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DDBA6-8FB7-469C-B0FB-6BCAD8730F8F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ECF62-CA4B-4BB0-98B4-510A0968F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879769"/>
      </p:ext>
    </p:extLst>
  </p:cSld>
  <p:clrMapOvr>
    <a:masterClrMapping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CC0D9-EB18-46B4-B1EC-B2AAACB9039D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B034-943E-47B5-8D9B-6505A4D198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248972"/>
      </p:ext>
    </p:extLst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2617E-0C51-4C94-984D-DC4E4169A758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913E6-4ED1-40CA-90E3-8EA5343A0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010529"/>
      </p:ext>
    </p:extLst>
  </p:cSld>
  <p:clrMapOvr>
    <a:masterClrMapping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09563-3C0A-400C-A9AB-81442061F5AD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DF149-49AE-49E8-85EB-F20BF2067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133759"/>
      </p:ext>
    </p:extLst>
  </p:cSld>
  <p:clrMapOvr>
    <a:masterClrMapping/>
  </p:clrMapOvr>
  <p:transition spd="slow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28E25-480F-499A-87B3-F588A0BCD58D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E8FC6-18F8-49FB-ADD5-8775CA7E5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595171"/>
      </p:ext>
    </p:extLst>
  </p:cSld>
  <p:clrMapOvr>
    <a:masterClrMapping/>
  </p:clrMapOvr>
  <p:transition spd="slow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1D50C-E2C4-4B7E-8EA6-0508A6545FD0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10E39-194A-47AF-A706-01AECA8BEF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725561"/>
      </p:ext>
    </p:extLst>
  </p:cSld>
  <p:clrMapOvr>
    <a:masterClrMapping/>
  </p:clrMapOvr>
  <p:transition spd="slow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12213-BEE7-4F04-8D5E-9BDBBBA3A2A4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58FFE-968C-45F5-9AD9-3A83F9351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748834"/>
      </p:ext>
    </p:extLst>
  </p:cSld>
  <p:clrMapOvr>
    <a:masterClrMapping/>
  </p:clrMapOvr>
  <p:transition spd="slow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91DAC-28B8-454B-8CA7-91E6C5919931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248FD-D532-4771-BF70-0C7C541DB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811092"/>
      </p:ext>
    </p:extLst>
  </p:cSld>
  <p:clrMapOvr>
    <a:masterClrMapping/>
  </p:clrMapOvr>
  <p:transition spd="slow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E04C9-B202-4C29-B6C4-6E3AB96DA0F1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7ACD1-7C80-4EFA-8D77-F9BFC6D4C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109874"/>
      </p:ext>
    </p:extLst>
  </p:cSld>
  <p:clrMapOvr>
    <a:masterClrMapping/>
  </p:clrMapOvr>
  <p:transition spd="slow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590E3-9889-4882-A86C-1D028CB80AA5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F89F0-FA1B-4E2B-829A-FE34F4ACF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563339"/>
      </p:ext>
    </p:extLst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73A9-4675-42DE-92C1-80155419D14B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E3C9D-24A5-4C51-AF2F-6ABB7270F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18239"/>
      </p:ext>
    </p:extLst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200"/>
            </a:gs>
            <a:gs pos="45000">
              <a:srgbClr val="FF7A00"/>
            </a:gs>
            <a:gs pos="82001">
              <a:srgbClr val="FFC000"/>
            </a:gs>
            <a:gs pos="100000">
              <a:srgbClr val="4D0808"/>
            </a:gs>
          </a:gsLst>
          <a:lin ang="78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6E4398-BB1E-4DCA-9902-CFB1BF132D0A}" type="datetimeFigureOut">
              <a:rPr lang="cs-CZ"/>
              <a:pPr>
                <a:defRPr/>
              </a:pPr>
              <a:t>29.9.2012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FDAC77-8026-4469-8B8A-783719341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orient="vert"/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grownupgeek.com/images/vista.jpg" TargetMode="External"/><Relationship Id="rId3" Type="http://schemas.openxmlformats.org/officeDocument/2006/relationships/hyperlink" Target="http://cs.wikipedia.org/wiki/Opera%C4%8Dn%C3%AD_syst%C3%A9m" TargetMode="External"/><Relationship Id="rId7" Type="http://schemas.openxmlformats.org/officeDocument/2006/relationships/hyperlink" Target="http://windowsxphelp05.tripod.com/sitebuildercontent/sitebuilderpictures/windows_xp_logo.jpg" TargetMode="External"/><Relationship Id="rId2" Type="http://schemas.openxmlformats.org/officeDocument/2006/relationships/hyperlink" Target="http://cs.wikipedia.org/wiki/Soubor:Kernel_Layout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blog.seattletimes.nwsource.com/techtracks/windows7.jpg" TargetMode="External"/><Relationship Id="rId11" Type="http://schemas.openxmlformats.org/officeDocument/2006/relationships/hyperlink" Target="http://www.quentin.cz/produkty/apple/macos9/box.jpg" TargetMode="External"/><Relationship Id="rId5" Type="http://schemas.openxmlformats.org/officeDocument/2006/relationships/hyperlink" Target="http://home.wanadoo.nl/migkui/img/windows_logo.jpg" TargetMode="External"/><Relationship Id="rId10" Type="http://schemas.openxmlformats.org/officeDocument/2006/relationships/hyperlink" Target="http://www.quentin.cz/produkty/apple/jaguar/pict/krabka.jpg" TargetMode="External"/><Relationship Id="rId4" Type="http://schemas.openxmlformats.org/officeDocument/2006/relationships/hyperlink" Target="http://www.nti.tul.cz/~kolar/os/os-s.pdf" TargetMode="External"/><Relationship Id="rId9" Type="http://schemas.openxmlformats.org/officeDocument/2006/relationships/hyperlink" Target="http://blog.denik.cz/blog/6050/73841/linu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/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Říjen 2012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Vyhledávání informací a komunikace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Operační systémy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získávají informace o operačních systémech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0825" y="2133600"/>
            <a:ext cx="8713788" cy="170338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cap="all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systém</a:t>
            </a:r>
            <a:endParaRPr lang="cs-CZ" sz="9600" b="1" cap="all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7763" y="333375"/>
            <a:ext cx="2338387" cy="1443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163" y="333375"/>
            <a:ext cx="1978025" cy="14398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163" y="4005263"/>
            <a:ext cx="1949450" cy="23352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1863" y="3986213"/>
            <a:ext cx="1938337" cy="23542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21463" y="3981450"/>
            <a:ext cx="1951037" cy="2346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2" descr="http://grownupgeek.com/images/vist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468" y="321458"/>
            <a:ext cx="2040731" cy="1442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5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6100" y="333375"/>
            <a:ext cx="4545013" cy="2308225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systém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788" y="333375"/>
            <a:ext cx="3744912" cy="316706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 informatice základní programové vybavení počítače;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1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00563" y="3844925"/>
            <a:ext cx="4498975" cy="28622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je zaveden do paměti počítače při jeho startu a zůstává v činnosti až do jeho vypnutí.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098925"/>
            <a:ext cx="3810000" cy="235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463" y="4292600"/>
            <a:ext cx="3849687" cy="21463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systém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5300" y="4221163"/>
            <a:ext cx="4679950" cy="2447925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 je zavedeno do operační paměti při startu počítače a je mu předáno řízení.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4705"/>
            <a:ext cx="4147374" cy="32788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166688" y="476250"/>
            <a:ext cx="3541712" cy="2862263"/>
          </a:xfrm>
          <a:prstGeom prst="rect">
            <a:avLst/>
          </a:prstGeom>
          <a:solidFill>
            <a:srgbClr val="92D050"/>
          </a:solidFill>
        </p:spPr>
        <p:txBody>
          <a:bodyPr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Skládá se z jádra (kernel) a pomocných systémových nástrojů;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sz="6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funkce OS</a:t>
            </a:r>
            <a:endParaRPr lang="cs-CZ" sz="6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28515"/>
            <a:ext cx="2199641" cy="1323439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Ovládání </a:t>
            </a:r>
          </a:p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počítače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1528515"/>
            <a:ext cx="2279406" cy="1323439"/>
          </a:xfrm>
          <a:prstGeom prst="rect">
            <a:avLst/>
          </a:prstGeom>
          <a:solidFill>
            <a:schemeClr val="accent3"/>
          </a:solidFill>
          <a:ln w="254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Abstrakce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HW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90692" y="1484784"/>
            <a:ext cx="2523255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54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Správa</a:t>
            </a:r>
          </a:p>
          <a:p>
            <a:pPr algn="ctr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prostředků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4569505"/>
            <a:ext cx="1656184" cy="181588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umožňuje uživateli spouštět programy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959546" y="3085678"/>
            <a:ext cx="1080120" cy="1152128"/>
          </a:xfrm>
          <a:prstGeom prst="downArrow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3875499" y="3073855"/>
            <a:ext cx="1080120" cy="1152128"/>
          </a:xfrm>
          <a:prstGeom prst="downArrow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6876318" y="3068960"/>
            <a:ext cx="1080120" cy="1152128"/>
          </a:xfrm>
          <a:prstGeom prst="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43451" y="4581128"/>
            <a:ext cx="1944216" cy="1815882"/>
          </a:xfrm>
          <a:prstGeom prst="rect">
            <a:avLst/>
          </a:prstGeom>
          <a:solidFill>
            <a:srgbClr val="92D050"/>
          </a:solidFill>
          <a:ln w="254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vytváří rozhraní pro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364351"/>
            <a:ext cx="3024336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54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přiděluje 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odebírá procesům systémové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počítače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5130382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8000"/>
                            </p:stCondLst>
                            <p:childTnLst>
                              <p:par>
                                <p:cTn id="4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nejpoužívanější OS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nás patří: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004989"/>
            <a:ext cx="1666596" cy="19967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8010" y="2004989"/>
            <a:ext cx="1683588" cy="20257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004989"/>
            <a:ext cx="2635148" cy="191647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62951" y="5614906"/>
            <a:ext cx="1584176" cy="707886"/>
          </a:xfrm>
          <a:prstGeom prst="rect">
            <a:avLst/>
          </a:prstGeom>
          <a:solidFill>
            <a:srgbClr val="FF0000"/>
          </a:solidFill>
          <a:ln w="254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Linux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Šipka doprava se zářezem 7"/>
          <p:cNvSpPr/>
          <p:nvPr/>
        </p:nvSpPr>
        <p:spPr>
          <a:xfrm rot="5400000">
            <a:off x="778975" y="4382438"/>
            <a:ext cx="1152128" cy="864096"/>
          </a:xfrm>
          <a:prstGeom prst="notchedRigh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se zářezem 8"/>
          <p:cNvSpPr/>
          <p:nvPr/>
        </p:nvSpPr>
        <p:spPr>
          <a:xfrm rot="5400000">
            <a:off x="3966538" y="4218138"/>
            <a:ext cx="1397800" cy="1418730"/>
          </a:xfrm>
          <a:prstGeom prst="notched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05298" y="5767306"/>
            <a:ext cx="2520280" cy="707886"/>
          </a:xfrm>
          <a:prstGeom prst="rect">
            <a:avLst/>
          </a:prstGeom>
          <a:solidFill>
            <a:srgbClr val="00B05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Windows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7176175" y="4372619"/>
            <a:ext cx="1152128" cy="864096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24042" y="5630218"/>
            <a:ext cx="1790748" cy="707886"/>
          </a:xfrm>
          <a:prstGeom prst="rect">
            <a:avLst/>
          </a:prstGeom>
          <a:solidFill>
            <a:srgbClr val="00B0F0"/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 OS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9175589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00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400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45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0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Nejpoužívanější OS v ČR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9186" y="1336391"/>
            <a:ext cx="2088232" cy="1518714"/>
          </a:xfrm>
          <a:prstGeom prst="rect">
            <a:avLst/>
          </a:prstGeom>
        </p:spPr>
      </p:pic>
      <p:sp>
        <p:nvSpPr>
          <p:cNvPr id="5" name="Šipka nahoru, doprava i doleva 4"/>
          <p:cNvSpPr/>
          <p:nvPr/>
        </p:nvSpPr>
        <p:spPr>
          <a:xfrm rot="10800000">
            <a:off x="3275856" y="2996953"/>
            <a:ext cx="2894894" cy="1872208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926" y="2852936"/>
            <a:ext cx="1978025" cy="14398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360" y="5085183"/>
            <a:ext cx="2645884" cy="1635303"/>
          </a:xfrm>
          <a:prstGeom prst="rect">
            <a:avLst/>
          </a:prstGeom>
        </p:spPr>
      </p:pic>
      <p:pic>
        <p:nvPicPr>
          <p:cNvPr id="1026" name="Picture 2" descr="http://grownupgeek.com/images/vist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55105"/>
            <a:ext cx="2143125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5445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ctrTitle"/>
          </p:nvPr>
        </p:nvSpPr>
        <p:spPr>
          <a:xfrm>
            <a:off x="755576" y="260649"/>
            <a:ext cx="7772400" cy="576064"/>
          </a:xfrm>
        </p:spPr>
        <p:txBody>
          <a:bodyPr/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- Odkazy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8" y="1052737"/>
            <a:ext cx="7921625" cy="4586064"/>
          </a:xfrm>
        </p:spPr>
        <p:txBody>
          <a:bodyPr rtlCol="0">
            <a:normAutofit fontScale="92500" lnSpcReduction="20000"/>
          </a:bodyPr>
          <a:lstStyle/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hlinkClick r:id="rId2"/>
              </a:rPr>
              <a:t>http://cs.wikipedia.org/wiki/Soubor:Kernel_Layout.svg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cs.wikipedia.org/wiki/Opera%C4%8Dn%C3%AD_syst%C3%A9m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4"/>
              </a:rPr>
              <a:t>http://www.nti.tul.cz/~</a:t>
            </a:r>
            <a:r>
              <a:rPr lang="cs-CZ" sz="2400" dirty="0" smtClean="0">
                <a:hlinkClick r:id="rId4"/>
              </a:rPr>
              <a:t>kolar/os/os-s.pdf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home.wanadoo.nl/migkui/img/windows_logo.jpg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blog.seattletimes.nwsource.com/techtracks/windows7.jpg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7"/>
              </a:rPr>
              <a:t>http://</a:t>
            </a:r>
            <a:r>
              <a:rPr lang="cs-CZ" sz="2400" dirty="0" smtClean="0">
                <a:hlinkClick r:id="rId7"/>
              </a:rPr>
              <a:t>windowsxphelp05.tripod.com/sitebuildercontent/sitebuilderpictures/windows_xp_logo.jpg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8"/>
              </a:rPr>
              <a:t>http://</a:t>
            </a:r>
            <a:r>
              <a:rPr lang="cs-CZ" sz="2400" dirty="0" smtClean="0">
                <a:hlinkClick r:id="rId8"/>
              </a:rPr>
              <a:t>grownupgeek.com/images/vista.jpg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9"/>
              </a:rPr>
              <a:t>http://</a:t>
            </a:r>
            <a:r>
              <a:rPr lang="cs-CZ" sz="2400" dirty="0" smtClean="0">
                <a:hlinkClick r:id="rId9"/>
              </a:rPr>
              <a:t>blog.denik.cz/blog/6050/73841/linux.jpg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10"/>
              </a:rPr>
              <a:t>http://</a:t>
            </a:r>
            <a:r>
              <a:rPr lang="cs-CZ" sz="2400" dirty="0" smtClean="0">
                <a:hlinkClick r:id="rId10"/>
              </a:rPr>
              <a:t>www.quentin.cz/produkty/apple/jaguar/pict/krabka.jpg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hlinkClick r:id="rId11"/>
              </a:rPr>
              <a:t>http://</a:t>
            </a:r>
            <a:r>
              <a:rPr lang="cs-CZ" sz="2400" dirty="0" smtClean="0">
                <a:hlinkClick r:id="rId11"/>
              </a:rPr>
              <a:t>www.quentin.cz/produkty/apple/macos9/box.jpg</a:t>
            </a: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457200" indent="-457200"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 DUM - 6 - 02 - 20 Operační systé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 DUM - 6 - 02 - 20 Operační systémy</Template>
  <TotalTime>88</TotalTime>
  <Words>173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2 DUM - 6 - 02 - 20 Operační systémy</vt:lpstr>
      <vt:lpstr>Prezentace aplikace PowerPoint</vt:lpstr>
      <vt:lpstr>Operační systém</vt:lpstr>
      <vt:lpstr>Operační systém</vt:lpstr>
      <vt:lpstr>Operační systém</vt:lpstr>
      <vt:lpstr>Základní funkce OS</vt:lpstr>
      <vt:lpstr>Mezi nejpoužívanější OS  u nás patří:</vt:lpstr>
      <vt:lpstr>Nejpoužívanější OS v ČR</vt:lpstr>
      <vt:lpstr>Použité 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9</cp:revision>
  <dcterms:created xsi:type="dcterms:W3CDTF">2012-09-29T14:40:49Z</dcterms:created>
  <dcterms:modified xsi:type="dcterms:W3CDTF">2012-09-29T18:08:43Z</dcterms:modified>
</cp:coreProperties>
</file>