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0" r:id="rId2"/>
    <p:sldId id="272" r:id="rId3"/>
    <p:sldId id="256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73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CBB65"/>
    <a:srgbClr val="BBF5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30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VY_32_INOVACE_05_Animal safari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18. 1.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4.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 custLinFactNeighborX="-189" custLinFactNeighborY="-1914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EE5BD7-7F30-4208-A090-25B7B6ADC911}" type="presOf" srcId="{D1D4F407-5343-4D3F-B5B9-D407B03CAEB4}" destId="{D005CE8C-CC26-4C3E-AC11-E15060ECD759}" srcOrd="0" destOrd="0" presId="urn:microsoft.com/office/officeart/2005/8/layout/target3"/>
    <dgm:cxn modelId="{CF6EA900-F5B2-426E-ADAF-DDA679B4408B}" type="presOf" srcId="{D05761FA-3C71-4DD0-9183-7C99EBE53F4B}" destId="{F565A464-E682-4B59-9914-8231AF9F6C7C}" srcOrd="1" destOrd="0" presId="urn:microsoft.com/office/officeart/2005/8/layout/target3"/>
    <dgm:cxn modelId="{067CDB61-6FA3-422E-A69F-26CD0E54FA57}" type="presOf" srcId="{4C35D32F-0EAB-4CD7-82EE-45574DC2A586}" destId="{D11C995F-01B9-4A9E-8902-744903F1A770}" srcOrd="0" destOrd="0" presId="urn:microsoft.com/office/officeart/2005/8/layout/target3"/>
    <dgm:cxn modelId="{918B32FF-3DB2-42A0-AFA8-6115C6C8ECB8}" type="presOf" srcId="{4C35D32F-0EAB-4CD7-82EE-45574DC2A586}" destId="{74B68738-347E-4F92-BDA1-E07CC7219E77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00BAC1FB-665F-4A2C-BF79-98BA2B7A6254}" type="presOf" srcId="{D1B46980-6531-4606-95E6-44980827E919}" destId="{004736B2-18D3-4D6D-AA18-DF3F81E9E312}" srcOrd="0" destOrd="0" presId="urn:microsoft.com/office/officeart/2005/8/layout/target3"/>
    <dgm:cxn modelId="{85ADB886-2D86-4A50-BB6A-0D2DA8AF0073}" type="presOf" srcId="{D1B46980-6531-4606-95E6-44980827E919}" destId="{2CDFEC33-8C2A-49C6-B23B-FA3577B1DCE9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E5FC0CF0-EA2E-4C80-A527-2CEC09727C6B}" type="presOf" srcId="{D1D4F407-5343-4D3F-B5B9-D407B03CAEB4}" destId="{AED2198E-93D5-4001-81B4-73124B309672}" srcOrd="1" destOrd="0" presId="urn:microsoft.com/office/officeart/2005/8/layout/target3"/>
    <dgm:cxn modelId="{590E3D53-B804-4288-ABA6-28AD321A0D5B}" type="presOf" srcId="{D8197B8C-B260-4A16-BDF4-0947B075E274}" destId="{0F7944D4-5DCA-4B9E-A896-D52854246E44}" srcOrd="0" destOrd="0" presId="urn:microsoft.com/office/officeart/2005/8/layout/target3"/>
    <dgm:cxn modelId="{019706FF-BA0E-4239-ADE8-88C4633BE746}" type="presOf" srcId="{D8197B8C-B260-4A16-BDF4-0947B075E274}" destId="{5C0D1B75-263C-4468-B985-565C95B9422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DE9A932F-6E37-4598-B801-88C93A0E2ABD}" type="presOf" srcId="{B651F6E3-6281-48DB-9319-2AEAFDAE7572}" destId="{70A198DD-41D2-4313-8B5B-1CF1BCF383FB}" srcOrd="1" destOrd="0" presId="urn:microsoft.com/office/officeart/2005/8/layout/target3"/>
    <dgm:cxn modelId="{3093DB6E-7086-43A2-8DE1-68DE04FDB6AA}" type="presOf" srcId="{B651F6E3-6281-48DB-9319-2AEAFDAE7572}" destId="{7145B55B-1B24-4B93-A1D4-B8021E4AC78C}" srcOrd="0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D0A2F2F2-3547-40E9-BF13-2D8C795C15CD}" type="presOf" srcId="{4865AC3F-78E2-43BA-A56B-7C465B8FCF11}" destId="{54F8D70D-FB57-4298-A600-D8F61B2A354A}" srcOrd="0" destOrd="0" presId="urn:microsoft.com/office/officeart/2005/8/layout/target3"/>
    <dgm:cxn modelId="{DFFA13F9-93E7-45BE-B5E0-8961FF39A697}" type="presOf" srcId="{757F3AB3-0718-4624-B441-E567A8F0AB56}" destId="{333A1088-737F-45CB-B68E-254E46348037}" srcOrd="0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4E2EA982-9D64-4AC1-B1CC-DDEBA541F858}" type="presOf" srcId="{D05761FA-3C71-4DD0-9183-7C99EBE53F4B}" destId="{0AD6547F-0D75-4083-A7A5-A35AB250ABEA}" srcOrd="0" destOrd="0" presId="urn:microsoft.com/office/officeart/2005/8/layout/target3"/>
    <dgm:cxn modelId="{DC7B9696-021F-4E32-9F1F-ED78875BE508}" type="presOf" srcId="{4865AC3F-78E2-43BA-A56B-7C465B8FCF11}" destId="{FC425D1D-3DF2-408E-A4F8-250CA94A450A}" srcOrd="1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FAE08062-F130-466E-809D-B35400238ADC}" type="presParOf" srcId="{333A1088-737F-45CB-B68E-254E46348037}" destId="{F5ABB229-8D3B-4694-996A-96F23CF14429}" srcOrd="0" destOrd="0" presId="urn:microsoft.com/office/officeart/2005/8/layout/target3"/>
    <dgm:cxn modelId="{71D6DE32-6B85-4E19-B4FF-0601309A4CA2}" type="presParOf" srcId="{333A1088-737F-45CB-B68E-254E46348037}" destId="{F41139FD-01EE-4571-8B17-4FB00FC51163}" srcOrd="1" destOrd="0" presId="urn:microsoft.com/office/officeart/2005/8/layout/target3"/>
    <dgm:cxn modelId="{01A5A955-8F49-4338-997A-7DCC566707F0}" type="presParOf" srcId="{333A1088-737F-45CB-B68E-254E46348037}" destId="{D005CE8C-CC26-4C3E-AC11-E15060ECD759}" srcOrd="2" destOrd="0" presId="urn:microsoft.com/office/officeart/2005/8/layout/target3"/>
    <dgm:cxn modelId="{64A65991-0E8E-45BF-80A4-DC5A566EDD9C}" type="presParOf" srcId="{333A1088-737F-45CB-B68E-254E46348037}" destId="{E2699407-A48D-4333-A645-7FA48F1FE3B7}" srcOrd="3" destOrd="0" presId="urn:microsoft.com/office/officeart/2005/8/layout/target3"/>
    <dgm:cxn modelId="{69C27A50-2F06-46DE-9D3C-AB1A46753937}" type="presParOf" srcId="{333A1088-737F-45CB-B68E-254E46348037}" destId="{D5EA2712-68D0-4098-BDE6-B295C6AB6119}" srcOrd="4" destOrd="0" presId="urn:microsoft.com/office/officeart/2005/8/layout/target3"/>
    <dgm:cxn modelId="{B0D8C0BE-FB23-45DD-950E-2DCAB79C05F8}" type="presParOf" srcId="{333A1088-737F-45CB-B68E-254E46348037}" destId="{54F8D70D-FB57-4298-A600-D8F61B2A354A}" srcOrd="5" destOrd="0" presId="urn:microsoft.com/office/officeart/2005/8/layout/target3"/>
    <dgm:cxn modelId="{ECDA62AE-3F23-42DC-A5E7-5BA0C2DBE2D8}" type="presParOf" srcId="{333A1088-737F-45CB-B68E-254E46348037}" destId="{C616B022-AA0C-4D3B-BDBF-093D86622E86}" srcOrd="6" destOrd="0" presId="urn:microsoft.com/office/officeart/2005/8/layout/target3"/>
    <dgm:cxn modelId="{40829954-232F-4F4B-8DDC-43F74D8C275B}" type="presParOf" srcId="{333A1088-737F-45CB-B68E-254E46348037}" destId="{69684AB7-5B8D-45A5-BC2F-6AF80EB883EF}" srcOrd="7" destOrd="0" presId="urn:microsoft.com/office/officeart/2005/8/layout/target3"/>
    <dgm:cxn modelId="{BFF1A5CB-3FD4-47DE-901E-430431C01783}" type="presParOf" srcId="{333A1088-737F-45CB-B68E-254E46348037}" destId="{004736B2-18D3-4D6D-AA18-DF3F81E9E312}" srcOrd="8" destOrd="0" presId="urn:microsoft.com/office/officeart/2005/8/layout/target3"/>
    <dgm:cxn modelId="{5260C939-5604-4F3C-9FCD-257944BC8320}" type="presParOf" srcId="{333A1088-737F-45CB-B68E-254E46348037}" destId="{9CCAD005-8609-4003-9C1F-3AFC293FB9F9}" srcOrd="9" destOrd="0" presId="urn:microsoft.com/office/officeart/2005/8/layout/target3"/>
    <dgm:cxn modelId="{3A9027F1-90EB-4DD7-BED6-B423F4293248}" type="presParOf" srcId="{333A1088-737F-45CB-B68E-254E46348037}" destId="{0C4087F0-2DA9-4805-A823-C8C5404FEF67}" srcOrd="10" destOrd="0" presId="urn:microsoft.com/office/officeart/2005/8/layout/target3"/>
    <dgm:cxn modelId="{3CDB0297-B307-4FE4-89DC-86DE6F774202}" type="presParOf" srcId="{333A1088-737F-45CB-B68E-254E46348037}" destId="{7145B55B-1B24-4B93-A1D4-B8021E4AC78C}" srcOrd="11" destOrd="0" presId="urn:microsoft.com/office/officeart/2005/8/layout/target3"/>
    <dgm:cxn modelId="{6D5CF574-36ED-4779-AC50-9C8FD9D0F9A8}" type="presParOf" srcId="{333A1088-737F-45CB-B68E-254E46348037}" destId="{6919BCDB-3A39-4371-A415-42187620F612}" srcOrd="12" destOrd="0" presId="urn:microsoft.com/office/officeart/2005/8/layout/target3"/>
    <dgm:cxn modelId="{CD8B222C-0CAD-4707-BEE5-EC3C8EA0D9AC}" type="presParOf" srcId="{333A1088-737F-45CB-B68E-254E46348037}" destId="{19974A4C-782A-40F8-BDC1-A903A52CB5DC}" srcOrd="13" destOrd="0" presId="urn:microsoft.com/office/officeart/2005/8/layout/target3"/>
    <dgm:cxn modelId="{D90CB65E-4B89-4760-AF0F-E4E4D78DC25A}" type="presParOf" srcId="{333A1088-737F-45CB-B68E-254E46348037}" destId="{0F7944D4-5DCA-4B9E-A896-D52854246E44}" srcOrd="14" destOrd="0" presId="urn:microsoft.com/office/officeart/2005/8/layout/target3"/>
    <dgm:cxn modelId="{E52DB97E-4035-4A46-9510-1E8FE1EDA570}" type="presParOf" srcId="{333A1088-737F-45CB-B68E-254E46348037}" destId="{6DFF10D3-1CBC-4163-85C1-12183522D8D6}" srcOrd="15" destOrd="0" presId="urn:microsoft.com/office/officeart/2005/8/layout/target3"/>
    <dgm:cxn modelId="{59EC609E-11CC-4D6B-8BCC-A282DFF5B6AB}" type="presParOf" srcId="{333A1088-737F-45CB-B68E-254E46348037}" destId="{B4FD24CD-B93B-4B4E-A43E-F8524B0CD3F0}" srcOrd="16" destOrd="0" presId="urn:microsoft.com/office/officeart/2005/8/layout/target3"/>
    <dgm:cxn modelId="{BC574BB6-D9FD-4B25-BF6A-A45B0EE9005F}" type="presParOf" srcId="{333A1088-737F-45CB-B68E-254E46348037}" destId="{0AD6547F-0D75-4083-A7A5-A35AB250ABEA}" srcOrd="17" destOrd="0" presId="urn:microsoft.com/office/officeart/2005/8/layout/target3"/>
    <dgm:cxn modelId="{0FD5DF42-A01D-4F64-99A1-B57DDA7889DD}" type="presParOf" srcId="{333A1088-737F-45CB-B68E-254E46348037}" destId="{13361F2B-44A8-4C6E-9E92-35F8C52A0CB3}" srcOrd="18" destOrd="0" presId="urn:microsoft.com/office/officeart/2005/8/layout/target3"/>
    <dgm:cxn modelId="{6DD21804-005B-4091-BEF3-8233C507D6EB}" type="presParOf" srcId="{333A1088-737F-45CB-B68E-254E46348037}" destId="{A8AA4860-2B26-41D9-B6D5-2A22DD6573ED}" srcOrd="19" destOrd="0" presId="urn:microsoft.com/office/officeart/2005/8/layout/target3"/>
    <dgm:cxn modelId="{F2DFB99B-90B5-4FDB-80A3-86DB5664512A}" type="presParOf" srcId="{333A1088-737F-45CB-B68E-254E46348037}" destId="{D11C995F-01B9-4A9E-8902-744903F1A770}" srcOrd="20" destOrd="0" presId="urn:microsoft.com/office/officeart/2005/8/layout/target3"/>
    <dgm:cxn modelId="{6D4ADD61-8015-4FB3-A4C0-A556DB941B72}" type="presParOf" srcId="{333A1088-737F-45CB-B68E-254E46348037}" destId="{AED2198E-93D5-4001-81B4-73124B309672}" srcOrd="21" destOrd="0" presId="urn:microsoft.com/office/officeart/2005/8/layout/target3"/>
    <dgm:cxn modelId="{C57CF1E9-DBA4-4AD0-B4D1-135A7C001B13}" type="presParOf" srcId="{333A1088-737F-45CB-B68E-254E46348037}" destId="{FC425D1D-3DF2-408E-A4F8-250CA94A450A}" srcOrd="22" destOrd="0" presId="urn:microsoft.com/office/officeart/2005/8/layout/target3"/>
    <dgm:cxn modelId="{D5938F14-C60C-4551-8A80-6630E9BBA999}" type="presParOf" srcId="{333A1088-737F-45CB-B68E-254E46348037}" destId="{2CDFEC33-8C2A-49C6-B23B-FA3577B1DCE9}" srcOrd="23" destOrd="0" presId="urn:microsoft.com/office/officeart/2005/8/layout/target3"/>
    <dgm:cxn modelId="{582CED59-8AA4-4F54-A615-1A5ACF5B84F7}" type="presParOf" srcId="{333A1088-737F-45CB-B68E-254E46348037}" destId="{70A198DD-41D2-4313-8B5B-1CF1BCF383FB}" srcOrd="24" destOrd="0" presId="urn:microsoft.com/office/officeart/2005/8/layout/target3"/>
    <dgm:cxn modelId="{19625D2C-C227-45C6-9793-AF3E2CEB4788}" type="presParOf" srcId="{333A1088-737F-45CB-B68E-254E46348037}" destId="{5C0D1B75-263C-4468-B985-565C95B9422B}" srcOrd="25" destOrd="0" presId="urn:microsoft.com/office/officeart/2005/8/layout/target3"/>
    <dgm:cxn modelId="{9DEBB343-8934-4B2E-92AC-5AB17CFA6951}" type="presParOf" srcId="{333A1088-737F-45CB-B68E-254E46348037}" destId="{F565A464-E682-4B59-9914-8231AF9F6C7C}" srcOrd="26" destOrd="0" presId="urn:microsoft.com/office/officeart/2005/8/layout/target3"/>
    <dgm:cxn modelId="{404C90F5-E5C9-4983-A01E-9CDFF2692105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5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5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2998335"/>
                <a:satOff val="-2483"/>
                <a:lumOff val="-5621"/>
                <a:alphaOff val="0"/>
                <a:tint val="92000"/>
                <a:satMod val="170000"/>
              </a:schemeClr>
            </a:gs>
            <a:gs pos="15000">
              <a:schemeClr val="accent5">
                <a:hueOff val="-2998335"/>
                <a:satOff val="-2483"/>
                <a:lumOff val="-5621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-2998335"/>
                <a:satOff val="-2483"/>
                <a:lumOff val="-5621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-2998335"/>
                <a:satOff val="-2483"/>
                <a:lumOff val="-5621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-2998335"/>
                <a:satOff val="-2483"/>
                <a:lumOff val="-5621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5">
              <a:hueOff val="-2998335"/>
              <a:satOff val="-2483"/>
              <a:lumOff val="-5621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2998335"/>
              <a:satOff val="-2483"/>
              <a:lumOff val="-562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18. 1.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5996671"/>
                <a:satOff val="-4967"/>
                <a:lumOff val="-11242"/>
                <a:alphaOff val="0"/>
                <a:tint val="92000"/>
                <a:satMod val="170000"/>
              </a:schemeClr>
            </a:gs>
            <a:gs pos="15000">
              <a:schemeClr val="accent5">
                <a:hueOff val="-5996671"/>
                <a:satOff val="-4967"/>
                <a:lumOff val="-11242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-5996671"/>
                <a:satOff val="-4967"/>
                <a:lumOff val="-11242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-5996671"/>
                <a:satOff val="-4967"/>
                <a:lumOff val="-1124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-5996671"/>
                <a:satOff val="-4967"/>
                <a:lumOff val="-1124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5">
              <a:hueOff val="-5996671"/>
              <a:satOff val="-4967"/>
              <a:lumOff val="-11242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5996671"/>
              <a:satOff val="-4967"/>
              <a:lumOff val="-1124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995006"/>
                <a:satOff val="-7450"/>
                <a:lumOff val="-16863"/>
                <a:alphaOff val="0"/>
                <a:tint val="92000"/>
                <a:satMod val="170000"/>
              </a:schemeClr>
            </a:gs>
            <a:gs pos="15000">
              <a:schemeClr val="accent5">
                <a:hueOff val="-8995006"/>
                <a:satOff val="-7450"/>
                <a:lumOff val="-16863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-8995006"/>
                <a:satOff val="-7450"/>
                <a:lumOff val="-16863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-8995006"/>
                <a:satOff val="-7450"/>
                <a:lumOff val="-1686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-8995006"/>
                <a:satOff val="-7450"/>
                <a:lumOff val="-1686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5">
              <a:hueOff val="-8995006"/>
              <a:satOff val="-7450"/>
              <a:lumOff val="-16863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55222" y="792084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995006"/>
              <a:satOff val="-7450"/>
              <a:lumOff val="-1686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VY_32_INOVACE_05_Animal safari</a:t>
          </a:r>
          <a:endParaRPr lang="cs-CZ" sz="2000" kern="1200" dirty="0"/>
        </a:p>
      </dsp:txBody>
      <dsp:txXfrm>
        <a:off x="1355222" y="792084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1993341"/>
                <a:satOff val="-9933"/>
                <a:lumOff val="-22483"/>
                <a:alphaOff val="0"/>
                <a:tint val="92000"/>
                <a:satMod val="170000"/>
              </a:schemeClr>
            </a:gs>
            <a:gs pos="15000">
              <a:schemeClr val="accent5">
                <a:hueOff val="-11993341"/>
                <a:satOff val="-9933"/>
                <a:lumOff val="-22483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-11993341"/>
                <a:satOff val="-9933"/>
                <a:lumOff val="-22483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-11993341"/>
                <a:satOff val="-9933"/>
                <a:lumOff val="-2248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-11993341"/>
                <a:satOff val="-9933"/>
                <a:lumOff val="-2248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5">
              <a:hueOff val="-11993341"/>
              <a:satOff val="-9933"/>
              <a:lumOff val="-22483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1993341"/>
              <a:satOff val="-9933"/>
              <a:lumOff val="-2248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4991676"/>
                <a:satOff val="-12417"/>
                <a:lumOff val="-28104"/>
                <a:alphaOff val="0"/>
                <a:tint val="92000"/>
                <a:satMod val="170000"/>
              </a:schemeClr>
            </a:gs>
            <a:gs pos="15000">
              <a:schemeClr val="accent5">
                <a:hueOff val="-14991676"/>
                <a:satOff val="-12417"/>
                <a:lumOff val="-28104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-14991676"/>
                <a:satOff val="-12417"/>
                <a:lumOff val="-28104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-14991676"/>
                <a:satOff val="-12417"/>
                <a:lumOff val="-28104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-14991676"/>
                <a:satOff val="-12417"/>
                <a:lumOff val="-28104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5">
              <a:hueOff val="-14991676"/>
              <a:satOff val="-12417"/>
              <a:lumOff val="-28104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4991676"/>
              <a:satOff val="-12417"/>
              <a:lumOff val="-28104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4.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7990012"/>
                <a:satOff val="-14900"/>
                <a:lumOff val="-33725"/>
                <a:alphaOff val="0"/>
                <a:tint val="92000"/>
                <a:satMod val="170000"/>
              </a:schemeClr>
            </a:gs>
            <a:gs pos="15000">
              <a:schemeClr val="accent5">
                <a:hueOff val="-17990012"/>
                <a:satOff val="-14900"/>
                <a:lumOff val="-33725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-17990012"/>
                <a:satOff val="-14900"/>
                <a:lumOff val="-33725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-17990012"/>
                <a:satOff val="-14900"/>
                <a:lumOff val="-33725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-17990012"/>
                <a:satOff val="-14900"/>
                <a:lumOff val="-33725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5">
              <a:hueOff val="-17990012"/>
              <a:satOff val="-14900"/>
              <a:lumOff val="-33725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7990012"/>
              <a:satOff val="-14900"/>
              <a:lumOff val="-3372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313394-E888-477B-81CB-1C9CE0E2F163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45BB6-6BCE-4298-AC13-C0103A9D6A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045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56323F4-F1E6-48EA-B32A-10788A6D92F4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FAAE70B-3CA3-4CFC-996A-39782E8851F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gi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gi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wmf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40.wmf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gif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wmf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5.wmf"/><Relationship Id="rId7" Type="http://schemas.openxmlformats.org/officeDocument/2006/relationships/image" Target="../media/image20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gif"/><Relationship Id="rId5" Type="http://schemas.openxmlformats.org/officeDocument/2006/relationships/image" Target="../media/image16.wmf"/><Relationship Id="rId10" Type="http://schemas.openxmlformats.org/officeDocument/2006/relationships/image" Target="../media/image45.wmf"/><Relationship Id="rId4" Type="http://schemas.openxmlformats.org/officeDocument/2006/relationships/image" Target="../media/image6.wmf"/><Relationship Id="rId9" Type="http://schemas.openxmlformats.org/officeDocument/2006/relationships/image" Target="../media/image40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3" Type="http://schemas.openxmlformats.org/officeDocument/2006/relationships/image" Target="../media/image47.wmf"/><Relationship Id="rId7" Type="http://schemas.openxmlformats.org/officeDocument/2006/relationships/image" Target="../media/image6.wmf"/><Relationship Id="rId12" Type="http://schemas.openxmlformats.org/officeDocument/2006/relationships/image" Target="../media/image40.wmf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wmf"/><Relationship Id="rId11" Type="http://schemas.openxmlformats.org/officeDocument/2006/relationships/image" Target="../media/image53.wmf"/><Relationship Id="rId5" Type="http://schemas.openxmlformats.org/officeDocument/2006/relationships/image" Target="../media/image49.wmf"/><Relationship Id="rId10" Type="http://schemas.openxmlformats.org/officeDocument/2006/relationships/image" Target="../media/image16.wmf"/><Relationship Id="rId4" Type="http://schemas.openxmlformats.org/officeDocument/2006/relationships/image" Target="../media/image48.wmf"/><Relationship Id="rId9" Type="http://schemas.openxmlformats.org/officeDocument/2006/relationships/image" Target="../media/image52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71277509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28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materiál je určen k prezentaci a procvičení slovní zásoby – divoká zvířata a vazby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/ 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</a:t>
            </a:r>
          </a:p>
          <a:p>
            <a:r>
              <a:rPr lang="cs-CZ" sz="2800" dirty="0" smtClean="0"/>
              <a:t>na snímcích 4 – 10 se žáci seznamují s novou slovní zásobou</a:t>
            </a:r>
          </a:p>
          <a:p>
            <a:r>
              <a:rPr lang="cs-CZ" sz="2800" dirty="0" smtClean="0"/>
              <a:t>použití vazby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/are je vysvětleno na snímcích 11 a 12</a:t>
            </a:r>
          </a:p>
          <a:p>
            <a:r>
              <a:rPr lang="cs-CZ" sz="2800" dirty="0" smtClean="0"/>
              <a:t>na snímku 13 žáci doplňují do vět správný tvar slovesa to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snímky 14 a 15 jsou určeny k procvičení tvoření vět s vazbou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/are, žáci postupují podle instrukcí na </a:t>
            </a:r>
            <a:r>
              <a:rPr lang="cs-CZ" sz="2800" smtClean="0"/>
              <a:t>jednotlivých snímcích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216575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2132856"/>
            <a:ext cx="7406640" cy="1472184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lgerian" pitchFamily="82" charset="0"/>
              </a:rPr>
              <a:t>Animal safari</a:t>
            </a:r>
            <a:endParaRPr lang="cs-CZ" sz="6000" dirty="0">
              <a:ln>
                <a:solidFill>
                  <a:schemeClr val="tx2"/>
                </a:solidFill>
              </a:ln>
              <a:solidFill>
                <a:schemeClr val="accent6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73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Jana\Local Settings\Temporary Internet Files\Content.IE5\1FODN5WI\MP9004031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a\Local Settings\Temporary Internet Files\Content.IE5\UYS4NCDL\MP9004038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94703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na\Local Settings\Temporary Internet Files\Content.IE5\UYS4NCDL\MP9002277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47" y="3789040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3789040"/>
            <a:ext cx="2664296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hippo</a:t>
            </a:r>
            <a:endParaRPr lang="cs-CZ" sz="4400" dirty="0">
              <a:latin typeface="Arial Rounded MT Bold" pitchFamily="34" charset="0"/>
            </a:endParaRPr>
          </a:p>
        </p:txBody>
      </p:sp>
      <p:pic>
        <p:nvPicPr>
          <p:cNvPr id="2053" name="Picture 5" descr="C:\Documents and Settings\Jana\Local Settings\Temporary Internet Files\Content.IE5\0QQ8TY2G\MC9000528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405" y="4958684"/>
            <a:ext cx="1803197" cy="120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8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ana\Local Settings\Temporary Internet Files\Content.IE5\HROWY3O3\MP9004066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3528392" cy="235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ana\Local Settings\Temporary Internet Files\Content.IE5\DOCEXLXU\MP9004033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668" y="1066817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Jana\Local Settings\Temporary Internet Files\Content.IE5\1FODN5WI\MP9004388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435" y="4436260"/>
            <a:ext cx="2768352" cy="20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Jana\Local Settings\Temporary Internet Files\Content.IE5\UYS4NCDL\MP90018047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864" y="3900188"/>
            <a:ext cx="1652624" cy="2616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Jana\Local Settings\Temporary Internet Files\Content.IE5\6UVEIDME\MC9004413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762" y="403512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259546" y="3133233"/>
            <a:ext cx="2664296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lion</a:t>
            </a:r>
            <a:endParaRPr lang="cs-CZ" sz="4400" dirty="0">
              <a:latin typeface="Arial Rounded MT Bold" pitchFamily="34" charset="0"/>
            </a:endParaRPr>
          </a:p>
        </p:txBody>
      </p:sp>
      <p:pic>
        <p:nvPicPr>
          <p:cNvPr id="15" name="Picture 16" descr="C:\Documents and Settings\Jana\Local Settings\Temporary Internet Files\Content.IE5\6UVEIDME\MM90023637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842" y="2581853"/>
            <a:ext cx="114300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2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Jana\Local Settings\Temporary Internet Files\Content.IE5\1FODN5WI\MP900403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4868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ana\Local Settings\Temporary Internet Files\Content.IE5\UYS4NCDL\MP90040384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0" t="50000" r="-9390" b="-20522"/>
          <a:stretch/>
        </p:blipFill>
        <p:spPr bwMode="auto">
          <a:xfrm>
            <a:off x="611560" y="757246"/>
            <a:ext cx="4696909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ana\Local Settings\Temporary Internet Files\Content.IE5\Z229WJ1S\MP90017872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64"/>
          <a:stretch/>
        </p:blipFill>
        <p:spPr bwMode="auto">
          <a:xfrm>
            <a:off x="4644008" y="3239542"/>
            <a:ext cx="2905581" cy="332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ana\Local Settings\Temporary Internet Files\Content.IE5\1FODN5WI\MC900039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761" y="4797152"/>
            <a:ext cx="1580083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87761" y="3669832"/>
            <a:ext cx="2664296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giraffe</a:t>
            </a:r>
            <a:endParaRPr lang="cs-CZ" sz="44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984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2954555"/>
            <a:ext cx="2664296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cs-CZ" sz="4400" dirty="0" err="1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monkey</a:t>
            </a:r>
            <a:endParaRPr lang="cs-CZ" sz="4400" dirty="0">
              <a:latin typeface="Arial Rounded MT Bold" pitchFamily="34" charset="0"/>
            </a:endParaRPr>
          </a:p>
        </p:txBody>
      </p:sp>
      <p:pic>
        <p:nvPicPr>
          <p:cNvPr id="5123" name="Picture 3" descr="C:\Documents and Settings\Jana\Local Settings\Temporary Internet Files\Content.IE5\0QQ8TY2G\MP90043180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1" t="20521" r="12473" b="-8608"/>
          <a:stretch/>
        </p:blipFill>
        <p:spPr bwMode="auto">
          <a:xfrm>
            <a:off x="683568" y="270047"/>
            <a:ext cx="3883423" cy="266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ana\Local Settings\Temporary Internet Files\Content.IE5\6UVEIDME\MP9004328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972" y="287523"/>
            <a:ext cx="2520280" cy="378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Jana\Local Settings\Temporary Internet Files\Content.IE5\6UVEIDME\MP900289061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16"/>
          <a:stretch/>
        </p:blipFill>
        <p:spPr bwMode="auto">
          <a:xfrm>
            <a:off x="700336" y="3887851"/>
            <a:ext cx="2647528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Jana\Local Settings\Temporary Internet Files\Content.IE5\HROWY3O3\MC900359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830" y="4244268"/>
            <a:ext cx="1743761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Documents and Settings\Jana\Local Settings\Temporary Internet Files\Content.IE5\1SDAO35J\MM90004092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230" y="632013"/>
            <a:ext cx="752475" cy="97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Jana\Local Settings\Temporary Internet Files\Content.IE5\1SDAO35J\MP9004310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65104"/>
            <a:ext cx="3096344" cy="209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964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Jana\Local Settings\Temporary Internet Files\Content.IE5\1FODN5WI\MP900409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6672"/>
            <a:ext cx="3131840" cy="20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Jana\Local Settings\Temporary Internet Files\Content.IE5\UYS4NCDL\MP9004031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06" y="3868001"/>
            <a:ext cx="3881432" cy="2586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Jana\Local Settings\Temporary Internet Files\Content.IE5\0QQ8TY2G\MC900326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620688"/>
            <a:ext cx="1223042" cy="142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Jana\Local Settings\Temporary Internet Files\Content.IE5\6UVEIDME\MP9004007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06" y="11663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Jana\Local Settings\Temporary Internet Files\Content.IE5\DOCEXLXU\MP9004031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800" y="4296709"/>
            <a:ext cx="3269408" cy="217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Jana\Local Settings\Temporary Internet Files\Content.IE5\0QQ8TY2G\MM90028287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24944"/>
            <a:ext cx="16764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91486" y="2679718"/>
            <a:ext cx="2948665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cs-CZ" sz="4400" dirty="0" err="1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elephant</a:t>
            </a:r>
            <a:endParaRPr lang="cs-CZ" sz="44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551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843808" y="2636912"/>
            <a:ext cx="2948665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snake</a:t>
            </a:r>
            <a:endParaRPr lang="cs-CZ" sz="4400" dirty="0">
              <a:latin typeface="Arial Rounded MT Bold" pitchFamily="34" charset="0"/>
            </a:endParaRPr>
          </a:p>
        </p:txBody>
      </p:sp>
      <p:pic>
        <p:nvPicPr>
          <p:cNvPr id="7171" name="Picture 3" descr="C:\Documents and Settings\Jana\Local Settings\Temporary Internet Files\Content.IE5\UYS4NCDL\MP9001787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0688"/>
            <a:ext cx="239572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Jana\Local Settings\Temporary Internet Files\Content.IE5\0QQ8TY2G\MP9002555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80" y="4322327"/>
            <a:ext cx="3657600" cy="238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Jana\Local Settings\Temporary Internet Files\Content.IE5\6UVEIDME\MP900180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322327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Jana\Local Settings\Temporary Internet Files\Content.IE5\1SDAO35J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166" y="476672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Documents and Settings\Jana\Local Settings\Temporary Internet Files\Content.IE5\UYS4NCDL\MP9004069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12" y="260648"/>
            <a:ext cx="3052152" cy="2033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Documents and Settings\Jana\Local Settings\Temporary Internet Files\Content.IE5\Z229WJ1S\MM90004090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538" y="2449488"/>
            <a:ext cx="9525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278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979712" y="3053152"/>
            <a:ext cx="2948665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crocodile</a:t>
            </a:r>
            <a:endParaRPr lang="cs-CZ" sz="4400" dirty="0">
              <a:latin typeface="Arial Rounded MT Bold" pitchFamily="34" charset="0"/>
            </a:endParaRPr>
          </a:p>
        </p:txBody>
      </p:sp>
      <p:pic>
        <p:nvPicPr>
          <p:cNvPr id="8194" name="Picture 2" descr="C:\Documents and Settings\Jana\Local Settings\Temporary Internet Files\Content.IE5\DOCEXLXU\MP9002629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4664"/>
            <a:ext cx="278490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Jana\Local Settings\Temporary Internet Files\Content.IE5\HROWY3O3\MP9004034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69" y="3326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Documents and Settings\Jana\Local Settings\Temporary Internet Files\Content.IE5\0QQ8TY2G\MP90017869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461" y="3861048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Documents and Settings\Jana\Local Settings\Temporary Internet Files\Content.IE5\6UVEIDME\MP9004067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69914"/>
            <a:ext cx="1599851" cy="239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2" descr="C:\Documents and Settings\Jana\Local Settings\Temporary Internet Files\Content.IE5\DOCEXLXU\MM90023626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461" y="1637024"/>
            <a:ext cx="7620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Documents and Settings\Jana\Local Settings\Temporary Internet Files\Content.IE5\6UVEIDME\MC9001503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10187"/>
            <a:ext cx="1816913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612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Documents and Settings\Jana\Local Settings\Temporary Internet Files\Content.IE5\1FODN5WI\MP9004031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908720"/>
            <a:ext cx="360040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latin typeface="Arial Rounded MT Bold" pitchFamily="34" charset="0"/>
              </a:rPr>
              <a:t>There</a:t>
            </a:r>
            <a:r>
              <a:rPr lang="cs-CZ" sz="3600" dirty="0" smtClean="0">
                <a:latin typeface="Arial Rounded MT Bold" pitchFamily="34" charset="0"/>
              </a:rPr>
              <a:t> </a:t>
            </a:r>
            <a:r>
              <a:rPr lang="cs-CZ" sz="3600" dirty="0" err="1" smtClean="0">
                <a:ln>
                  <a:solidFill>
                    <a:schemeClr val="tx2"/>
                  </a:solidFill>
                </a:ln>
                <a:solidFill>
                  <a:srgbClr val="92D050"/>
                </a:solidFill>
                <a:latin typeface="Arial Rounded MT Bold" pitchFamily="34" charset="0"/>
              </a:rPr>
              <a:t>is</a:t>
            </a:r>
            <a:r>
              <a:rPr lang="cs-CZ" sz="3600" dirty="0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cs-CZ" sz="3600" u="sng" dirty="0" err="1" smtClean="0">
                <a:latin typeface="Arial Rounded MT Bold" pitchFamily="34" charset="0"/>
              </a:rPr>
              <a:t>one</a:t>
            </a:r>
            <a:r>
              <a:rPr lang="cs-CZ" sz="3600" dirty="0" smtClean="0">
                <a:latin typeface="Arial Rounded MT Bold" pitchFamily="34" charset="0"/>
              </a:rPr>
              <a:t> </a:t>
            </a:r>
            <a:r>
              <a:rPr lang="cs-CZ" sz="3600" dirty="0" err="1" smtClean="0">
                <a:latin typeface="Arial Rounded MT Bold" pitchFamily="34" charset="0"/>
              </a:rPr>
              <a:t>hippo</a:t>
            </a:r>
            <a:r>
              <a:rPr lang="cs-CZ" sz="3600" dirty="0" smtClean="0">
                <a:latin typeface="Arial Rounded MT Bold" pitchFamily="34" charset="0"/>
              </a:rPr>
              <a:t>. </a:t>
            </a:r>
            <a:endParaRPr lang="cs-CZ" sz="3600" dirty="0">
              <a:latin typeface="Arial Rounded MT Bold" pitchFamily="34" charset="0"/>
            </a:endParaRPr>
          </a:p>
        </p:txBody>
      </p:sp>
      <p:pic>
        <p:nvPicPr>
          <p:cNvPr id="5" name="Picture 3" descr="C:\Documents and Settings\Jana\Local Settings\Temporary Internet Files\Content.IE5\UYS4NCDL\MP90040384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0" t="50000" r="-9390" b="-20522"/>
          <a:stretch/>
        </p:blipFill>
        <p:spPr bwMode="auto">
          <a:xfrm>
            <a:off x="4283968" y="3564814"/>
            <a:ext cx="4696909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221088"/>
            <a:ext cx="360040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latin typeface="Arial Rounded MT Bold" pitchFamily="34" charset="0"/>
              </a:rPr>
              <a:t>There</a:t>
            </a:r>
            <a:r>
              <a:rPr lang="cs-CZ" sz="3600" dirty="0" smtClean="0">
                <a:latin typeface="Arial Rounded MT Bold" pitchFamily="34" charset="0"/>
              </a:rPr>
              <a:t> </a:t>
            </a:r>
            <a:r>
              <a:rPr lang="cs-CZ" sz="3600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latin typeface="Arial Rounded MT Bold" pitchFamily="34" charset="0"/>
              </a:rPr>
              <a:t>are</a:t>
            </a:r>
            <a:r>
              <a:rPr lang="cs-CZ" sz="3600" dirty="0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cs-CZ" sz="3600" u="sng" dirty="0" err="1" smtClean="0">
                <a:latin typeface="Arial Rounded MT Bold" pitchFamily="34" charset="0"/>
              </a:rPr>
              <a:t>three</a:t>
            </a:r>
            <a:r>
              <a:rPr lang="cs-CZ" sz="3600" dirty="0" smtClean="0">
                <a:latin typeface="Arial Rounded MT Bold" pitchFamily="34" charset="0"/>
              </a:rPr>
              <a:t> </a:t>
            </a:r>
            <a:r>
              <a:rPr lang="cs-CZ" sz="3600" dirty="0" err="1" smtClean="0">
                <a:latin typeface="Arial Rounded MT Bold" pitchFamily="34" charset="0"/>
              </a:rPr>
              <a:t>giraffe</a:t>
            </a:r>
            <a:r>
              <a:rPr lang="cs-CZ" sz="3600" dirty="0" err="1" smtClean="0">
                <a:solidFill>
                  <a:srgbClr val="FF0000"/>
                </a:solidFill>
                <a:latin typeface="Arial Rounded MT Bold" pitchFamily="34" charset="0"/>
              </a:rPr>
              <a:t>s</a:t>
            </a:r>
            <a:r>
              <a:rPr lang="cs-CZ" sz="3600" dirty="0" smtClean="0">
                <a:latin typeface="Arial Rounded MT Bold" pitchFamily="34" charset="0"/>
              </a:rPr>
              <a:t>. </a:t>
            </a:r>
            <a:endParaRPr lang="cs-CZ" sz="36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37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32040" y="908720"/>
            <a:ext cx="360040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latin typeface="Arial Rounded MT Bold" pitchFamily="34" charset="0"/>
              </a:rPr>
              <a:t>There</a:t>
            </a:r>
            <a:r>
              <a:rPr lang="cs-CZ" sz="3600" dirty="0" smtClean="0">
                <a:latin typeface="Arial Rounded MT Bold" pitchFamily="34" charset="0"/>
              </a:rPr>
              <a:t> </a:t>
            </a:r>
            <a:r>
              <a:rPr lang="cs-CZ" sz="3600" dirty="0" err="1" smtClean="0">
                <a:ln>
                  <a:solidFill>
                    <a:schemeClr val="tx2"/>
                  </a:solidFill>
                </a:ln>
                <a:solidFill>
                  <a:srgbClr val="92D050"/>
                </a:solidFill>
                <a:latin typeface="Arial Rounded MT Bold" pitchFamily="34" charset="0"/>
              </a:rPr>
              <a:t>is</a:t>
            </a:r>
            <a:r>
              <a:rPr lang="cs-CZ" sz="3600" dirty="0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cs-CZ" sz="3600" u="sng" dirty="0" err="1" smtClean="0">
                <a:latin typeface="Arial Rounded MT Bold" pitchFamily="34" charset="0"/>
              </a:rPr>
              <a:t>one</a:t>
            </a:r>
            <a:r>
              <a:rPr lang="cs-CZ" sz="3600" dirty="0" smtClean="0">
                <a:latin typeface="Arial Rounded MT Bold" pitchFamily="34" charset="0"/>
              </a:rPr>
              <a:t> </a:t>
            </a:r>
            <a:r>
              <a:rPr lang="cs-CZ" sz="3600" dirty="0" err="1" smtClean="0">
                <a:latin typeface="Arial Rounded MT Bold" pitchFamily="34" charset="0"/>
              </a:rPr>
              <a:t>elephant</a:t>
            </a:r>
            <a:r>
              <a:rPr lang="cs-CZ" sz="3600" dirty="0" smtClean="0">
                <a:latin typeface="Arial Rounded MT Bold" pitchFamily="34" charset="0"/>
              </a:rPr>
              <a:t>. 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221088"/>
            <a:ext cx="360040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latin typeface="Arial Rounded MT Bold" pitchFamily="34" charset="0"/>
              </a:rPr>
              <a:t>There</a:t>
            </a:r>
            <a:r>
              <a:rPr lang="cs-CZ" sz="3600" dirty="0" smtClean="0">
                <a:latin typeface="Arial Rounded MT Bold" pitchFamily="34" charset="0"/>
              </a:rPr>
              <a:t> </a:t>
            </a:r>
            <a:r>
              <a:rPr lang="cs-CZ" sz="3600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latin typeface="Arial Rounded MT Bold" pitchFamily="34" charset="0"/>
              </a:rPr>
              <a:t>are</a:t>
            </a:r>
            <a:r>
              <a:rPr lang="cs-CZ" sz="3600" dirty="0" smtClean="0">
                <a:ln>
                  <a:solidFill>
                    <a:schemeClr val="tx2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</a:t>
            </a:r>
            <a:r>
              <a:rPr lang="cs-CZ" sz="3600" u="sng" dirty="0" err="1" smtClean="0">
                <a:latin typeface="Arial Rounded MT Bold" pitchFamily="34" charset="0"/>
              </a:rPr>
              <a:t>five</a:t>
            </a:r>
            <a:r>
              <a:rPr lang="cs-CZ" sz="3600" dirty="0" smtClean="0">
                <a:latin typeface="Arial Rounded MT Bold" pitchFamily="34" charset="0"/>
              </a:rPr>
              <a:t> </a:t>
            </a:r>
            <a:r>
              <a:rPr lang="cs-CZ" sz="3600" dirty="0" err="1" smtClean="0">
                <a:latin typeface="Arial Rounded MT Bold" pitchFamily="34" charset="0"/>
              </a:rPr>
              <a:t>lion</a:t>
            </a:r>
            <a:r>
              <a:rPr lang="cs-CZ" sz="3600" dirty="0" err="1" smtClean="0">
                <a:solidFill>
                  <a:srgbClr val="FF0000"/>
                </a:solidFill>
                <a:latin typeface="Arial Rounded MT Bold" pitchFamily="34" charset="0"/>
              </a:rPr>
              <a:t>s</a:t>
            </a:r>
            <a:r>
              <a:rPr lang="cs-CZ" sz="3600" dirty="0" smtClean="0">
                <a:latin typeface="Arial Rounded MT Bold" pitchFamily="34" charset="0"/>
              </a:rPr>
              <a:t>. </a:t>
            </a:r>
            <a:endParaRPr lang="cs-CZ" sz="3600" dirty="0">
              <a:latin typeface="Arial Rounded MT Bold" pitchFamily="34" charset="0"/>
            </a:endParaRPr>
          </a:p>
        </p:txBody>
      </p:sp>
      <p:pic>
        <p:nvPicPr>
          <p:cNvPr id="1026" name="Picture 2" descr="C:\Documents and Settings\Jana\Local Settings\Temporary Internet Files\Content.IE5\9TI078QG\MP9001803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62034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ana\Local Settings\Temporary Internet Files\Content.IE5\0DB6Y9N4\MP9001803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22463" y="332656"/>
            <a:ext cx="1985441" cy="314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11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>
            <a:grpSpLocks noChangeAspect="1"/>
          </p:cNvGrpSpPr>
          <p:nvPr/>
        </p:nvGrpSpPr>
        <p:grpSpPr>
          <a:xfrm>
            <a:off x="395536" y="1372075"/>
            <a:ext cx="3888432" cy="914558"/>
            <a:chOff x="683568" y="411225"/>
            <a:chExt cx="7127558" cy="1676400"/>
          </a:xfrm>
        </p:grpSpPr>
        <p:pic>
          <p:nvPicPr>
            <p:cNvPr id="2" name="Picture 8" descr="C:\Documents and Settings\Jana\Local Settings\Temporary Internet Files\Content.IE5\6UVEIDME\MC90044139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411225"/>
              <a:ext cx="1790700" cy="1676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8" descr="C:\Documents and Settings\Jana\Local Settings\Temporary Internet Files\Content.IE5\6UVEIDME\MC90044139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9726" y="411225"/>
              <a:ext cx="1790700" cy="1676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8" descr="C:\Documents and Settings\Jana\Local Settings\Temporary Internet Files\Content.IE5\6UVEIDME\MC90044139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39026" y="411225"/>
              <a:ext cx="1790700" cy="1676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8" descr="C:\Documents and Settings\Jana\Local Settings\Temporary Internet Files\Content.IE5\6UVEIDME\MC90044139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20426" y="411225"/>
              <a:ext cx="1790700" cy="1676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4499992" y="1763413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Rounded MT Bold" pitchFamily="34" charset="0"/>
              </a:rPr>
              <a:t>There</a:t>
            </a:r>
            <a:r>
              <a:rPr lang="cs-CZ" sz="2800" dirty="0" smtClean="0">
                <a:latin typeface="Arial Rounded MT Bold" pitchFamily="34" charset="0"/>
              </a:rPr>
              <a:t> ……… </a:t>
            </a:r>
            <a:r>
              <a:rPr lang="cs-CZ" sz="2800" dirty="0" err="1" smtClean="0">
                <a:latin typeface="Arial Rounded MT Bold" pitchFamily="34" charset="0"/>
              </a:rPr>
              <a:t>four</a:t>
            </a:r>
            <a:r>
              <a:rPr lang="cs-CZ" sz="2800" dirty="0" smtClean="0">
                <a:latin typeface="Arial Rounded MT Bold" pitchFamily="34" charset="0"/>
              </a:rPr>
              <a:t> </a:t>
            </a:r>
            <a:r>
              <a:rPr lang="cs-CZ" sz="2800" dirty="0" err="1" smtClean="0">
                <a:latin typeface="Arial Rounded MT Bold" pitchFamily="34" charset="0"/>
              </a:rPr>
              <a:t>lions</a:t>
            </a:r>
            <a:r>
              <a:rPr lang="cs-CZ" sz="2800" dirty="0" smtClean="0">
                <a:latin typeface="Arial Rounded MT Bold" pitchFamily="34" charset="0"/>
              </a:rPr>
              <a:t>.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1216088"/>
            <a:ext cx="609298" cy="52322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>
                <a:latin typeface="Arial Rounded MT Bold" pitchFamily="34" charset="0"/>
              </a:rPr>
              <a:t>is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1216088"/>
            <a:ext cx="792088" cy="52322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Rounded MT Bold" pitchFamily="34" charset="0"/>
              </a:rPr>
              <a:t>are</a:t>
            </a:r>
            <a:endParaRPr lang="cs-CZ" sz="2800" dirty="0">
              <a:latin typeface="Arial Rounded MT Bold" pitchFamily="34" charset="0"/>
            </a:endParaRPr>
          </a:p>
        </p:txBody>
      </p:sp>
      <p:grpSp>
        <p:nvGrpSpPr>
          <p:cNvPr id="10" name="Skupina 9"/>
          <p:cNvGrpSpPr>
            <a:grpSpLocks noChangeAspect="1"/>
          </p:cNvGrpSpPr>
          <p:nvPr/>
        </p:nvGrpSpPr>
        <p:grpSpPr>
          <a:xfrm>
            <a:off x="4833699" y="2830028"/>
            <a:ext cx="3812233" cy="745113"/>
            <a:chOff x="3644281" y="1831964"/>
            <a:chExt cx="5376028" cy="1050762"/>
          </a:xfrm>
        </p:grpSpPr>
        <p:pic>
          <p:nvPicPr>
            <p:cNvPr id="9218" name="Picture 2" descr="C:\Documents and Settings\Jana\Local Settings\Temporary Internet Files\Content.IE5\HROWY3O3\MC90007892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9993" y="1844824"/>
              <a:ext cx="936104" cy="10379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Documents and Settings\Jana\Local Settings\Temporary Internet Files\Content.IE5\HROWY3O3\MC90007892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0925" y="1844824"/>
              <a:ext cx="936104" cy="10379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Documents and Settings\Jana\Local Settings\Temporary Internet Files\Content.IE5\HROWY3O3\MC90007892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8609" y="1844824"/>
              <a:ext cx="936104" cy="10379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Documents and Settings\Jana\Local Settings\Temporary Internet Files\Content.IE5\HROWY3O3\MC90007892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5281" y="1836251"/>
              <a:ext cx="936104" cy="10379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Documents and Settings\Jana\Local Settings\Temporary Internet Files\Content.IE5\HROWY3O3\MC90007892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84205" y="1844824"/>
              <a:ext cx="936104" cy="10379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Documents and Settings\Jana\Local Settings\Temporary Internet Files\Content.IE5\HROWY3O3\MC90007892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4281" y="1831964"/>
              <a:ext cx="936104" cy="10379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1" name="TextovéPole 20"/>
          <p:cNvSpPr txBox="1"/>
          <p:nvPr/>
        </p:nvSpPr>
        <p:spPr>
          <a:xfrm>
            <a:off x="35496" y="3115743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Rounded MT Bold" pitchFamily="34" charset="0"/>
              </a:rPr>
              <a:t>There</a:t>
            </a:r>
            <a:r>
              <a:rPr lang="cs-CZ" sz="2800" dirty="0" smtClean="0">
                <a:latin typeface="Arial Rounded MT Bold" pitchFamily="34" charset="0"/>
              </a:rPr>
              <a:t> ……… </a:t>
            </a:r>
            <a:r>
              <a:rPr lang="cs-CZ" sz="2800" dirty="0" err="1" smtClean="0">
                <a:latin typeface="Arial Rounded MT Bold" pitchFamily="34" charset="0"/>
              </a:rPr>
              <a:t>six</a:t>
            </a:r>
            <a:r>
              <a:rPr lang="cs-CZ" sz="2800" dirty="0" smtClean="0">
                <a:latin typeface="Arial Rounded MT Bold" pitchFamily="34" charset="0"/>
              </a:rPr>
              <a:t> </a:t>
            </a:r>
            <a:r>
              <a:rPr lang="cs-CZ" sz="2800" dirty="0" err="1" smtClean="0">
                <a:latin typeface="Arial Rounded MT Bold" pitchFamily="34" charset="0"/>
              </a:rPr>
              <a:t>monkeys</a:t>
            </a:r>
            <a:r>
              <a:rPr lang="cs-CZ" sz="2800" dirty="0" smtClean="0">
                <a:latin typeface="Arial Rounded MT Bold" pitchFamily="34" charset="0"/>
              </a:rPr>
              <a:t>.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71600" y="2568418"/>
            <a:ext cx="609298" cy="52322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>
                <a:latin typeface="Arial Rounded MT Bold" pitchFamily="34" charset="0"/>
              </a:rPr>
              <a:t>is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91680" y="2568418"/>
            <a:ext cx="792088" cy="52322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Rounded MT Bold" pitchFamily="34" charset="0"/>
              </a:rPr>
              <a:t>are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95472" y="4555633"/>
            <a:ext cx="49529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Rounded MT Bold" pitchFamily="34" charset="0"/>
              </a:rPr>
              <a:t>There</a:t>
            </a:r>
            <a:r>
              <a:rPr lang="cs-CZ" sz="2800" dirty="0" smtClean="0">
                <a:latin typeface="Arial Rounded MT Bold" pitchFamily="34" charset="0"/>
              </a:rPr>
              <a:t> ……… </a:t>
            </a:r>
            <a:r>
              <a:rPr lang="cs-CZ" sz="2800" dirty="0" err="1" smtClean="0">
                <a:latin typeface="Arial Rounded MT Bold" pitchFamily="34" charset="0"/>
              </a:rPr>
              <a:t>one</a:t>
            </a:r>
            <a:r>
              <a:rPr lang="cs-CZ" sz="2800" dirty="0" smtClean="0">
                <a:latin typeface="Arial Rounded MT Bold" pitchFamily="34" charset="0"/>
              </a:rPr>
              <a:t>  </a:t>
            </a:r>
            <a:r>
              <a:rPr lang="cs-CZ" sz="2800" dirty="0" err="1" smtClean="0">
                <a:latin typeface="Arial Rounded MT Bold" pitchFamily="34" charset="0"/>
              </a:rPr>
              <a:t>giraffe</a:t>
            </a:r>
            <a:r>
              <a:rPr lang="cs-CZ" sz="2800" dirty="0" smtClean="0">
                <a:latin typeface="Arial Rounded MT Bold" pitchFamily="34" charset="0"/>
              </a:rPr>
              <a:t>.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31577" y="4008308"/>
            <a:ext cx="609298" cy="52322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>
                <a:latin typeface="Arial Rounded MT Bold" pitchFamily="34" charset="0"/>
              </a:rPr>
              <a:t>is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51657" y="4008308"/>
            <a:ext cx="792088" cy="52322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Rounded MT Bold" pitchFamily="34" charset="0"/>
              </a:rPr>
              <a:t>are</a:t>
            </a:r>
            <a:endParaRPr lang="cs-CZ" sz="2800" dirty="0">
              <a:latin typeface="Arial Rounded MT Bold" pitchFamily="34" charset="0"/>
            </a:endParaRPr>
          </a:p>
        </p:txBody>
      </p:sp>
      <p:pic>
        <p:nvPicPr>
          <p:cNvPr id="28" name="Picture 5" descr="C:\Documents and Settings\Jana\Local Settings\Temporary Internet Files\Content.IE5\1FODN5WI\MC9000399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829" y="3712189"/>
            <a:ext cx="1488767" cy="163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251520" y="6032827"/>
            <a:ext cx="4784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Rounded MT Bold" pitchFamily="34" charset="0"/>
              </a:rPr>
              <a:t>There</a:t>
            </a:r>
            <a:r>
              <a:rPr lang="cs-CZ" sz="2800" dirty="0" smtClean="0">
                <a:latin typeface="Arial Rounded MT Bold" pitchFamily="34" charset="0"/>
              </a:rPr>
              <a:t> ……… </a:t>
            </a:r>
            <a:r>
              <a:rPr lang="cs-CZ" sz="2800" dirty="0" err="1" smtClean="0">
                <a:latin typeface="Arial Rounded MT Bold" pitchFamily="34" charset="0"/>
              </a:rPr>
              <a:t>two</a:t>
            </a:r>
            <a:r>
              <a:rPr lang="cs-CZ" sz="2800" dirty="0" smtClean="0">
                <a:latin typeface="Arial Rounded MT Bold" pitchFamily="34" charset="0"/>
              </a:rPr>
              <a:t> </a:t>
            </a:r>
            <a:r>
              <a:rPr lang="cs-CZ" sz="2800" dirty="0" err="1" smtClean="0">
                <a:latin typeface="Arial Rounded MT Bold" pitchFamily="34" charset="0"/>
              </a:rPr>
              <a:t>snakes</a:t>
            </a:r>
            <a:r>
              <a:rPr lang="cs-CZ" sz="2800" dirty="0" smtClean="0">
                <a:latin typeface="Arial Rounded MT Bold" pitchFamily="34" charset="0"/>
              </a:rPr>
              <a:t>.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87624" y="5485502"/>
            <a:ext cx="609298" cy="52322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>
                <a:latin typeface="Arial Rounded MT Bold" pitchFamily="34" charset="0"/>
              </a:rPr>
              <a:t>is</a:t>
            </a:r>
            <a:endParaRPr lang="cs-CZ" sz="2800" dirty="0">
              <a:latin typeface="Arial Rounded MT Bold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907704" y="5485502"/>
            <a:ext cx="792088" cy="52322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Rounded MT Bold" pitchFamily="34" charset="0"/>
              </a:rPr>
              <a:t>are</a:t>
            </a:r>
            <a:endParaRPr lang="cs-CZ" sz="2800" dirty="0">
              <a:latin typeface="Arial Rounded MT Bold" pitchFamily="34" charset="0"/>
            </a:endParaRPr>
          </a:p>
        </p:txBody>
      </p:sp>
      <p:pic>
        <p:nvPicPr>
          <p:cNvPr id="34" name="Picture 9" descr="C:\Documents and Settings\Jana\Local Settings\Temporary Internet Files\Content.IE5\1SDAO35J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577" y="5866826"/>
            <a:ext cx="1104504" cy="79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9" descr="C:\Documents and Settings\Jana\Local Settings\Temporary Internet Files\Content.IE5\1SDAO35J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579" y="5897085"/>
            <a:ext cx="1104504" cy="79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745548" y="6531822"/>
            <a:ext cx="269832" cy="216024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372451" y="37871"/>
            <a:ext cx="6219768" cy="1077218"/>
          </a:xfrm>
          <a:prstGeom prst="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Doplň kliknutím do vět správný tvar slovesa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1345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62428E-6 L -0.03542 0.0656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1" y="3283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62428E-6 L -0.03542 0.0656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1" y="3283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96532E-6 L 0.04375 0.0656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7" y="3283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62428E-6 L -0.03542 0.0656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1" y="3283"/>
                                    </p:animMotion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22" grpId="0" animBg="1"/>
      <p:bldP spid="22" grpId="1" animBg="1"/>
      <p:bldP spid="23" grpId="0" animBg="1"/>
      <p:bldP spid="26" grpId="0" animBg="1"/>
      <p:bldP spid="27" grpId="0" animBg="1"/>
      <p:bldP spid="27" grpId="1" animBg="1"/>
      <p:bldP spid="32" grpId="0" animBg="1"/>
      <p:bldP spid="32" grpId="1" animBg="1"/>
      <p:bldP spid="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Documents and Settings\Jana\Local Settings\Temporary Internet Files\Content.IE5\6UVEIDME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330" y="137013"/>
            <a:ext cx="1239366" cy="116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:\Documents and Settings\Jana\Local Settings\Temporary Internet Files\Content.IE5\6UVEIDME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177" y="4953790"/>
            <a:ext cx="1080120" cy="101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Documents and Settings\Jana\Local Settings\Temporary Internet Files\Content.IE5\6UVEIDME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702" y="1563771"/>
            <a:ext cx="1153765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Documents and Settings\Jana\Local Settings\Temporary Internet Files\Content.IE5\6UVEIDME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541" y="187143"/>
            <a:ext cx="699713" cy="65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Documents and Settings\Jana\Local Settings\Temporary Internet Files\Content.IE5\6UVEIDME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148" y="2397569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Documents and Settings\Jana\Local Settings\Temporary Internet Files\Content.IE5\6UVEIDME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382" y="181662"/>
            <a:ext cx="699712" cy="65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Jana\Local Settings\Temporary Internet Files\Content.IE5\0QQ8TY2G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412" y="119404"/>
            <a:ext cx="1223042" cy="142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Documents and Settings\Jana\Local Settings\Temporary Internet Files\Content.IE5\0QQ8TY2G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649" y="4126864"/>
            <a:ext cx="834613" cy="96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Jana\Local Settings\Temporary Internet Files\Content.IE5\0QQ8TY2G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3" y="4075785"/>
            <a:ext cx="922556" cy="107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Documents and Settings\Jana\Local Settings\Temporary Internet Files\Content.IE5\0QQ8TY2G\MC9000528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854" y="1477843"/>
            <a:ext cx="1803197" cy="120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Documents and Settings\Jana\Local Settings\Temporary Internet Files\Content.IE5\1FODN5WI\MC900039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62" y="1935436"/>
            <a:ext cx="1580083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Documents and Settings\Jana\Local Settings\Temporary Internet Files\Content.IE5\1FODN5WI\MC900039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520" y="4105070"/>
            <a:ext cx="1010436" cy="111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Documents and Settings\Jana\Local Settings\Temporary Internet Files\Content.IE5\1FODN5WI\MC900039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356953"/>
            <a:ext cx="1081846" cy="1190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Documents and Settings\Jana\Local Settings\Temporary Internet Files\Content.IE5\1FODN5WI\MC900039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368" y="181662"/>
            <a:ext cx="1054115" cy="116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716015" y="2680344"/>
            <a:ext cx="3932451" cy="4108817"/>
          </a:xfrm>
          <a:prstGeom prst="rect">
            <a:avLst/>
          </a:prstGeom>
          <a:solidFill>
            <a:schemeClr val="bg1"/>
          </a:solidFill>
          <a:ln w="28575" cap="rnd">
            <a:solidFill>
              <a:schemeClr val="accent6">
                <a:lumMod val="75000"/>
              </a:schemeClr>
            </a:solidFill>
          </a:ln>
        </p:spPr>
        <p:txBody>
          <a:bodyPr wrap="square" rtlCol="0" anchor="ctr" anchorCtr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dirty="0" smtClean="0"/>
              <a:t>Spočítej zvířata a piš věty podle vzoru: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	</a:t>
            </a:r>
            <a:r>
              <a:rPr lang="cs-CZ" i="1" dirty="0" err="1" smtClean="0">
                <a:latin typeface="Bookman Old Style" pitchFamily="18" charset="0"/>
              </a:rPr>
              <a:t>There</a:t>
            </a:r>
            <a:r>
              <a:rPr lang="cs-CZ" i="1" dirty="0" smtClean="0">
                <a:latin typeface="Bookman Old Style" pitchFamily="18" charset="0"/>
              </a:rPr>
              <a:t> are </a:t>
            </a:r>
            <a:r>
              <a:rPr lang="cs-CZ" i="1" dirty="0" err="1" smtClean="0">
                <a:latin typeface="Bookman Old Style" pitchFamily="18" charset="0"/>
              </a:rPr>
              <a:t>two</a:t>
            </a:r>
            <a:r>
              <a:rPr lang="cs-CZ" i="1" dirty="0" smtClean="0">
                <a:latin typeface="Bookman Old Style" pitchFamily="18" charset="0"/>
              </a:rPr>
              <a:t> </a:t>
            </a:r>
            <a:r>
              <a:rPr lang="cs-CZ" i="1" dirty="0" err="1" smtClean="0">
                <a:latin typeface="Bookman Old Style" pitchFamily="18" charset="0"/>
              </a:rPr>
              <a:t>birds</a:t>
            </a:r>
            <a:r>
              <a:rPr lang="cs-CZ" i="1" dirty="0" smtClean="0">
                <a:latin typeface="Bookman Old Style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Blip>
                <a:blip r:embed="rId6"/>
              </a:buBlip>
            </a:pPr>
            <a:r>
              <a:rPr lang="cs-CZ" dirty="0" err="1" smtClean="0"/>
              <a:t>There</a:t>
            </a:r>
            <a:r>
              <a:rPr lang="cs-CZ" dirty="0" smtClean="0"/>
              <a:t> ……………………………...</a:t>
            </a:r>
          </a:p>
          <a:p>
            <a:pPr marL="285750" indent="-285750">
              <a:lnSpc>
                <a:spcPct val="150000"/>
              </a:lnSpc>
              <a:buBlip>
                <a:blip r:embed="rId6"/>
              </a:buBlip>
            </a:pPr>
            <a:r>
              <a:rPr lang="cs-CZ" dirty="0" err="1" smtClean="0"/>
              <a:t>There</a:t>
            </a:r>
            <a:r>
              <a:rPr lang="cs-CZ" dirty="0" smtClean="0"/>
              <a:t>………………………………</a:t>
            </a:r>
          </a:p>
          <a:p>
            <a:pPr marL="285750" indent="-285750">
              <a:lnSpc>
                <a:spcPct val="150000"/>
              </a:lnSpc>
              <a:buBlip>
                <a:blip r:embed="rId6"/>
              </a:buBlip>
            </a:pPr>
            <a:r>
              <a:rPr lang="cs-CZ" dirty="0" err="1" smtClean="0"/>
              <a:t>There</a:t>
            </a:r>
            <a:r>
              <a:rPr lang="cs-CZ" dirty="0" smtClean="0"/>
              <a:t>………………………………</a:t>
            </a:r>
          </a:p>
          <a:p>
            <a:pPr marL="285750" indent="-285750">
              <a:lnSpc>
                <a:spcPct val="150000"/>
              </a:lnSpc>
              <a:buBlip>
                <a:blip r:embed="rId6"/>
              </a:buBlip>
            </a:pPr>
            <a:r>
              <a:rPr lang="cs-CZ" dirty="0" err="1" smtClean="0"/>
              <a:t>There</a:t>
            </a:r>
            <a:r>
              <a:rPr lang="cs-CZ" dirty="0" smtClean="0"/>
              <a:t>………………………………</a:t>
            </a:r>
          </a:p>
          <a:p>
            <a:pPr marL="285750" indent="-285750">
              <a:lnSpc>
                <a:spcPct val="150000"/>
              </a:lnSpc>
              <a:buBlip>
                <a:blip r:embed="rId6"/>
              </a:buBlip>
            </a:pPr>
            <a:r>
              <a:rPr lang="cs-CZ" dirty="0" err="1" smtClean="0"/>
              <a:t>There</a:t>
            </a:r>
            <a:r>
              <a:rPr lang="cs-CZ" dirty="0" smtClean="0"/>
              <a:t>………………………………</a:t>
            </a:r>
          </a:p>
          <a:p>
            <a:pPr marL="285750" indent="-285750">
              <a:lnSpc>
                <a:spcPct val="150000"/>
              </a:lnSpc>
              <a:buBlip>
                <a:blip r:embed="rId6"/>
              </a:buBlip>
            </a:pPr>
            <a:r>
              <a:rPr lang="cs-CZ" dirty="0" err="1" smtClean="0"/>
              <a:t>There</a:t>
            </a:r>
            <a:r>
              <a:rPr lang="cs-CZ" dirty="0" smtClean="0"/>
              <a:t>………………………………</a:t>
            </a:r>
          </a:p>
          <a:p>
            <a:pPr marL="285750" indent="-285750">
              <a:lnSpc>
                <a:spcPct val="150000"/>
              </a:lnSpc>
              <a:buBlip>
                <a:blip r:embed="rId6"/>
              </a:buBlip>
            </a:pPr>
            <a:r>
              <a:rPr lang="cs-CZ" dirty="0" err="1" smtClean="0"/>
              <a:t>There</a:t>
            </a:r>
            <a:r>
              <a:rPr lang="cs-CZ" dirty="0" smtClean="0"/>
              <a:t>………………………………</a:t>
            </a:r>
          </a:p>
          <a:p>
            <a:pPr marL="285750" indent="-285750">
              <a:buBlip>
                <a:blip r:embed="rId6"/>
              </a:buBlip>
            </a:pPr>
            <a:endParaRPr lang="cs-CZ" dirty="0"/>
          </a:p>
        </p:txBody>
      </p:sp>
      <p:pic>
        <p:nvPicPr>
          <p:cNvPr id="18" name="Picture 7" descr="C:\Documents and Settings\Jana\Local Settings\Temporary Internet Files\Content.IE5\HROWY3O3\MC9003598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353" y="5329556"/>
            <a:ext cx="1322913" cy="137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Documents and Settings\Jana\Local Settings\Temporary Internet Files\Content.IE5\HROWY3O3\MC9003598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257" y="894756"/>
            <a:ext cx="1288699" cy="1338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Documents and Settings\Jana\Local Settings\Temporary Internet Files\Content.IE5\1SDAO35J\MC9003244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654" y="704614"/>
            <a:ext cx="1317048" cy="94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Documents and Settings\Jana\Local Settings\Temporary Internet Files\Content.IE5\1SDAO35J\MC9003244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803" y="3573016"/>
            <a:ext cx="1481370" cy="10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Documents and Settings\Jana\Local Settings\Temporary Internet Files\Content.IE5\1SDAO35J\MC9003244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136" y="6016333"/>
            <a:ext cx="927201" cy="66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Documents and Settings\Jana\Local Settings\Temporary Internet Files\Content.IE5\1SDAO35J\MC9003244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3" y="629404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3" descr="C:\Documents and Settings\Jana\Local Settings\Temporary Internet Files\Content.IE5\6UVEIDME\MC9001503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391" y="2231007"/>
            <a:ext cx="1689929" cy="85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ana\Local Settings\Temporary Internet Files\Content.IE5\UYS4NCDL\MC9001512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799" y="1568072"/>
            <a:ext cx="635256" cy="84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Documents and Settings\Jana\Local Settings\Temporary Internet Files\Content.IE5\UYS4NCDL\MC9001512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822" y="139103"/>
            <a:ext cx="490618" cy="65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lačítko akce: Dopředu nebo Další 27">
            <a:hlinkClick r:id="" action="ppaction://hlinkshowjump?jump=nextslide" highlightClick="1"/>
          </p:cNvPr>
          <p:cNvSpPr/>
          <p:nvPr/>
        </p:nvSpPr>
        <p:spPr>
          <a:xfrm>
            <a:off x="8745548" y="6576290"/>
            <a:ext cx="269832" cy="216024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79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1000" b="-6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ana\Local Settings\Temporary Internet Files\Content.IE5\HROWY3O3\MC9003085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71" y="5019902"/>
            <a:ext cx="3175258" cy="1741017"/>
          </a:xfrm>
          <a:prstGeom prst="rect">
            <a:avLst/>
          </a:prstGeom>
          <a:noFill/>
        </p:spPr>
      </p:pic>
      <p:pic>
        <p:nvPicPr>
          <p:cNvPr id="1034" name="Picture 10" descr="C:\Documents and Settings\Jana\Local Settings\Temporary Internet Files\Content.IE5\Z229WJ1S\MC900329681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2993272"/>
            <a:ext cx="1813711" cy="15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Jana\Local Settings\Temporary Internet Files\Content.IE5\1FODN5WI\MC900155509[1].wmf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514" y="71263"/>
            <a:ext cx="2887084" cy="203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Jana\Local Settings\Temporary Internet Files\Content.IE5\UYS4NCDL\MC900052975[1].wmf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169550"/>
            <a:ext cx="691286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C:\Documents and Settings\Jana\Local Settings\Temporary Internet Files\Content.IE5\Z229WJ1S\MC900329681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03840" y="87360"/>
            <a:ext cx="1440160" cy="122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Documents and Settings\Jana\Local Settings\Temporary Internet Files\Content.IE5\0QQ8TY2G\MC900052820[1].wmf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564904"/>
            <a:ext cx="313393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Jana\Local Settings\Temporary Internet Files\Content.IE5\0QQ8TY2G\MC900052976[1].wmf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175" y="3191102"/>
            <a:ext cx="165597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Jana\Local Settings\Temporary Internet Files\Content.IE5\1SDAO35J\MC900052968[1].wmf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209" y="6342539"/>
            <a:ext cx="1865376" cy="43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88640"/>
            <a:ext cx="2236596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Najdeš co se skrývá</a:t>
            </a:r>
          </a:p>
          <a:p>
            <a:r>
              <a:rPr lang="cs-CZ" dirty="0" smtClean="0"/>
              <a:t>na obrázku? Spočítej ukrytá zvířata a říkej věty: 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 ….</a:t>
            </a:r>
          </a:p>
          <a:p>
            <a:r>
              <a:rPr lang="cs-CZ" dirty="0" smtClean="0"/>
              <a:t>Pro kontrolu klikni na obrázky.</a:t>
            </a: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8766720" y="6409655"/>
            <a:ext cx="251520" cy="296005"/>
          </a:xfrm>
          <a:prstGeom prst="actionButtonHom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5" descr="C:\Documents and Settings\Jana\Local Settings\Temporary Internet Files\Content.IE5\1FODN5WI\MC900039993[1].wmf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806" y="5071424"/>
            <a:ext cx="1580083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Documents and Settings\Jana\Local Settings\Temporary Internet Files\Content.IE5\1FODN5WI\MC900039993[1].wmf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23757" y="5169550"/>
            <a:ext cx="1580083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Documents and Settings\Jana\Local Settings\Temporary Internet Files\Content.IE5\Z229WJ1S\MC900329681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94" y="2136536"/>
            <a:ext cx="1008616" cy="85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Jana\Local Settings\Temporary Internet Files\Content.IE5\Z229WJ1S\MC900053110[1].wmf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981" y="3715279"/>
            <a:ext cx="829818" cy="90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Jana\Local Settings\Temporary Internet Files\Content.IE5\1FODN5WI\MC900150337[1].wmf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007F00"/>
              </a:clrFrom>
              <a:clrTo>
                <a:srgbClr val="007F00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166" y="4710521"/>
            <a:ext cx="1816913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957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5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3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0EDCB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15185</TotalTime>
  <Words>226</Words>
  <Application>Microsoft Office PowerPoint</Application>
  <PresentationFormat>Předvádění na obrazovce (4:3)</PresentationFormat>
  <Paragraphs>53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Prezentace aplikace PowerPoint</vt:lpstr>
      <vt:lpstr>Anotace</vt:lpstr>
      <vt:lpstr>Animal safari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Wild animals</dc:title>
  <dc:creator>Jana</dc:creator>
  <cp:lastModifiedBy>Jana</cp:lastModifiedBy>
  <cp:revision>34</cp:revision>
  <dcterms:created xsi:type="dcterms:W3CDTF">2012-01-16T16:26:57Z</dcterms:created>
  <dcterms:modified xsi:type="dcterms:W3CDTF">2012-09-29T21:09:40Z</dcterms:modified>
</cp:coreProperties>
</file>