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72" r:id="rId3"/>
    <p:sldId id="259" r:id="rId4"/>
    <p:sldId id="257" r:id="rId5"/>
    <p:sldId id="260" r:id="rId6"/>
    <p:sldId id="256" r:id="rId7"/>
    <p:sldId id="268" r:id="rId8"/>
    <p:sldId id="269" r:id="rId9"/>
    <p:sldId id="261" r:id="rId10"/>
    <p:sldId id="263" r:id="rId11"/>
    <p:sldId id="264" r:id="rId12"/>
    <p:sldId id="265" r:id="rId13"/>
    <p:sldId id="266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D9FF"/>
    <a:srgbClr val="DCB9FF"/>
    <a:srgbClr val="CCCCFF"/>
    <a:srgbClr val="0066FF"/>
    <a:srgbClr val="FF00FF"/>
    <a:srgbClr val="33CCFF"/>
    <a:srgbClr val="CC66FF"/>
    <a:srgbClr val="66FF33"/>
    <a:srgbClr val="FF66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VY_32_INOVACE_08_Present </a:t>
          </a:r>
          <a:r>
            <a:rPr lang="cs-CZ" sz="2000" baseline="0" dirty="0" err="1" smtClean="0"/>
            <a:t>progressive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12. 2.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5.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394358-CFA2-42FD-84E8-41F4020D622D}" type="presOf" srcId="{D1B46980-6531-4606-95E6-44980827E919}" destId="{2CDFEC33-8C2A-49C6-B23B-FA3577B1DCE9}" srcOrd="1" destOrd="0" presId="urn:microsoft.com/office/officeart/2005/8/layout/target3"/>
    <dgm:cxn modelId="{73A8448A-8B27-4E0E-A26B-BF985C883DE8}" type="presOf" srcId="{D1D4F407-5343-4D3F-B5B9-D407B03CAEB4}" destId="{D005CE8C-CC26-4C3E-AC11-E15060ECD759}" srcOrd="0" destOrd="0" presId="urn:microsoft.com/office/officeart/2005/8/layout/target3"/>
    <dgm:cxn modelId="{4D73E7FA-7E32-4CB3-8AD5-43A0392E9D7E}" type="presOf" srcId="{B651F6E3-6281-48DB-9319-2AEAFDAE7572}" destId="{7145B55B-1B24-4B93-A1D4-B8021E4AC78C}" srcOrd="0" destOrd="0" presId="urn:microsoft.com/office/officeart/2005/8/layout/target3"/>
    <dgm:cxn modelId="{3A15F144-5AC4-4F23-99DD-2B04BD1CD169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7018E8E3-9C60-4BE1-98C5-456E53CD4D1A}" type="presOf" srcId="{D1D4F407-5343-4D3F-B5B9-D407B03CAEB4}" destId="{AED2198E-93D5-4001-81B4-73124B309672}" srcOrd="1" destOrd="0" presId="urn:microsoft.com/office/officeart/2005/8/layout/target3"/>
    <dgm:cxn modelId="{87475524-4067-4578-B47B-416A41A71CF8}" type="presOf" srcId="{4865AC3F-78E2-43BA-A56B-7C465B8FCF11}" destId="{54F8D70D-FB57-4298-A600-D8F61B2A354A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D113A7D-56A7-41D8-85DB-6CF495019567}" type="presOf" srcId="{4C35D32F-0EAB-4CD7-82EE-45574DC2A586}" destId="{74B68738-347E-4F92-BDA1-E07CC7219E77}" srcOrd="1" destOrd="0" presId="urn:microsoft.com/office/officeart/2005/8/layout/target3"/>
    <dgm:cxn modelId="{32B1B494-1E07-40F7-AFED-2A4F83736132}" type="presOf" srcId="{D05761FA-3C71-4DD0-9183-7C99EBE53F4B}" destId="{0AD6547F-0D75-4083-A7A5-A35AB250ABE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55BDCA39-843E-4563-ADC7-D636EDA1B59B}" type="presOf" srcId="{4C35D32F-0EAB-4CD7-82EE-45574DC2A586}" destId="{D11C995F-01B9-4A9E-8902-744903F1A770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9D4F5E0A-E51E-4A63-A132-95FBF268DF2E}" type="presOf" srcId="{D1B46980-6531-4606-95E6-44980827E919}" destId="{004736B2-18D3-4D6D-AA18-DF3F81E9E312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D78D2D8B-89AF-40FF-898C-E87BFF27956C}" type="presOf" srcId="{4865AC3F-78E2-43BA-A56B-7C465B8FCF11}" destId="{FC425D1D-3DF2-408E-A4F8-250CA94A450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84A3C084-1CC0-47A4-AA08-841DDFD38E01}" type="presOf" srcId="{D05761FA-3C71-4DD0-9183-7C99EBE53F4B}" destId="{F565A464-E682-4B59-9914-8231AF9F6C7C}" srcOrd="1" destOrd="0" presId="urn:microsoft.com/office/officeart/2005/8/layout/target3"/>
    <dgm:cxn modelId="{1EC61C93-0876-4FE0-AA81-184153BAE499}" type="presOf" srcId="{B651F6E3-6281-48DB-9319-2AEAFDAE7572}" destId="{70A198DD-41D2-4313-8B5B-1CF1BCF383FB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51149B93-8C9A-44D7-9524-CFDE97486066}" type="presOf" srcId="{D8197B8C-B260-4A16-BDF4-0947B075E274}" destId="{0F7944D4-5DCA-4B9E-A896-D52854246E44}" srcOrd="0" destOrd="0" presId="urn:microsoft.com/office/officeart/2005/8/layout/target3"/>
    <dgm:cxn modelId="{F9E46C26-CA99-4E25-B464-5B00302EA078}" type="presOf" srcId="{D8197B8C-B260-4A16-BDF4-0947B075E274}" destId="{5C0D1B75-263C-4468-B985-565C95B9422B}" srcOrd="1" destOrd="0" presId="urn:microsoft.com/office/officeart/2005/8/layout/target3"/>
    <dgm:cxn modelId="{3899FE70-E633-4AB3-9441-65E660250B72}" type="presParOf" srcId="{333A1088-737F-45CB-B68E-254E46348037}" destId="{F5ABB229-8D3B-4694-996A-96F23CF14429}" srcOrd="0" destOrd="0" presId="urn:microsoft.com/office/officeart/2005/8/layout/target3"/>
    <dgm:cxn modelId="{F00EB4A7-393A-438F-B4D5-B7047706E257}" type="presParOf" srcId="{333A1088-737F-45CB-B68E-254E46348037}" destId="{F41139FD-01EE-4571-8B17-4FB00FC51163}" srcOrd="1" destOrd="0" presId="urn:microsoft.com/office/officeart/2005/8/layout/target3"/>
    <dgm:cxn modelId="{0B504657-6E8B-43C8-AB6A-AC6614AA9595}" type="presParOf" srcId="{333A1088-737F-45CB-B68E-254E46348037}" destId="{D005CE8C-CC26-4C3E-AC11-E15060ECD759}" srcOrd="2" destOrd="0" presId="urn:microsoft.com/office/officeart/2005/8/layout/target3"/>
    <dgm:cxn modelId="{B6C8F5ED-B35A-4C88-B296-92D1B93E77A4}" type="presParOf" srcId="{333A1088-737F-45CB-B68E-254E46348037}" destId="{E2699407-A48D-4333-A645-7FA48F1FE3B7}" srcOrd="3" destOrd="0" presId="urn:microsoft.com/office/officeart/2005/8/layout/target3"/>
    <dgm:cxn modelId="{FBA7D043-E671-4E25-BE53-08F0ABA31BDF}" type="presParOf" srcId="{333A1088-737F-45CB-B68E-254E46348037}" destId="{D5EA2712-68D0-4098-BDE6-B295C6AB6119}" srcOrd="4" destOrd="0" presId="urn:microsoft.com/office/officeart/2005/8/layout/target3"/>
    <dgm:cxn modelId="{AAD54F7A-ED7C-46EA-9B05-618BCD3B827A}" type="presParOf" srcId="{333A1088-737F-45CB-B68E-254E46348037}" destId="{54F8D70D-FB57-4298-A600-D8F61B2A354A}" srcOrd="5" destOrd="0" presId="urn:microsoft.com/office/officeart/2005/8/layout/target3"/>
    <dgm:cxn modelId="{F4D0CA2B-DFE4-44BA-9C7F-FBDD287ECC59}" type="presParOf" srcId="{333A1088-737F-45CB-B68E-254E46348037}" destId="{C616B022-AA0C-4D3B-BDBF-093D86622E86}" srcOrd="6" destOrd="0" presId="urn:microsoft.com/office/officeart/2005/8/layout/target3"/>
    <dgm:cxn modelId="{852896F4-176B-4EDD-81AE-A7E559F1A7D8}" type="presParOf" srcId="{333A1088-737F-45CB-B68E-254E46348037}" destId="{69684AB7-5B8D-45A5-BC2F-6AF80EB883EF}" srcOrd="7" destOrd="0" presId="urn:microsoft.com/office/officeart/2005/8/layout/target3"/>
    <dgm:cxn modelId="{1C4F4A47-E109-44ED-8E00-A239DDCDDC56}" type="presParOf" srcId="{333A1088-737F-45CB-B68E-254E46348037}" destId="{004736B2-18D3-4D6D-AA18-DF3F81E9E312}" srcOrd="8" destOrd="0" presId="urn:microsoft.com/office/officeart/2005/8/layout/target3"/>
    <dgm:cxn modelId="{89FD8794-743C-4509-8CB6-7896169F541F}" type="presParOf" srcId="{333A1088-737F-45CB-B68E-254E46348037}" destId="{9CCAD005-8609-4003-9C1F-3AFC293FB9F9}" srcOrd="9" destOrd="0" presId="urn:microsoft.com/office/officeart/2005/8/layout/target3"/>
    <dgm:cxn modelId="{BC3B2FE0-81B8-4C1C-9D2C-D1D7207D907F}" type="presParOf" srcId="{333A1088-737F-45CB-B68E-254E46348037}" destId="{0C4087F0-2DA9-4805-A823-C8C5404FEF67}" srcOrd="10" destOrd="0" presId="urn:microsoft.com/office/officeart/2005/8/layout/target3"/>
    <dgm:cxn modelId="{0B0E1D5F-8806-4581-988B-AC0B0F447070}" type="presParOf" srcId="{333A1088-737F-45CB-B68E-254E46348037}" destId="{7145B55B-1B24-4B93-A1D4-B8021E4AC78C}" srcOrd="11" destOrd="0" presId="urn:microsoft.com/office/officeart/2005/8/layout/target3"/>
    <dgm:cxn modelId="{2A091423-DDB6-487D-9607-18726DC4E9B3}" type="presParOf" srcId="{333A1088-737F-45CB-B68E-254E46348037}" destId="{6919BCDB-3A39-4371-A415-42187620F612}" srcOrd="12" destOrd="0" presId="urn:microsoft.com/office/officeart/2005/8/layout/target3"/>
    <dgm:cxn modelId="{D388E2E5-521F-4A33-85A2-9D426882B48F}" type="presParOf" srcId="{333A1088-737F-45CB-B68E-254E46348037}" destId="{19974A4C-782A-40F8-BDC1-A903A52CB5DC}" srcOrd="13" destOrd="0" presId="urn:microsoft.com/office/officeart/2005/8/layout/target3"/>
    <dgm:cxn modelId="{55D79B70-5179-47E3-9D20-D906045B1184}" type="presParOf" srcId="{333A1088-737F-45CB-B68E-254E46348037}" destId="{0F7944D4-5DCA-4B9E-A896-D52854246E44}" srcOrd="14" destOrd="0" presId="urn:microsoft.com/office/officeart/2005/8/layout/target3"/>
    <dgm:cxn modelId="{8444FC37-9AA4-4822-8805-7749892E3685}" type="presParOf" srcId="{333A1088-737F-45CB-B68E-254E46348037}" destId="{6DFF10D3-1CBC-4163-85C1-12183522D8D6}" srcOrd="15" destOrd="0" presId="urn:microsoft.com/office/officeart/2005/8/layout/target3"/>
    <dgm:cxn modelId="{B155D307-4A0F-4599-9A1E-EEF752891614}" type="presParOf" srcId="{333A1088-737F-45CB-B68E-254E46348037}" destId="{B4FD24CD-B93B-4B4E-A43E-F8524B0CD3F0}" srcOrd="16" destOrd="0" presId="urn:microsoft.com/office/officeart/2005/8/layout/target3"/>
    <dgm:cxn modelId="{9CC46AF2-A4A1-479D-9E50-6AB71A2E0F84}" type="presParOf" srcId="{333A1088-737F-45CB-B68E-254E46348037}" destId="{0AD6547F-0D75-4083-A7A5-A35AB250ABEA}" srcOrd="17" destOrd="0" presId="urn:microsoft.com/office/officeart/2005/8/layout/target3"/>
    <dgm:cxn modelId="{EA0730D4-0909-4C1D-8AC0-982642DC5A63}" type="presParOf" srcId="{333A1088-737F-45CB-B68E-254E46348037}" destId="{13361F2B-44A8-4C6E-9E92-35F8C52A0CB3}" srcOrd="18" destOrd="0" presId="urn:microsoft.com/office/officeart/2005/8/layout/target3"/>
    <dgm:cxn modelId="{305B7E38-6720-4C5F-B293-7C665A334C99}" type="presParOf" srcId="{333A1088-737F-45CB-B68E-254E46348037}" destId="{A8AA4860-2B26-41D9-B6D5-2A22DD6573ED}" srcOrd="19" destOrd="0" presId="urn:microsoft.com/office/officeart/2005/8/layout/target3"/>
    <dgm:cxn modelId="{F0D13CD5-E47E-45DD-9175-FB5602C90B02}" type="presParOf" srcId="{333A1088-737F-45CB-B68E-254E46348037}" destId="{D11C995F-01B9-4A9E-8902-744903F1A770}" srcOrd="20" destOrd="0" presId="urn:microsoft.com/office/officeart/2005/8/layout/target3"/>
    <dgm:cxn modelId="{C3239948-7731-457C-B791-E04493ABAD4C}" type="presParOf" srcId="{333A1088-737F-45CB-B68E-254E46348037}" destId="{AED2198E-93D5-4001-81B4-73124B309672}" srcOrd="21" destOrd="0" presId="urn:microsoft.com/office/officeart/2005/8/layout/target3"/>
    <dgm:cxn modelId="{4EA8CFAE-FC25-4125-9471-25892E729E9E}" type="presParOf" srcId="{333A1088-737F-45CB-B68E-254E46348037}" destId="{FC425D1D-3DF2-408E-A4F8-250CA94A450A}" srcOrd="22" destOrd="0" presId="urn:microsoft.com/office/officeart/2005/8/layout/target3"/>
    <dgm:cxn modelId="{9368C083-7514-4DA8-B242-A951E9A03D90}" type="presParOf" srcId="{333A1088-737F-45CB-B68E-254E46348037}" destId="{2CDFEC33-8C2A-49C6-B23B-FA3577B1DCE9}" srcOrd="23" destOrd="0" presId="urn:microsoft.com/office/officeart/2005/8/layout/target3"/>
    <dgm:cxn modelId="{6CBE32BE-FA78-44C9-8BAC-98CF2F8004A8}" type="presParOf" srcId="{333A1088-737F-45CB-B68E-254E46348037}" destId="{70A198DD-41D2-4313-8B5B-1CF1BCF383FB}" srcOrd="24" destOrd="0" presId="urn:microsoft.com/office/officeart/2005/8/layout/target3"/>
    <dgm:cxn modelId="{ED1AF81F-C0BA-431F-836E-1BE13BD74B68}" type="presParOf" srcId="{333A1088-737F-45CB-B68E-254E46348037}" destId="{5C0D1B75-263C-4468-B985-565C95B9422B}" srcOrd="25" destOrd="0" presId="urn:microsoft.com/office/officeart/2005/8/layout/target3"/>
    <dgm:cxn modelId="{AABC524E-AFC6-41DD-BD78-44B1CF75E31B}" type="presParOf" srcId="{333A1088-737F-45CB-B68E-254E46348037}" destId="{F565A464-E682-4B59-9914-8231AF9F6C7C}" srcOrd="26" destOrd="0" presId="urn:microsoft.com/office/officeart/2005/8/layout/target3"/>
    <dgm:cxn modelId="{2779C0DE-6586-4B26-8CD9-8FD0188EC806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12. 2.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VY_32_INOVACE_08_Present </a:t>
          </a:r>
          <a:r>
            <a:rPr lang="cs-CZ" sz="2000" kern="1200" baseline="0" dirty="0" err="1" smtClean="0"/>
            <a:t>progressive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5.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B04CC-0488-45AF-A2DC-186C404CD3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99FAB-C0B6-40EB-8BFE-7072C98B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83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99FAB-C0B6-40EB-8BFE-7072C98B0C5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596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99FAB-C0B6-40EB-8BFE-7072C98B0C5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596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13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377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21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607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7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822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90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471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58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06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952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17000">
              <a:srgbClr val="85C2FF"/>
            </a:gs>
            <a:gs pos="48000">
              <a:srgbClr val="C4D6EB"/>
            </a:gs>
            <a:gs pos="83000">
              <a:srgbClr val="FFEBFA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04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gif"/><Relationship Id="rId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0.gif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10" Type="http://schemas.openxmlformats.org/officeDocument/2006/relationships/image" Target="../media/image24.gif"/><Relationship Id="rId4" Type="http://schemas.openxmlformats.org/officeDocument/2006/relationships/image" Target="../media/image13.gif"/><Relationship Id="rId9" Type="http://schemas.openxmlformats.org/officeDocument/2006/relationships/image" Target="../media/image23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7.gif"/><Relationship Id="rId7" Type="http://schemas.openxmlformats.org/officeDocument/2006/relationships/image" Target="../media/image27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26.gif"/><Relationship Id="rId10" Type="http://schemas.openxmlformats.org/officeDocument/2006/relationships/image" Target="../media/image12.gif"/><Relationship Id="rId4" Type="http://schemas.openxmlformats.org/officeDocument/2006/relationships/image" Target="../media/image25.gif"/><Relationship Id="rId9" Type="http://schemas.openxmlformats.org/officeDocument/2006/relationships/image" Target="../media/image28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10" Type="http://schemas.openxmlformats.org/officeDocument/2006/relationships/image" Target="../media/image24.gif"/><Relationship Id="rId4" Type="http://schemas.openxmlformats.org/officeDocument/2006/relationships/image" Target="../media/image13.gif"/><Relationship Id="rId9" Type="http://schemas.openxmlformats.org/officeDocument/2006/relationships/image" Target="../media/image23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3" Type="http://schemas.openxmlformats.org/officeDocument/2006/relationships/image" Target="../media/image25.gif"/><Relationship Id="rId7" Type="http://schemas.openxmlformats.org/officeDocument/2006/relationships/image" Target="../media/image19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gif"/><Relationship Id="rId5" Type="http://schemas.openxmlformats.org/officeDocument/2006/relationships/image" Target="../media/image14.gif"/><Relationship Id="rId10" Type="http://schemas.openxmlformats.org/officeDocument/2006/relationships/image" Target="../media/image12.gif"/><Relationship Id="rId4" Type="http://schemas.openxmlformats.org/officeDocument/2006/relationships/image" Target="../media/image26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0448764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701007"/>
          </a:xfrm>
        </p:spPr>
        <p:txBody>
          <a:bodyPr/>
          <a:lstStyle/>
          <a:p>
            <a:r>
              <a:rPr lang="cs-CZ" dirty="0" smtClean="0"/>
              <a:t>materiál je určen k prezentaci a procvičení učiva: přítomný čas průběhový</a:t>
            </a:r>
          </a:p>
          <a:p>
            <a:r>
              <a:rPr lang="cs-CZ" dirty="0" smtClean="0"/>
              <a:t>po výukové části (snímky 4 – 6 a 11 ) si žáci učivo procvičují</a:t>
            </a:r>
          </a:p>
          <a:p>
            <a:pPr lvl="1"/>
            <a:r>
              <a:rPr lang="cs-CZ" dirty="0" smtClean="0"/>
              <a:t>tvoří věty v přít. čase průběhovém (snímky 7 – 10)</a:t>
            </a:r>
          </a:p>
          <a:p>
            <a:pPr lvl="1"/>
            <a:r>
              <a:rPr lang="cs-CZ" dirty="0" smtClean="0"/>
              <a:t>odpovídají na otázky (snímky 12 – 13)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555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2952328"/>
          </a:xfrm>
        </p:spPr>
        <p:txBody>
          <a:bodyPr>
            <a:noAutofit/>
          </a:bodyPr>
          <a:lstStyle/>
          <a:p>
            <a:r>
              <a:rPr lang="cs-CZ" sz="8000" dirty="0" err="1" smtClean="0">
                <a:ln w="12700">
                  <a:solidFill>
                    <a:schemeClr val="tx1"/>
                  </a:solidFill>
                </a:ln>
                <a:gradFill>
                  <a:gsLst>
                    <a:gs pos="0">
                      <a:srgbClr val="CCCCFF"/>
                    </a:gs>
                    <a:gs pos="17999">
                      <a:srgbClr val="99CCFF"/>
                    </a:gs>
                    <a:gs pos="36000">
                      <a:srgbClr val="9966FF"/>
                    </a:gs>
                    <a:gs pos="61000">
                      <a:srgbClr val="CC99FF"/>
                    </a:gs>
                    <a:gs pos="82001">
                      <a:srgbClr val="99CCFF"/>
                    </a:gs>
                    <a:gs pos="100000">
                      <a:srgbClr val="CCCCF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Present</a:t>
            </a:r>
            <a:r>
              <a:rPr lang="cs-CZ" sz="8000" dirty="0" smtClean="0">
                <a:ln w="12700">
                  <a:solidFill>
                    <a:schemeClr val="tx1"/>
                  </a:solidFill>
                </a:ln>
                <a:gradFill>
                  <a:gsLst>
                    <a:gs pos="0">
                      <a:srgbClr val="CCCCFF"/>
                    </a:gs>
                    <a:gs pos="17999">
                      <a:srgbClr val="99CCFF"/>
                    </a:gs>
                    <a:gs pos="36000">
                      <a:srgbClr val="9966FF"/>
                    </a:gs>
                    <a:gs pos="61000">
                      <a:srgbClr val="CC99FF"/>
                    </a:gs>
                    <a:gs pos="82001">
                      <a:srgbClr val="99CCFF"/>
                    </a:gs>
                    <a:gs pos="100000">
                      <a:srgbClr val="CCCCF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 </a:t>
            </a:r>
            <a:r>
              <a:rPr lang="cs-CZ" sz="8000" dirty="0" err="1" smtClean="0">
                <a:ln w="12700">
                  <a:solidFill>
                    <a:schemeClr val="tx1"/>
                  </a:solidFill>
                </a:ln>
                <a:gradFill>
                  <a:gsLst>
                    <a:gs pos="0">
                      <a:srgbClr val="CCCCFF"/>
                    </a:gs>
                    <a:gs pos="17999">
                      <a:srgbClr val="99CCFF"/>
                    </a:gs>
                    <a:gs pos="36000">
                      <a:srgbClr val="9966FF"/>
                    </a:gs>
                    <a:gs pos="61000">
                      <a:srgbClr val="CC99FF"/>
                    </a:gs>
                    <a:gs pos="82001">
                      <a:srgbClr val="99CCFF"/>
                    </a:gs>
                    <a:gs pos="100000">
                      <a:srgbClr val="CCCCF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progressive</a:t>
            </a:r>
            <a:endParaRPr lang="cs-CZ" sz="8000" dirty="0">
              <a:ln w="12700">
                <a:solidFill>
                  <a:schemeClr val="tx1"/>
                </a:solidFill>
              </a:ln>
              <a:gradFill>
                <a:gsLst>
                  <a:gs pos="0">
                    <a:srgbClr val="CCCCFF"/>
                  </a:gs>
                  <a:gs pos="17999">
                    <a:srgbClr val="99CCFF"/>
                  </a:gs>
                  <a:gs pos="36000">
                    <a:srgbClr val="9966FF"/>
                  </a:gs>
                  <a:gs pos="61000">
                    <a:srgbClr val="CC99FF"/>
                  </a:gs>
                  <a:gs pos="82001">
                    <a:srgbClr val="99CCFF"/>
                  </a:gs>
                  <a:gs pos="100000">
                    <a:srgbClr val="CCCCFF"/>
                  </a:gs>
                </a:gsLst>
                <a:lin ang="5400000" scaled="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ootlight MT Ligh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56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19669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7" descr="C:\Documents and Settings\Jana\Local Settings\Temporary Internet Files\Content.IE5\KJRJUKIT\MC900232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45" y="984735"/>
            <a:ext cx="1798685" cy="168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9" descr="C:\Documents and Settings\Jana\Local Settings\Temporary Internet Files\Content.IE5\8UMYXVNH\MC900232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460" y="995377"/>
            <a:ext cx="1914808" cy="16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IW84WHZF\MC9003551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856" y="3871632"/>
            <a:ext cx="182971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8SNW9BH1\MC900357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51719"/>
            <a:ext cx="1858975" cy="175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Jana\Local Settings\Temporary Internet Files\Content.IE5\IQZRG32A\MC9002320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33153"/>
            <a:ext cx="1786550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c\AppData\Local\Microsoft\Windows\Temporary Internet Files\Content.IE5\IW84WHZF\MC9002329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359" y="3871632"/>
            <a:ext cx="1922352" cy="163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6160" y="2850234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eat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39888" y="2852936"/>
            <a:ext cx="1200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drink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41646" y="2861684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skip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2757" y="2850234"/>
            <a:ext cx="1109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jump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80081" y="5683058"/>
            <a:ext cx="1030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read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65172" y="5737741"/>
            <a:ext cx="1225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write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42006" y="5737741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fall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03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2" grpId="0"/>
      <p:bldP spid="23" grpId="0"/>
      <p:bldP spid="24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19669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7" descr="C:\Documents and Settings\Jana\Local Settings\Temporary Internet Files\Content.IE5\KJRJUKIT\MC900232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45" y="984735"/>
            <a:ext cx="1798685" cy="168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9" descr="C:\Documents and Settings\Jana\Local Settings\Temporary Internet Files\Content.IE5\8UMYXVNH\MC900232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460" y="995377"/>
            <a:ext cx="1914808" cy="16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IW84WHZF\MC9003551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856" y="3871632"/>
            <a:ext cx="182971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8SNW9BH1\MC900357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51719"/>
            <a:ext cx="1858975" cy="175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Jana\Local Settings\Temporary Internet Files\Content.IE5\IQZRG32A\MC9002320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33153"/>
            <a:ext cx="1786550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c\AppData\Local\Microsoft\Windows\Temporary Internet Files\Content.IE5\IW84WHZF\MC9002329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359" y="3871632"/>
            <a:ext cx="1922352" cy="163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6160" y="2850234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eat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39888" y="2852936"/>
            <a:ext cx="1200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drink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41646" y="2861684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skip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2757" y="2850234"/>
            <a:ext cx="1109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jump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80081" y="5683058"/>
            <a:ext cx="1030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read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65172" y="5737741"/>
            <a:ext cx="1225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write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42006" y="5737741"/>
            <a:ext cx="8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fall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304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7" grpId="0"/>
      <p:bldP spid="22" grpId="0"/>
      <p:bldP spid="23" grpId="0"/>
      <p:bldP spid="24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902" y="533948"/>
            <a:ext cx="1059874" cy="84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Documents and Settings\Jana\Local Settings\Temporary Internet Files\Content.IE5\9TI078QG\MM90033691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25" y="3310246"/>
            <a:ext cx="576064" cy="80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357734"/>
            <a:ext cx="5616624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Present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progressive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ootlight MT Light" pitchFamily="18" charset="0"/>
            </a:endParaRPr>
          </a:p>
          <a:p>
            <a:pPr algn="ctr"/>
            <a:r>
              <a:rPr lang="cs-CZ" dirty="0" smtClean="0">
                <a:latin typeface="Footlight MT Light" pitchFamily="18" charset="0"/>
              </a:rPr>
              <a:t>přítomný čas průběhový</a:t>
            </a:r>
          </a:p>
          <a:p>
            <a:pPr algn="ctr"/>
            <a:r>
              <a:rPr lang="cs-CZ" dirty="0" smtClean="0"/>
              <a:t>(používá </a:t>
            </a:r>
            <a:r>
              <a:rPr lang="cs-CZ" dirty="0"/>
              <a:t>se k vyjádření děje, který probíhá </a:t>
            </a:r>
            <a:r>
              <a:rPr lang="cs-CZ" i="1" u="sng" dirty="0"/>
              <a:t>právě </a:t>
            </a:r>
            <a:r>
              <a:rPr lang="cs-CZ" i="1" u="sng" dirty="0" smtClean="0"/>
              <a:t>teď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4723" y="1684947"/>
            <a:ext cx="6074553" cy="646331"/>
          </a:xfrm>
          <a:prstGeom prst="rect">
            <a:avLst/>
          </a:prstGeom>
          <a:solidFill>
            <a:srgbClr val="ECD9FF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tvoří se přidáním tvaru pomocného slovesa </a:t>
            </a:r>
            <a:r>
              <a:rPr lang="cs-CZ" b="1" dirty="0" smtClean="0">
                <a:solidFill>
                  <a:schemeClr val="tx1"/>
                </a:solidFill>
              </a:rPr>
              <a:t>to </a:t>
            </a:r>
            <a:r>
              <a:rPr lang="cs-CZ" b="1" dirty="0" err="1" smtClean="0">
                <a:solidFill>
                  <a:schemeClr val="tx1"/>
                </a:solidFill>
              </a:rPr>
              <a:t>be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rgbClr val="92D050"/>
                </a:solidFill>
              </a:rPr>
              <a:t>are</a:t>
            </a:r>
            <a:r>
              <a:rPr lang="cs-CZ" dirty="0" smtClean="0">
                <a:solidFill>
                  <a:schemeClr val="tx1"/>
                </a:solidFill>
              </a:rPr>
              <a:t>) a koncovky </a:t>
            </a:r>
            <a:r>
              <a:rPr lang="cs-CZ" b="1" dirty="0" smtClean="0">
                <a:solidFill>
                  <a:srgbClr val="7030A0"/>
                </a:solidFill>
              </a:rPr>
              <a:t>-</a:t>
            </a:r>
            <a:r>
              <a:rPr lang="cs-CZ" b="1" dirty="0" err="1" smtClean="0">
                <a:solidFill>
                  <a:srgbClr val="7030A0"/>
                </a:solidFill>
              </a:rPr>
              <a:t>ing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34723" y="2636912"/>
            <a:ext cx="6351512" cy="224676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you</a:t>
            </a:r>
            <a:r>
              <a:rPr lang="cs-CZ" sz="28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latin typeface="Comic Sans MS" pitchFamily="66" charset="0"/>
              </a:rPr>
              <a:t> </a:t>
            </a:r>
            <a:r>
              <a:rPr lang="cs-CZ" sz="28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8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he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she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it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err="1" smtClean="0">
                <a:latin typeface="Comic Sans MS" pitchFamily="66" charset="0"/>
              </a:rPr>
              <a:t>we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err="1" smtClean="0">
                <a:latin typeface="Comic Sans MS" pitchFamily="66" charset="0"/>
              </a:rPr>
              <a:t>you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err="1" smtClean="0">
                <a:latin typeface="Comic Sans MS" pitchFamily="66" charset="0"/>
              </a:rPr>
              <a:t>they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read</a:t>
            </a:r>
            <a:r>
              <a:rPr lang="cs-CZ" sz="28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endParaRPr lang="cs-CZ" sz="2800" dirty="0" smtClean="0">
              <a:solidFill>
                <a:srgbClr val="7030A0"/>
              </a:solidFill>
              <a:latin typeface="Comic Sans MS" pitchFamily="66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83036"/>
            <a:ext cx="1423966" cy="113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>
            <a:spLocks noChangeAspect="1"/>
          </p:cNvSpPr>
          <p:nvPr/>
        </p:nvSpPr>
        <p:spPr>
          <a:xfrm>
            <a:off x="1480899" y="4947924"/>
            <a:ext cx="6459159" cy="1631216"/>
          </a:xfrm>
          <a:prstGeom prst="rect">
            <a:avLst/>
          </a:prstGeom>
          <a:noFill/>
        </p:spPr>
        <p:txBody>
          <a:bodyPr wrap="square" rIns="0" numCol="3" spcCol="180000" rtlCol="0" anchor="ctr" anchorCtr="0">
            <a:spAutoFit/>
          </a:bodyPr>
          <a:lstStyle/>
          <a:p>
            <a:r>
              <a:rPr lang="cs-CZ" sz="2000" dirty="0" smtClean="0"/>
              <a:t>div</a:t>
            </a:r>
            <a:r>
              <a:rPr lang="cs-CZ" sz="2000" dirty="0" smtClean="0">
                <a:solidFill>
                  <a:srgbClr val="FF66FF"/>
                </a:solidFill>
              </a:rPr>
              <a:t>e</a:t>
            </a:r>
            <a:r>
              <a:rPr lang="cs-CZ" sz="2000" dirty="0" smtClean="0"/>
              <a:t> – </a:t>
            </a:r>
            <a:r>
              <a:rPr lang="cs-CZ" sz="2000" dirty="0" err="1" smtClean="0"/>
              <a:t>div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err="1" smtClean="0"/>
              <a:t>danc</a:t>
            </a:r>
            <a:r>
              <a:rPr lang="cs-CZ" sz="2000" dirty="0" err="1">
                <a:solidFill>
                  <a:srgbClr val="FF66FF"/>
                </a:solidFill>
              </a:rPr>
              <a:t>e</a:t>
            </a:r>
            <a:r>
              <a:rPr lang="cs-CZ" sz="2000" dirty="0" smtClean="0"/>
              <a:t> – danc</a:t>
            </a:r>
            <a:r>
              <a:rPr lang="cs-CZ" sz="2000" dirty="0" smtClean="0">
                <a:solidFill>
                  <a:srgbClr val="7030A0"/>
                </a:solidFill>
              </a:rPr>
              <a:t>ing</a:t>
            </a:r>
          </a:p>
          <a:p>
            <a:r>
              <a:rPr lang="cs-CZ" sz="2000" dirty="0" err="1" smtClean="0"/>
              <a:t>rid</a:t>
            </a:r>
            <a:r>
              <a:rPr lang="cs-CZ" sz="2000" dirty="0" err="1">
                <a:solidFill>
                  <a:srgbClr val="FF66FF"/>
                </a:solidFill>
              </a:rPr>
              <a:t>e</a:t>
            </a:r>
            <a:r>
              <a:rPr lang="cs-CZ" sz="2000" dirty="0" smtClean="0"/>
              <a:t> – </a:t>
            </a:r>
            <a:r>
              <a:rPr lang="cs-CZ" sz="2000" dirty="0" err="1" smtClean="0"/>
              <a:t>rid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smtClean="0"/>
              <a:t>skat</a:t>
            </a:r>
            <a:r>
              <a:rPr lang="cs-CZ" sz="2000" dirty="0" smtClean="0">
                <a:solidFill>
                  <a:srgbClr val="FF66FF"/>
                </a:solidFill>
              </a:rPr>
              <a:t>e</a:t>
            </a:r>
            <a:r>
              <a:rPr lang="cs-CZ" sz="2000" dirty="0" smtClean="0"/>
              <a:t> – </a:t>
            </a:r>
            <a:r>
              <a:rPr lang="cs-CZ" sz="2000" dirty="0" err="1" smtClean="0"/>
              <a:t>skat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err="1" smtClean="0"/>
              <a:t>writ</a:t>
            </a:r>
            <a:r>
              <a:rPr lang="cs-CZ" sz="2000" dirty="0" err="1" smtClean="0">
                <a:solidFill>
                  <a:srgbClr val="FF66FF"/>
                </a:solidFill>
              </a:rPr>
              <a:t>e</a:t>
            </a:r>
            <a:r>
              <a:rPr lang="cs-CZ" sz="2000" dirty="0" smtClean="0"/>
              <a:t> – </a:t>
            </a:r>
            <a:r>
              <a:rPr lang="cs-CZ" sz="2000" dirty="0" err="1" smtClean="0"/>
              <a:t>writ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>
                <a:solidFill>
                  <a:srgbClr val="00B050"/>
                </a:solidFill>
              </a:rPr>
              <a:t>r</a:t>
            </a:r>
            <a:r>
              <a:rPr lang="cs-CZ" sz="2000" dirty="0">
                <a:solidFill>
                  <a:srgbClr val="FF00FF"/>
                </a:solidFill>
              </a:rPr>
              <a:t>u</a:t>
            </a:r>
            <a:r>
              <a:rPr lang="cs-CZ" sz="2000" dirty="0">
                <a:solidFill>
                  <a:srgbClr val="00B050"/>
                </a:solidFill>
              </a:rPr>
              <a:t>n</a:t>
            </a:r>
            <a:r>
              <a:rPr lang="cs-CZ" sz="2000" dirty="0"/>
              <a:t> – </a:t>
            </a:r>
            <a:r>
              <a:rPr lang="cs-CZ" sz="2000" dirty="0" err="1"/>
              <a:t>ru</a:t>
            </a:r>
            <a:r>
              <a:rPr lang="cs-CZ" sz="2000" dirty="0" err="1">
                <a:solidFill>
                  <a:srgbClr val="00B050"/>
                </a:solidFill>
              </a:rPr>
              <a:t>nn</a:t>
            </a:r>
            <a:r>
              <a:rPr lang="cs-CZ" sz="2000" dirty="0" err="1">
                <a:solidFill>
                  <a:srgbClr val="7030A0"/>
                </a:solidFill>
              </a:rPr>
              <a:t>ing</a:t>
            </a:r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err="1">
                <a:solidFill>
                  <a:srgbClr val="00B050"/>
                </a:solidFill>
              </a:rPr>
              <a:t>sw</a:t>
            </a:r>
            <a:r>
              <a:rPr lang="cs-CZ" sz="2000" dirty="0" err="1">
                <a:solidFill>
                  <a:srgbClr val="FF00FF"/>
                </a:solidFill>
              </a:rPr>
              <a:t>i</a:t>
            </a:r>
            <a:r>
              <a:rPr lang="cs-CZ" sz="2000" dirty="0" err="1">
                <a:solidFill>
                  <a:srgbClr val="00B050"/>
                </a:solidFill>
              </a:rPr>
              <a:t>m</a:t>
            </a:r>
            <a:r>
              <a:rPr lang="cs-CZ" sz="2000" dirty="0"/>
              <a:t> – </a:t>
            </a:r>
            <a:r>
              <a:rPr lang="cs-CZ" sz="2000" dirty="0" err="1"/>
              <a:t>swi</a:t>
            </a:r>
            <a:r>
              <a:rPr lang="cs-CZ" sz="2000" dirty="0" err="1">
                <a:solidFill>
                  <a:srgbClr val="00B050"/>
                </a:solidFill>
              </a:rPr>
              <a:t>mm</a:t>
            </a:r>
            <a:r>
              <a:rPr lang="cs-CZ" sz="2000" dirty="0" err="1">
                <a:solidFill>
                  <a:srgbClr val="7030A0"/>
                </a:solidFill>
              </a:rPr>
              <a:t>ing</a:t>
            </a:r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>
                <a:solidFill>
                  <a:srgbClr val="00B050"/>
                </a:solidFill>
              </a:rPr>
              <a:t>sk</a:t>
            </a:r>
            <a:r>
              <a:rPr lang="cs-CZ" sz="2000" dirty="0">
                <a:solidFill>
                  <a:srgbClr val="FF00FF"/>
                </a:solidFill>
              </a:rPr>
              <a:t>i</a:t>
            </a:r>
            <a:r>
              <a:rPr lang="cs-CZ" sz="2000" dirty="0">
                <a:solidFill>
                  <a:srgbClr val="00B050"/>
                </a:solidFill>
              </a:rPr>
              <a:t>p</a:t>
            </a:r>
            <a:r>
              <a:rPr lang="cs-CZ" sz="2000" dirty="0"/>
              <a:t> – </a:t>
            </a:r>
            <a:r>
              <a:rPr lang="cs-CZ" sz="2000" dirty="0" err="1"/>
              <a:t>ski</a:t>
            </a:r>
            <a:r>
              <a:rPr lang="cs-CZ" sz="2000" dirty="0" err="1">
                <a:solidFill>
                  <a:srgbClr val="00B050"/>
                </a:solidFill>
              </a:rPr>
              <a:t>pp</a:t>
            </a:r>
            <a:r>
              <a:rPr lang="cs-CZ" sz="2000" dirty="0" err="1">
                <a:solidFill>
                  <a:srgbClr val="7030A0"/>
                </a:solidFill>
              </a:rPr>
              <a:t>ing</a:t>
            </a:r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00B050"/>
                </a:solidFill>
              </a:rPr>
              <a:t>st</a:t>
            </a:r>
            <a:r>
              <a:rPr lang="cs-CZ" sz="2000" dirty="0" smtClean="0">
                <a:solidFill>
                  <a:srgbClr val="FF00FF"/>
                </a:solidFill>
              </a:rPr>
              <a:t>o</a:t>
            </a:r>
            <a:r>
              <a:rPr lang="cs-CZ" sz="2000" dirty="0" smtClean="0">
                <a:solidFill>
                  <a:srgbClr val="00B050"/>
                </a:solidFill>
              </a:rPr>
              <a:t>p </a:t>
            </a:r>
            <a:r>
              <a:rPr lang="cs-CZ" sz="2000" dirty="0" smtClean="0"/>
              <a:t>– </a:t>
            </a:r>
            <a:r>
              <a:rPr lang="cs-CZ" sz="2000" dirty="0" err="1" smtClean="0"/>
              <a:t>sto</a:t>
            </a:r>
            <a:r>
              <a:rPr lang="cs-CZ" sz="2000" dirty="0" err="1">
                <a:solidFill>
                  <a:srgbClr val="00B050"/>
                </a:solidFill>
              </a:rPr>
              <a:t>pp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err="1" smtClean="0">
                <a:solidFill>
                  <a:srgbClr val="00B050"/>
                </a:solidFill>
              </a:rPr>
              <a:t>p</a:t>
            </a:r>
            <a:r>
              <a:rPr lang="cs-CZ" sz="2000" dirty="0" err="1" smtClean="0">
                <a:solidFill>
                  <a:srgbClr val="FF00FF"/>
                </a:solidFill>
              </a:rPr>
              <a:t>u</a:t>
            </a:r>
            <a:r>
              <a:rPr lang="cs-CZ" sz="2000" dirty="0" err="1" smtClean="0">
                <a:solidFill>
                  <a:srgbClr val="00B050"/>
                </a:solidFill>
              </a:rPr>
              <a:t>t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pu</a:t>
            </a:r>
            <a:r>
              <a:rPr lang="cs-CZ" sz="2000" dirty="0" err="1" smtClean="0">
                <a:solidFill>
                  <a:srgbClr val="00B050"/>
                </a:solidFill>
              </a:rPr>
              <a:t>tt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000" dirty="0" smtClean="0"/>
              <a:t>play – </a:t>
            </a:r>
            <a:r>
              <a:rPr lang="cs-CZ" sz="2000" dirty="0" err="1" smtClean="0"/>
              <a:t>play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000" dirty="0" smtClean="0"/>
              <a:t>ski - </a:t>
            </a:r>
            <a:r>
              <a:rPr lang="cs-CZ" sz="2000" dirty="0" err="1" smtClean="0"/>
              <a:t>ski</a:t>
            </a:r>
            <a:r>
              <a:rPr lang="cs-CZ" sz="2000" dirty="0" err="1" smtClean="0">
                <a:solidFill>
                  <a:srgbClr val="7030A0"/>
                </a:solidFill>
              </a:rPr>
              <a:t>ing</a:t>
            </a:r>
            <a:endParaRPr lang="cs-CZ" sz="2000" dirty="0" smtClean="0">
              <a:solidFill>
                <a:srgbClr val="7030A0"/>
              </a:solidFill>
            </a:endParaRPr>
          </a:p>
        </p:txBody>
      </p:sp>
      <p:pic>
        <p:nvPicPr>
          <p:cNvPr id="1027" name="Picture 3" descr="C:\Documents and Settings\Jana\Local Settings\Temporary Internet Files\Content.IE5\Q3BLZAFO\MM9003369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236" y="3360791"/>
            <a:ext cx="545218" cy="69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40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6" presetClass="emph" presetSubtype="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4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8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2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600"/>
                            </p:stCondLst>
                            <p:childTnLst>
                              <p:par>
                                <p:cTn id="8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7000"/>
                            </p:stCondLst>
                            <p:childTnLst>
                              <p:par>
                                <p:cTn id="9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8400"/>
                            </p:stCondLst>
                            <p:childTnLst>
                              <p:par>
                                <p:cTn id="10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9800"/>
                            </p:stCondLst>
                            <p:childTnLst>
                              <p:par>
                                <p:cTn id="10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1200"/>
                            </p:stCondLst>
                            <p:childTnLst>
                              <p:par>
                                <p:cTn id="1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2600"/>
                            </p:stCondLst>
                            <p:childTnLst>
                              <p:par>
                                <p:cTn id="1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5400"/>
                            </p:stCondLst>
                            <p:childTnLst>
                              <p:par>
                                <p:cTn id="1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uiExpand="1" build="p"/>
      <p:bldP spid="6" grpId="0" uiExpand="1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693" y="357733"/>
            <a:ext cx="5544615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Tvoř věty </a:t>
            </a:r>
          </a:p>
          <a:p>
            <a:pPr algn="ctr"/>
            <a:r>
              <a:rPr lang="cs-CZ" dirty="0" smtClean="0">
                <a:latin typeface="+mj-lt"/>
              </a:rPr>
              <a:t>nezapomeň na správný tvar slovesa </a:t>
            </a:r>
            <a:r>
              <a:rPr lang="cs-CZ" b="1" dirty="0" smtClean="0">
                <a:latin typeface="+mj-lt"/>
              </a:rPr>
              <a:t>to </a:t>
            </a:r>
            <a:r>
              <a:rPr lang="cs-CZ" b="1" dirty="0" err="1" smtClean="0">
                <a:latin typeface="+mj-lt"/>
              </a:rPr>
              <a:t>be</a:t>
            </a:r>
            <a:r>
              <a:rPr lang="cs-CZ" b="1" dirty="0" smtClean="0">
                <a:latin typeface="+mj-lt"/>
              </a:rPr>
              <a:t>! 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42492" y="2214291"/>
            <a:ext cx="15354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/ skip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he / </a:t>
            </a:r>
            <a:r>
              <a:rPr lang="cs-CZ" sz="2400" dirty="0" err="1" smtClean="0"/>
              <a:t>sing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/ </a:t>
            </a:r>
            <a:r>
              <a:rPr lang="cs-CZ" sz="2400" dirty="0" err="1" smtClean="0"/>
              <a:t>swim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/ </a:t>
            </a:r>
            <a:r>
              <a:rPr lang="cs-CZ" sz="2400" dirty="0" err="1" smtClean="0"/>
              <a:t>eat</a:t>
            </a:r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937024" y="2214291"/>
            <a:ext cx="26620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ski</a:t>
            </a:r>
            <a:r>
              <a:rPr lang="cs-CZ" sz="2400" dirty="0" err="1" smtClean="0">
                <a:solidFill>
                  <a:srgbClr val="00B050"/>
                </a:solidFill>
              </a:rPr>
              <a:t>pp</a:t>
            </a:r>
            <a:r>
              <a:rPr lang="cs-CZ" sz="2400" dirty="0" err="1" smtClean="0"/>
              <a:t>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He </a:t>
            </a:r>
            <a:r>
              <a:rPr lang="cs-CZ" sz="2400" dirty="0" err="1" smtClean="0">
                <a:solidFill>
                  <a:srgbClr val="00B0F0"/>
                </a:solidFill>
              </a:rPr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singing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swi</a:t>
            </a:r>
            <a:r>
              <a:rPr lang="cs-CZ" sz="2400" dirty="0" err="1" smtClean="0">
                <a:solidFill>
                  <a:srgbClr val="00B050"/>
                </a:solidFill>
              </a:rPr>
              <a:t>mm</a:t>
            </a:r>
            <a:r>
              <a:rPr lang="cs-CZ" sz="2400" dirty="0" err="1" smtClean="0"/>
              <a:t>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529" y="1918018"/>
            <a:ext cx="899592" cy="105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7" descr="C:\Documents and Settings\Jana\Local Settings\Temporary Internet Files\Content.IE5\9TI078QG\MM9003181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433" y="3125599"/>
            <a:ext cx="732891" cy="85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Jana\Local Settings\Temporary Internet Files\Content.IE5\R0AB093A\MM90030346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70611" y="4158507"/>
            <a:ext cx="859159" cy="58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200" y="5094611"/>
            <a:ext cx="850736" cy="85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809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bldLvl="3"/>
      <p:bldP spid="5" grpId="0" uiExpand="1" build="p" bldLvl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693" y="357733"/>
            <a:ext cx="5544615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Tvoř věty </a:t>
            </a:r>
          </a:p>
          <a:p>
            <a:pPr algn="ctr"/>
            <a:r>
              <a:rPr lang="cs-CZ" dirty="0" smtClean="0">
                <a:latin typeface="+mj-lt"/>
              </a:rPr>
              <a:t>nezapomeň na správný tvar slovesa </a:t>
            </a:r>
            <a:r>
              <a:rPr lang="cs-CZ" b="1" dirty="0" smtClean="0">
                <a:latin typeface="+mj-lt"/>
              </a:rPr>
              <a:t>to </a:t>
            </a:r>
            <a:r>
              <a:rPr lang="cs-CZ" b="1" dirty="0" err="1" smtClean="0">
                <a:latin typeface="+mj-lt"/>
              </a:rPr>
              <a:t>be</a:t>
            </a:r>
            <a:r>
              <a:rPr lang="cs-CZ" b="1" dirty="0" smtClean="0">
                <a:latin typeface="+mj-lt"/>
              </a:rPr>
              <a:t>! 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42492" y="2214291"/>
            <a:ext cx="16295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/ </a:t>
            </a:r>
            <a:r>
              <a:rPr lang="cs-CZ" sz="2400" dirty="0" err="1" smtClean="0"/>
              <a:t>write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/ drink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/ </a:t>
            </a:r>
            <a:r>
              <a:rPr lang="cs-CZ" sz="2400" dirty="0" err="1" smtClean="0"/>
              <a:t>fall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/ </a:t>
            </a:r>
            <a:r>
              <a:rPr lang="cs-CZ" sz="2400" dirty="0" err="1" smtClean="0"/>
              <a:t>read</a:t>
            </a:r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937024" y="2214291"/>
            <a:ext cx="26620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writing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falling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" name="Picture 11" descr="C:\Documents and Settings\Jana\Local Settings\Temporary Internet Files\Content.IE5\0DB6Y9N4\MM9003370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501" y="1916831"/>
            <a:ext cx="10191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16839" y="2957507"/>
            <a:ext cx="9525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 descr="C:\Documents and Settings\Jana\Local Settings\Temporary Internet Files\Content.IE5\Q3BLZAFO\MM90033691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8303" y="5199853"/>
            <a:ext cx="624070" cy="800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Jana\Local Settings\Temporary Internet Files\Content.IE5\9TI078QG\MM90033691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62239" y="5199853"/>
            <a:ext cx="576064" cy="80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1Sl1\AppData\Local\Microsoft\Windows\Temporary Internet Files\Content.IE5\2ISAXUGR\MM90023467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430" y="3910007"/>
            <a:ext cx="11525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04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/>
      <p:bldP spid="5" grpId="0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8341" y="357734"/>
            <a:ext cx="3717949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Doplň odpovědi</a:t>
            </a:r>
            <a:r>
              <a:rPr lang="cs-CZ" sz="3600" dirty="0" smtClean="0">
                <a:latin typeface="Footlight MT Light" pitchFamily="18" charset="0"/>
              </a:rPr>
              <a:t>: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44596" y="404664"/>
            <a:ext cx="2755439" cy="1290965"/>
          </a:xfrm>
          <a:prstGeom prst="wedgeEllipseCallout">
            <a:avLst>
              <a:gd name="adj1" fmla="val -32544"/>
              <a:gd name="adj2" fmla="val -60560"/>
            </a:avLst>
          </a:prstGeom>
          <a:solidFill>
            <a:srgbClr val="ECD9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What</a:t>
            </a:r>
            <a:r>
              <a:rPr lang="cs-CZ" sz="2800" dirty="0">
                <a:solidFill>
                  <a:schemeClr val="tx1"/>
                </a:solidFill>
              </a:rPr>
              <a:t> are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doing</a:t>
            </a:r>
            <a:r>
              <a:rPr lang="cs-CZ" sz="2800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92" y="3056297"/>
            <a:ext cx="98107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8475" y="2957507"/>
            <a:ext cx="9525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468" y="5055213"/>
            <a:ext cx="12192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Documents and Settings\Jana\Local Settings\Temporary Internet Files\Content.IE5\Q3BLZAFO\MM90021911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272" y="2767450"/>
            <a:ext cx="16573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Documents and Settings\Jana\Local Settings\Temporary Internet Files\Content.IE5\Q3BLZAFO\MM90033690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858" y="5292356"/>
            <a:ext cx="806003" cy="78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1Sl1\AppData\Local\Microsoft\Windows\Temporary Internet Files\Content.IE5\M37CKDD3\MM90020539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77209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ana\Local Settings\Temporary Internet Files\Content.IE5\R0AB093A\MM900303468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16783" y="5225937"/>
            <a:ext cx="1332328" cy="91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 flipH="1">
            <a:off x="2555776" y="2914334"/>
            <a:ext cx="1145142" cy="996116"/>
            <a:chOff x="452856" y="4723227"/>
            <a:chExt cx="795626" cy="662706"/>
          </a:xfrm>
        </p:grpSpPr>
        <p:pic>
          <p:nvPicPr>
            <p:cNvPr id="22" name="Picture 11" descr="C:\Documents and Settings\Jana\Local Settings\Temporary Internet Files\Content.IE5\9TI078QG\MM900336903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2856" y="4723227"/>
              <a:ext cx="419100" cy="50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Documents and Settings\Jana\Local Settings\Temporary Internet Files\Content.IE5\Q3BLZAFO\MM900336890[1].gif"/>
            <p:cNvPicPr>
              <a:picLocks noChangeAspect="1" noChangeArrowheads="1" noCrop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62406" y="4941936"/>
              <a:ext cx="586076" cy="4439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Zaoblený obdélníkový popisek 7"/>
          <p:cNvSpPr/>
          <p:nvPr/>
        </p:nvSpPr>
        <p:spPr>
          <a:xfrm>
            <a:off x="395536" y="2118549"/>
            <a:ext cx="1648371" cy="720080"/>
          </a:xfrm>
          <a:prstGeom prst="wedgeRoundRectCallout">
            <a:avLst>
              <a:gd name="adj1" fmla="val 6009"/>
              <a:gd name="adj2" fmla="val 9663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2713026" y="2118549"/>
            <a:ext cx="1648371" cy="720080"/>
          </a:xfrm>
          <a:prstGeom prst="wedgeRoundRectCallout">
            <a:avLst>
              <a:gd name="adj1" fmla="val 6677"/>
              <a:gd name="adj2" fmla="val 73687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running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9" name="Zaoblený obdélníkový popisek 28"/>
          <p:cNvSpPr/>
          <p:nvPr/>
        </p:nvSpPr>
        <p:spPr>
          <a:xfrm>
            <a:off x="4994817" y="2118549"/>
            <a:ext cx="1648371" cy="720080"/>
          </a:xfrm>
          <a:prstGeom prst="wedgeRoundRectCallout">
            <a:avLst>
              <a:gd name="adj1" fmla="val -12705"/>
              <a:gd name="adj2" fmla="val 8439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0" name="Zaoblený obdélníkový popisek 29"/>
          <p:cNvSpPr/>
          <p:nvPr/>
        </p:nvSpPr>
        <p:spPr>
          <a:xfrm>
            <a:off x="7238662" y="2061697"/>
            <a:ext cx="1648371" cy="720080"/>
          </a:xfrm>
          <a:prstGeom prst="wedgeRoundRectCallout">
            <a:avLst>
              <a:gd name="adj1" fmla="val -46122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jumping.</a:t>
            </a:r>
            <a:endParaRPr lang="cs-CZ" sz="24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7540" y="4057129"/>
            <a:ext cx="2164361" cy="720080"/>
          </a:xfrm>
          <a:prstGeom prst="wedgeRoundRectCallout">
            <a:avLst>
              <a:gd name="adj1" fmla="val 12024"/>
              <a:gd name="adj2" fmla="val 7827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2" name="Zaoblený obdélníkový popisek 31"/>
          <p:cNvSpPr/>
          <p:nvPr/>
        </p:nvSpPr>
        <p:spPr>
          <a:xfrm>
            <a:off x="2800035" y="4037372"/>
            <a:ext cx="1648371" cy="720080"/>
          </a:xfrm>
          <a:prstGeom prst="wedgeRoundRectCallout">
            <a:avLst>
              <a:gd name="adj1" fmla="val 6009"/>
              <a:gd name="adj2" fmla="val 9663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skipping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3" name="Zaoblený obdélníkový popisek 32"/>
          <p:cNvSpPr/>
          <p:nvPr/>
        </p:nvSpPr>
        <p:spPr>
          <a:xfrm>
            <a:off x="4782604" y="4058603"/>
            <a:ext cx="1648371" cy="720080"/>
          </a:xfrm>
          <a:prstGeom prst="wedgeRoundRectCallout">
            <a:avLst>
              <a:gd name="adj1" fmla="val 1331"/>
              <a:gd name="adj2" fmla="val 122645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34" name="Zaoblený obdélníkový popisek 33"/>
          <p:cNvSpPr/>
          <p:nvPr/>
        </p:nvSpPr>
        <p:spPr>
          <a:xfrm>
            <a:off x="6996535" y="4063590"/>
            <a:ext cx="1648371" cy="720080"/>
          </a:xfrm>
          <a:prstGeom prst="wedgeRoundRectCallout">
            <a:avLst>
              <a:gd name="adj1" fmla="val 6009"/>
              <a:gd name="adj2" fmla="val 9663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425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9TI078QG\MM9003369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9927" y="2780928"/>
            <a:ext cx="576064" cy="80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 descr="C:\Documents and Settings\Jana\Local Settings\Temporary Internet Files\Content.IE5\0DB6Y9N4\MM9003370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564" y="2780928"/>
            <a:ext cx="10191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8" descr="C:\Documents and Settings\Jana\Local Settings\Temporary Internet Files\Content.IE5\Q3BLZAFO\MM90036529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039" y="515234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6" descr="C:\Documents and Settings\Jana\Local Settings\Temporary Internet Files\Content.IE5\0DB6Y9N4\MM90033689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2050" y="5145331"/>
            <a:ext cx="820341" cy="87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Documents and Settings\Jana\Local Settings\Temporary Internet Files\Content.IE5\9TI078QG\MM900318174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379" y="5181640"/>
            <a:ext cx="732891" cy="85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1Sl1\AppData\Local\Microsoft\Windows\Temporary Internet Files\Content.IE5\KNS05XLD\MM90035679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479" y="2780928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1Sl1\AppData\Local\Microsoft\Windows\Temporary Internet Files\Content.IE5\2ISAXUGR\MM90023467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502" y="2612733"/>
            <a:ext cx="11525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1Sl1\AppData\Local\Microsoft\Windows\Temporary Internet Files\Content.IE5\900U1EBI\MM900356637[1].gif"/>
          <p:cNvPicPr>
            <a:picLocks noChangeAspect="1" noChangeArrowheads="1" noCrop="1"/>
          </p:cNvPicPr>
          <p:nvPr/>
        </p:nvPicPr>
        <p:blipFill>
          <a:blip r:embed="rId9">
            <a:clrChange>
              <a:clrFrom>
                <a:srgbClr val="009900"/>
              </a:clrFrom>
              <a:clrTo>
                <a:srgbClr val="0099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62" y="5166248"/>
            <a:ext cx="10287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78299" y="357734"/>
            <a:ext cx="3717949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Doplň odpovědi</a:t>
            </a:r>
            <a:r>
              <a:rPr lang="cs-CZ" sz="3600" dirty="0" smtClean="0">
                <a:latin typeface="Footlight MT Light" pitchFamily="18" charset="0"/>
              </a:rPr>
              <a:t>: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11" name="Oválný popisek 10"/>
          <p:cNvSpPr/>
          <p:nvPr/>
        </p:nvSpPr>
        <p:spPr>
          <a:xfrm>
            <a:off x="44596" y="404664"/>
            <a:ext cx="2755439" cy="1290965"/>
          </a:xfrm>
          <a:prstGeom prst="wedgeEllipseCallout">
            <a:avLst>
              <a:gd name="adj1" fmla="val -32544"/>
              <a:gd name="adj2" fmla="val -60560"/>
            </a:avLst>
          </a:prstGeom>
          <a:solidFill>
            <a:srgbClr val="ECD9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What</a:t>
            </a:r>
            <a:r>
              <a:rPr lang="cs-CZ" sz="2800" dirty="0">
                <a:solidFill>
                  <a:schemeClr val="tx1"/>
                </a:solidFill>
              </a:rPr>
              <a:t> are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doing</a:t>
            </a:r>
            <a:r>
              <a:rPr lang="cs-CZ" sz="28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91493" y="1905712"/>
            <a:ext cx="1648371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dancing.</a:t>
            </a:r>
            <a:endParaRPr lang="cs-CZ" sz="2400" dirty="0"/>
          </a:p>
        </p:txBody>
      </p:sp>
      <p:pic>
        <p:nvPicPr>
          <p:cNvPr id="13" name="Picture 3" descr="C:\Documents and Settings\Jana\Local Settings\Temporary Internet Files\Content.IE5\Q3BLZAFO\MM900336917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45495" y="2780927"/>
            <a:ext cx="624070" cy="800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ový popisek 13"/>
          <p:cNvSpPr/>
          <p:nvPr/>
        </p:nvSpPr>
        <p:spPr>
          <a:xfrm>
            <a:off x="2483768" y="1905712"/>
            <a:ext cx="1648371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writing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4932040" y="1903670"/>
            <a:ext cx="1648371" cy="720080"/>
          </a:xfrm>
          <a:prstGeom prst="wedgeRoundRectCallout">
            <a:avLst>
              <a:gd name="adj1" fmla="val 9350"/>
              <a:gd name="adj2" fmla="val 64507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7084926" y="1892653"/>
            <a:ext cx="1648371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falling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267914" y="4149080"/>
            <a:ext cx="1927822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drum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2555776" y="4149080"/>
            <a:ext cx="1648371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skating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4788072" y="4149080"/>
            <a:ext cx="1648371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singing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6876256" y="4131724"/>
            <a:ext cx="1918953" cy="720080"/>
          </a:xfrm>
          <a:prstGeom prst="wedgeRoundRectCallout">
            <a:avLst>
              <a:gd name="adj1" fmla="val -4685"/>
              <a:gd name="adj2" fmla="val 85926"/>
              <a:gd name="adj3" fmla="val 16667"/>
            </a:avLst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511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04" y="329593"/>
            <a:ext cx="1224514" cy="979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357734"/>
            <a:ext cx="5616624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Present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ootlight MT Light" pitchFamily="18" charset="0"/>
              </a:rPr>
              <a:t>progressive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ootlight MT Light" pitchFamily="18" charset="0"/>
            </a:endParaRPr>
          </a:p>
          <a:p>
            <a:pPr algn="ctr"/>
            <a:r>
              <a:rPr lang="cs-CZ" dirty="0" err="1" smtClean="0">
                <a:latin typeface="Footlight MT Light" pitchFamily="18" charset="0"/>
              </a:rPr>
              <a:t>questions</a:t>
            </a:r>
            <a:r>
              <a:rPr lang="cs-CZ" dirty="0" smtClean="0">
                <a:latin typeface="Footlight MT Light" pitchFamily="18" charset="0"/>
              </a:rPr>
              <a:t> and </a:t>
            </a:r>
            <a:r>
              <a:rPr lang="cs-CZ" dirty="0" err="1" smtClean="0">
                <a:latin typeface="Footlight MT Light" pitchFamily="18" charset="0"/>
              </a:rPr>
              <a:t>answers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9532" y="1628800"/>
            <a:ext cx="2844316" cy="507831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I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he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they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read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endParaRPr lang="cs-CZ" sz="2400" dirty="0" smtClean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1623689"/>
            <a:ext cx="48965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I </a:t>
            </a:r>
            <a:r>
              <a:rPr lang="cs-CZ" sz="2400" dirty="0" err="1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2400" dirty="0">
                <a:latin typeface="Comic Sans MS" pitchFamily="66" charset="0"/>
              </a:rPr>
              <a:t>. X No, I </a:t>
            </a:r>
            <a:r>
              <a:rPr lang="cs-CZ" sz="2400" dirty="0" err="1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2400" dirty="0">
                <a:latin typeface="Comic Sans MS" pitchFamily="66" charset="0"/>
              </a:rPr>
              <a:t> 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smtClean="0">
                <a:latin typeface="Comic Sans MS" pitchFamily="66" charset="0"/>
              </a:rPr>
              <a:t>he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smtClean="0">
                <a:latin typeface="Comic Sans MS" pitchFamily="66" charset="0"/>
              </a:rPr>
              <a:t>he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omic Sans MS" pitchFamily="66" charset="0"/>
              </a:rPr>
              <a:t>is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omic Sans MS" pitchFamily="66" charset="0"/>
              </a:rPr>
              <a:t>Yes,you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. </a:t>
            </a:r>
            <a:r>
              <a:rPr lang="cs-CZ" sz="2400" dirty="0">
                <a:latin typeface="Comic Sans MS" pitchFamily="66" charset="0"/>
              </a:rPr>
              <a:t>X No,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>
                <a:latin typeface="Comic Sans MS" pitchFamily="66" charset="0"/>
              </a:rPr>
              <a:t>not.</a:t>
            </a:r>
          </a:p>
          <a:p>
            <a:pPr>
              <a:lnSpc>
                <a:spcPct val="150000"/>
              </a:lnSpc>
            </a:pPr>
            <a:r>
              <a:rPr lang="cs-CZ" sz="2400" dirty="0" err="1">
                <a:latin typeface="Comic Sans MS" pitchFamily="66" charset="0"/>
              </a:rPr>
              <a:t>Yes</a:t>
            </a:r>
            <a:r>
              <a:rPr lang="cs-CZ" sz="2400" dirty="0">
                <a:latin typeface="Comic Sans MS" pitchFamily="66" charset="0"/>
              </a:rPr>
              <a:t>, </a:t>
            </a:r>
            <a:r>
              <a:rPr lang="cs-CZ" sz="2400" dirty="0" err="1">
                <a:latin typeface="Comic Sans MS" pitchFamily="66" charset="0"/>
              </a:rPr>
              <a:t>they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>
                <a:latin typeface="Comic Sans MS" pitchFamily="66" charset="0"/>
              </a:rPr>
              <a:t> X No, </a:t>
            </a:r>
            <a:r>
              <a:rPr lang="cs-CZ" sz="2400" dirty="0" err="1">
                <a:latin typeface="Comic Sans MS" pitchFamily="66" charset="0"/>
              </a:rPr>
              <a:t>they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Comic Sans MS" pitchFamily="66" charset="0"/>
              </a:rPr>
              <a:t>are</a:t>
            </a:r>
            <a:r>
              <a:rPr lang="cs-CZ" sz="2400" dirty="0">
                <a:latin typeface="Comic Sans MS" pitchFamily="66" charset="0"/>
              </a:rPr>
              <a:t> not.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75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uiExpand="1" build="p"/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48850"/>
            <a:ext cx="98107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36096" y="1948850"/>
            <a:ext cx="9525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087" y="4855075"/>
            <a:ext cx="12192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 descr="C:\Documents and Settings\Jana\Local Settings\Temporary Internet Files\Content.IE5\Q3BLZAFO\MM90021911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577" y="2181469"/>
            <a:ext cx="16573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C:\Documents and Settings\Jana\Local Settings\Temporary Internet Files\Content.IE5\Q3BLZAFO\MM90033690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343" y="4835335"/>
            <a:ext cx="806003" cy="78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1Sl1\AppData\Local\Microsoft\Windows\Temporary Internet Files\Content.IE5\M37CKDD3\MM90020539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53" y="4613907"/>
            <a:ext cx="1204913" cy="120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Jana\Local Settings\Temporary Internet Files\Content.IE5\R0AB093A\MM900303468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4767" y="5023905"/>
            <a:ext cx="1332328" cy="91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 flipH="1">
            <a:off x="2806038" y="2328353"/>
            <a:ext cx="1145142" cy="996116"/>
            <a:chOff x="452856" y="4723227"/>
            <a:chExt cx="795626" cy="662706"/>
          </a:xfrm>
        </p:grpSpPr>
        <p:pic>
          <p:nvPicPr>
            <p:cNvPr id="10" name="Picture 11" descr="C:\Documents and Settings\Jana\Local Settings\Temporary Internet Files\Content.IE5\9TI078QG\MM900336903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2856" y="4723227"/>
              <a:ext cx="419100" cy="50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C:\Documents and Settings\Jana\Local Settings\Temporary Internet Files\Content.IE5\Q3BLZAFO\MM900336890[1].gif"/>
            <p:cNvPicPr>
              <a:picLocks noChangeAspect="1" noChangeArrowheads="1" noCrop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62406" y="4941936"/>
              <a:ext cx="586076" cy="4439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2357748" y="357734"/>
            <a:ext cx="4428504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Odpověz na otázky</a:t>
            </a:r>
            <a:r>
              <a:rPr lang="cs-CZ" sz="3600" dirty="0" smtClean="0">
                <a:latin typeface="Footlight MT Light" pitchFamily="18" charset="0"/>
              </a:rPr>
              <a:t>: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5940" y="1412776"/>
            <a:ext cx="2201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766" y="2983093"/>
            <a:ext cx="1511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I </a:t>
            </a:r>
            <a:r>
              <a:rPr lang="cs-CZ" sz="2400" i="1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am</a:t>
            </a:r>
            <a:r>
              <a:rPr lang="cs-CZ" sz="2400" i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.</a:t>
            </a:r>
            <a:endParaRPr lang="cs-CZ" sz="2400" i="1" dirty="0">
              <a:ln>
                <a:solidFill>
                  <a:schemeClr val="accent3">
                    <a:lumMod val="75000"/>
                  </a:schemeClr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34902" y="1870024"/>
            <a:ext cx="2602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skipping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60504" y="3437843"/>
            <a:ext cx="2338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No, </a:t>
            </a:r>
            <a:r>
              <a:rPr lang="cs-CZ" sz="2400" i="1" dirty="0" err="1" smtClean="0">
                <a:solidFill>
                  <a:srgbClr val="FF0000"/>
                </a:solidFill>
              </a:rPr>
              <a:t>they</a:t>
            </a:r>
            <a:r>
              <a:rPr lang="cs-CZ" sz="2400" i="1" dirty="0" smtClean="0">
                <a:solidFill>
                  <a:srgbClr val="FF0000"/>
                </a:solidFill>
              </a:rPr>
              <a:t> are not.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38937" y="1408359"/>
            <a:ext cx="2119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singing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38937" y="2984976"/>
            <a:ext cx="1958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</a:t>
            </a:r>
            <a:r>
              <a:rPr lang="cs-CZ" sz="2400" i="1" dirty="0" err="1">
                <a:solidFill>
                  <a:srgbClr val="FF0000"/>
                </a:solidFill>
              </a:rPr>
              <a:t>she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isn´t</a:t>
            </a:r>
            <a:r>
              <a:rPr lang="cs-CZ" sz="2400" i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58414" y="186668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he jumping?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5721" y="3446641"/>
            <a:ext cx="1883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he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45065" y="402857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dancing?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5065" y="5883313"/>
            <a:ext cx="1689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</a:t>
            </a:r>
            <a:r>
              <a:rPr lang="cs-CZ" sz="2400" i="1" dirty="0" err="1">
                <a:solidFill>
                  <a:srgbClr val="FF0000"/>
                </a:solidFill>
              </a:rPr>
              <a:t>I´m</a:t>
            </a:r>
            <a:r>
              <a:rPr lang="cs-CZ" sz="2400" i="1" dirty="0">
                <a:solidFill>
                  <a:srgbClr val="FF0000"/>
                </a:solidFill>
              </a:rPr>
              <a:t> not.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286989" y="446907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skipping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06440" y="6149271"/>
            <a:ext cx="1883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she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399136" y="4032023"/>
            <a:ext cx="2314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diving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33939" y="5831959"/>
            <a:ext cx="2373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he </a:t>
            </a:r>
            <a:r>
              <a:rPr lang="cs-CZ" sz="2400" i="1" dirty="0" err="1">
                <a:solidFill>
                  <a:srgbClr val="FF0000"/>
                </a:solidFill>
              </a:rPr>
              <a:t>isn´t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77862" y="4467981"/>
            <a:ext cx="2866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00054" y="6142465"/>
            <a:ext cx="1999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they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are.</a:t>
            </a:r>
          </a:p>
        </p:txBody>
      </p:sp>
    </p:spTree>
    <p:extLst>
      <p:ext uri="{BB962C8B-B14F-4D97-AF65-F5344CB8AC3E}">
        <p14:creationId xmlns:p14="http://schemas.microsoft.com/office/powerpoint/2010/main" val="15444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C:\Documents and Settings\Jana\Local Settings\Temporary Internet Files\Content.IE5\0DB6Y9N4\MM9003370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887" y="2610738"/>
            <a:ext cx="10191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8" descr="C:\Documents and Settings\Jana\Local Settings\Temporary Internet Files\Content.IE5\Q3BLZAFO\MM90036529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296" y="509481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6" descr="C:\Documents and Settings\Jana\Local Settings\Temporary Internet Files\Content.IE5\0DB6Y9N4\MM90033689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0480" y="4804940"/>
            <a:ext cx="820341" cy="87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Documents and Settings\Jana\Local Settings\Temporary Internet Files\Content.IE5\9TI078QG\MM90031817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036" y="4464278"/>
            <a:ext cx="732891" cy="85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1Sl1\AppData\Local\Microsoft\Windows\Temporary Internet Files\Content.IE5\KNS05XLD\MM90035679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35" y="1923352"/>
            <a:ext cx="10001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1Sl1\AppData\Local\Microsoft\Windows\Temporary Internet Files\Content.IE5\2ISAXUGR\MM90023467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366264"/>
            <a:ext cx="11525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1Sl1\AppData\Local\Microsoft\Windows\Temporary Internet Files\Content.IE5\900U1EBI\MM900356637[1].gif"/>
          <p:cNvPicPr>
            <a:picLocks noChangeAspect="1" noChangeArrowheads="1" noCrop="1"/>
          </p:cNvPicPr>
          <p:nvPr/>
        </p:nvPicPr>
        <p:blipFill>
          <a:blip r:embed="rId8">
            <a:clrChange>
              <a:clrFrom>
                <a:srgbClr val="009900"/>
              </a:clrFrom>
              <a:clrTo>
                <a:srgbClr val="0099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849" y="5152303"/>
            <a:ext cx="10287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5273324" y="2114570"/>
            <a:ext cx="1189638" cy="800090"/>
            <a:chOff x="5479927" y="2780927"/>
            <a:chExt cx="1189638" cy="800090"/>
          </a:xfrm>
        </p:grpSpPr>
        <p:pic>
          <p:nvPicPr>
            <p:cNvPr id="2" name="Picture 2" descr="C:\Documents and Settings\Jana\Local Settings\Temporary Internet Files\Content.IE5\9TI078QG\MM900336914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479927" y="2780928"/>
              <a:ext cx="576064" cy="800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3" descr="C:\Documents and Settings\Jana\Local Settings\Temporary Internet Files\Content.IE5\Q3BLZAFO\MM900336917[1].gif"/>
            <p:cNvPicPr>
              <a:picLocks noChangeAspect="1" noChangeArrowheads="1" noCrop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045495" y="2780927"/>
              <a:ext cx="624070" cy="800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2357748" y="357734"/>
            <a:ext cx="4428504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Odpověz na otázky</a:t>
            </a:r>
            <a:r>
              <a:rPr lang="cs-CZ" sz="3600" dirty="0" smtClean="0">
                <a:latin typeface="Footlight MT Light" pitchFamily="18" charset="0"/>
              </a:rPr>
              <a:t>:</a:t>
            </a:r>
          </a:p>
          <a:p>
            <a:pPr algn="ctr"/>
            <a:r>
              <a:rPr lang="cs-CZ" dirty="0" smtClean="0"/>
              <a:t>(kontrola kliknutím)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5940" y="1412776"/>
            <a:ext cx="2201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dancing?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4933" y="3133258"/>
            <a:ext cx="1883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she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08148" y="1976037"/>
            <a:ext cx="2799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jumping?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6934" y="3679532"/>
            <a:ext cx="1689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</a:t>
            </a:r>
            <a:r>
              <a:rPr lang="cs-CZ" sz="2400" i="1" dirty="0" err="1">
                <a:solidFill>
                  <a:srgbClr val="FF0000"/>
                </a:solidFill>
              </a:rPr>
              <a:t>I´m</a:t>
            </a:r>
            <a:r>
              <a:rPr lang="cs-CZ" sz="2400" i="1" dirty="0">
                <a:solidFill>
                  <a:srgbClr val="FF0000"/>
                </a:solidFill>
              </a:rPr>
              <a:t> not.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63397" y="141277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writing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3078737"/>
            <a:ext cx="2304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</a:t>
            </a:r>
            <a:r>
              <a:rPr lang="cs-CZ" sz="2400" i="1" dirty="0" err="1" smtClean="0">
                <a:solidFill>
                  <a:srgbClr val="FF0000"/>
                </a:solidFill>
              </a:rPr>
              <a:t>we</a:t>
            </a:r>
            <a:r>
              <a:rPr lang="cs-CZ" sz="2400" i="1" dirty="0" smtClean="0">
                <a:solidFill>
                  <a:srgbClr val="FF0000"/>
                </a:solidFill>
              </a:rPr>
              <a:t> are </a:t>
            </a:r>
            <a:r>
              <a:rPr lang="cs-CZ" sz="2400" i="1" dirty="0">
                <a:solidFill>
                  <a:srgbClr val="FF0000"/>
                </a:solidFill>
              </a:rPr>
              <a:t>not.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58414" y="186668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falling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32849" y="3599136"/>
            <a:ext cx="1656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he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44933" y="4060801"/>
            <a:ext cx="22010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drum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0625" y="5694287"/>
            <a:ext cx="1511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I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am</a:t>
            </a:r>
            <a:r>
              <a:rPr lang="cs-CZ" sz="2400" i="1" dirty="0" smtClean="0">
                <a:solidFill>
                  <a:srgbClr val="92D050"/>
                </a:solidFill>
              </a:rPr>
              <a:t>.</a:t>
            </a:r>
            <a:endParaRPr lang="cs-CZ" sz="2400" i="1" dirty="0">
              <a:solidFill>
                <a:srgbClr val="92D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70951" y="4509456"/>
            <a:ext cx="2201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skating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29943" y="6237312"/>
            <a:ext cx="1883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she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390929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singing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68542" y="5609160"/>
            <a:ext cx="1656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Yes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, he </a:t>
            </a:r>
            <a:r>
              <a:rPr lang="cs-CZ" sz="2400" i="1" dirty="0" err="1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is</a:t>
            </a:r>
            <a:r>
              <a:rPr lang="cs-CZ" sz="2400" i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.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462962" y="4370957"/>
            <a:ext cx="27998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basketball ?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61331" y="6194665"/>
            <a:ext cx="1689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>
                <a:solidFill>
                  <a:srgbClr val="FF0000"/>
                </a:solidFill>
              </a:rPr>
              <a:t>No, </a:t>
            </a:r>
            <a:r>
              <a:rPr lang="cs-CZ" sz="2400" i="1" dirty="0" err="1">
                <a:solidFill>
                  <a:srgbClr val="FF0000"/>
                </a:solidFill>
              </a:rPr>
              <a:t>I´m</a:t>
            </a:r>
            <a:r>
              <a:rPr lang="cs-CZ" sz="2400" i="1" dirty="0">
                <a:solidFill>
                  <a:srgbClr val="FF0000"/>
                </a:solidFill>
              </a:rPr>
              <a:t> not.</a:t>
            </a:r>
          </a:p>
        </p:txBody>
      </p:sp>
    </p:spTree>
    <p:extLst>
      <p:ext uri="{BB962C8B-B14F-4D97-AF65-F5344CB8AC3E}">
        <p14:creationId xmlns:p14="http://schemas.microsoft.com/office/powerpoint/2010/main" val="6632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7835</TotalTime>
  <Words>689</Words>
  <Application>Microsoft Office PowerPoint</Application>
  <PresentationFormat>Předvádění na obrazovce (4:3)</PresentationFormat>
  <Paragraphs>177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Present progressive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1Sl1</cp:lastModifiedBy>
  <cp:revision>45</cp:revision>
  <dcterms:created xsi:type="dcterms:W3CDTF">2012-02-16T09:53:32Z</dcterms:created>
  <dcterms:modified xsi:type="dcterms:W3CDTF">2012-09-09T22:14:16Z</dcterms:modified>
</cp:coreProperties>
</file>