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8" r:id="rId3"/>
    <p:sldId id="259" r:id="rId4"/>
    <p:sldId id="260" r:id="rId5"/>
    <p:sldId id="263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Monika  Hřavová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VY_32_INOVACE_2A01Čj4_Co označují podstatná jména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Co označují podstatná jména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1DD9DD0-6EEC-440F-85D9-EFA380FD4D9C}" type="presOf" srcId="{445C7998-7549-48B0-BD68-D4F0167F02E5}" destId="{4D19AB04-24FA-40C2-B203-52AE3D15E171}" srcOrd="1" destOrd="0" presId="urn:microsoft.com/office/officeart/2005/8/layout/target3"/>
    <dgm:cxn modelId="{8E199229-7A8E-4A6E-83D4-0D0E009DA999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6BCCD2D-D272-4189-BC0A-94B79134DF19}" type="presOf" srcId="{FBBFC3EA-9D9D-4F3A-BEA6-9C2C0E46BF20}" destId="{643EA938-EDE0-4533-ACCC-D2BD6F3A527C}" srcOrd="0" destOrd="0" presId="urn:microsoft.com/office/officeart/2005/8/layout/target3"/>
    <dgm:cxn modelId="{D65C3AB6-C65C-4B48-B101-0C1F2287BF87}" type="presOf" srcId="{EBC41103-E2E5-4D48-9B4B-425520D3D098}" destId="{3BA01B75-849B-4716-8BCD-084A86FF328F}" srcOrd="0" destOrd="0" presId="urn:microsoft.com/office/officeart/2005/8/layout/target3"/>
    <dgm:cxn modelId="{EC52E0AF-7215-4BE9-8605-AAA3F6EC4CCA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02F4CF1-6EEE-4E87-A46E-49A215853427}" type="presOf" srcId="{FBBFC3EA-9D9D-4F3A-BEA6-9C2C0E46BF20}" destId="{832BF48F-0145-4429-9E02-8FCA946CCE9E}" srcOrd="1" destOrd="0" presId="urn:microsoft.com/office/officeart/2005/8/layout/target3"/>
    <dgm:cxn modelId="{805BD0F0-8C6D-4A9C-9D9A-73982755D9EF}" type="presOf" srcId="{C73C7642-F245-4585-8F88-243F9FAEF6CA}" destId="{9A9B6F4F-B6FF-4F2D-B640-A8473E589523}" srcOrd="0" destOrd="0" presId="urn:microsoft.com/office/officeart/2005/8/layout/target3"/>
    <dgm:cxn modelId="{2A5E9C53-67CF-4AA1-B804-5266DAB7BEE0}" type="presOf" srcId="{019433A1-1324-4DE1-9E6F-32B851095F74}" destId="{A3817367-F2BC-482F-8832-FA00B51DCCF3}" srcOrd="0" destOrd="0" presId="urn:microsoft.com/office/officeart/2005/8/layout/target3"/>
    <dgm:cxn modelId="{6B1DEAA1-C24C-4A99-A00D-EB11B4EEF3AD}" type="presOf" srcId="{C73C7642-F245-4585-8F88-243F9FAEF6CA}" destId="{59F530CB-4999-43B3-A00D-6AB53886BD77}" srcOrd="1" destOrd="0" presId="urn:microsoft.com/office/officeart/2005/8/layout/target3"/>
    <dgm:cxn modelId="{2BB1843C-B16D-4456-9008-246C465CFD5D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FAD999A-CE03-4D49-95CF-965C9CD6D9AC}" type="presOf" srcId="{445C7998-7549-48B0-BD68-D4F0167F02E5}" destId="{BC35EE03-4121-4EF9-923D-7CB6D30D358D}" srcOrd="0" destOrd="0" presId="urn:microsoft.com/office/officeart/2005/8/layout/target3"/>
    <dgm:cxn modelId="{E5D2CC44-9924-4BE4-97CD-947163A5BEB0}" type="presParOf" srcId="{71045F8C-00FA-488E-A7BD-E2E6753D979D}" destId="{3577EC6B-C980-4F34-8C69-4365E7B8FC8C}" srcOrd="0" destOrd="0" presId="urn:microsoft.com/office/officeart/2005/8/layout/target3"/>
    <dgm:cxn modelId="{8564D5CA-472B-4979-A6E5-A1845C8FA5FA}" type="presParOf" srcId="{71045F8C-00FA-488E-A7BD-E2E6753D979D}" destId="{6940EB87-DC1D-4BC3-9408-9AC2E1FFC039}" srcOrd="1" destOrd="0" presId="urn:microsoft.com/office/officeart/2005/8/layout/target3"/>
    <dgm:cxn modelId="{898FEF21-12F1-4A03-A3D1-6A7F4A5C2367}" type="presParOf" srcId="{71045F8C-00FA-488E-A7BD-E2E6753D979D}" destId="{BC35EE03-4121-4EF9-923D-7CB6D30D358D}" srcOrd="2" destOrd="0" presId="urn:microsoft.com/office/officeart/2005/8/layout/target3"/>
    <dgm:cxn modelId="{35354BF7-0363-45CE-A696-0AE69A862059}" type="presParOf" srcId="{71045F8C-00FA-488E-A7BD-E2E6753D979D}" destId="{C95EEA27-3CBF-4645-A92D-9D8AF5C1CBFC}" srcOrd="3" destOrd="0" presId="urn:microsoft.com/office/officeart/2005/8/layout/target3"/>
    <dgm:cxn modelId="{EB3E6581-2859-4762-963D-C6CA927E2B75}" type="presParOf" srcId="{71045F8C-00FA-488E-A7BD-E2E6753D979D}" destId="{851BB866-B6AE-4566-893F-4C635BA974FC}" srcOrd="4" destOrd="0" presId="urn:microsoft.com/office/officeart/2005/8/layout/target3"/>
    <dgm:cxn modelId="{1D1113E3-DDD3-4225-B9C4-AA9BCB657F8B}" type="presParOf" srcId="{71045F8C-00FA-488E-A7BD-E2E6753D979D}" destId="{643EA938-EDE0-4533-ACCC-D2BD6F3A527C}" srcOrd="5" destOrd="0" presId="urn:microsoft.com/office/officeart/2005/8/layout/target3"/>
    <dgm:cxn modelId="{E095562E-3169-4C20-B518-A0905529039B}" type="presParOf" srcId="{71045F8C-00FA-488E-A7BD-E2E6753D979D}" destId="{92F31B18-D66D-4CC7-89B9-378928DE877D}" srcOrd="6" destOrd="0" presId="urn:microsoft.com/office/officeart/2005/8/layout/target3"/>
    <dgm:cxn modelId="{7919DEBC-339B-402C-9ADB-86C701AC0E50}" type="presParOf" srcId="{71045F8C-00FA-488E-A7BD-E2E6753D979D}" destId="{902074E1-B931-4618-97F1-FADBE82E9C3C}" srcOrd="7" destOrd="0" presId="urn:microsoft.com/office/officeart/2005/8/layout/target3"/>
    <dgm:cxn modelId="{F79333F6-3E2E-4BC7-81E8-ADBB12F0C3AA}" type="presParOf" srcId="{71045F8C-00FA-488E-A7BD-E2E6753D979D}" destId="{A3817367-F2BC-482F-8832-FA00B51DCCF3}" srcOrd="8" destOrd="0" presId="urn:microsoft.com/office/officeart/2005/8/layout/target3"/>
    <dgm:cxn modelId="{2FF1D43A-125C-43B7-BDB9-2E16D21AF809}" type="presParOf" srcId="{71045F8C-00FA-488E-A7BD-E2E6753D979D}" destId="{2DD79E57-A63E-47D4-A1AB-6DF333476AD4}" srcOrd="9" destOrd="0" presId="urn:microsoft.com/office/officeart/2005/8/layout/target3"/>
    <dgm:cxn modelId="{016CE8A8-6754-4B2B-82DB-7DE233D7D224}" type="presParOf" srcId="{71045F8C-00FA-488E-A7BD-E2E6753D979D}" destId="{648967D3-ED80-4214-8D87-4E7012561E4A}" srcOrd="10" destOrd="0" presId="urn:microsoft.com/office/officeart/2005/8/layout/target3"/>
    <dgm:cxn modelId="{FFBBC7C2-17B4-41F8-9ADE-EC0C034DE44C}" type="presParOf" srcId="{71045F8C-00FA-488E-A7BD-E2E6753D979D}" destId="{9A9B6F4F-B6FF-4F2D-B640-A8473E589523}" srcOrd="11" destOrd="0" presId="urn:microsoft.com/office/officeart/2005/8/layout/target3"/>
    <dgm:cxn modelId="{C3CD52CF-6F1F-4BF0-807D-BDDF9D6A93B7}" type="presParOf" srcId="{71045F8C-00FA-488E-A7BD-E2E6753D979D}" destId="{13BD0FAF-9F2C-4708-9E63-A8E8E5252943}" srcOrd="12" destOrd="0" presId="urn:microsoft.com/office/officeart/2005/8/layout/target3"/>
    <dgm:cxn modelId="{193B7DB9-6AFF-477A-B2B1-88A1D40DFB0A}" type="presParOf" srcId="{71045F8C-00FA-488E-A7BD-E2E6753D979D}" destId="{6821E7C9-5E4B-45FA-8F82-01E6F26FAA25}" srcOrd="13" destOrd="0" presId="urn:microsoft.com/office/officeart/2005/8/layout/target3"/>
    <dgm:cxn modelId="{72819967-B431-429F-BCF4-555A23076A8F}" type="presParOf" srcId="{71045F8C-00FA-488E-A7BD-E2E6753D979D}" destId="{3BA01B75-849B-4716-8BCD-084A86FF328F}" srcOrd="14" destOrd="0" presId="urn:microsoft.com/office/officeart/2005/8/layout/target3"/>
    <dgm:cxn modelId="{AEA0A55C-C5FE-4599-84AF-35C87F181C10}" type="presParOf" srcId="{71045F8C-00FA-488E-A7BD-E2E6753D979D}" destId="{4D19AB04-24FA-40C2-B203-52AE3D15E171}" srcOrd="15" destOrd="0" presId="urn:microsoft.com/office/officeart/2005/8/layout/target3"/>
    <dgm:cxn modelId="{10B65625-8CE3-448F-A8AB-04ECD26FBF79}" type="presParOf" srcId="{71045F8C-00FA-488E-A7BD-E2E6753D979D}" destId="{832BF48F-0145-4429-9E02-8FCA946CCE9E}" srcOrd="16" destOrd="0" presId="urn:microsoft.com/office/officeart/2005/8/layout/target3"/>
    <dgm:cxn modelId="{29EDAABC-8F1C-49CA-9C75-19CB1B5C16CC}" type="presParOf" srcId="{71045F8C-00FA-488E-A7BD-E2E6753D979D}" destId="{E7297F21-D4FD-4A41-AE58-814D01A6B5E7}" srcOrd="17" destOrd="0" presId="urn:microsoft.com/office/officeart/2005/8/layout/target3"/>
    <dgm:cxn modelId="{333BFB29-FA52-4604-B58D-92BD8E56683F}" type="presParOf" srcId="{71045F8C-00FA-488E-A7BD-E2E6753D979D}" destId="{59F530CB-4999-43B3-A00D-6AB53886BD77}" srcOrd="18" destOrd="0" presId="urn:microsoft.com/office/officeart/2005/8/layout/target3"/>
    <dgm:cxn modelId="{488EDA33-18D7-4E30-8D69-720CA8A837E9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Monika  Hřavová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VY_32_INOVACE_2A01Čj4_Co označují podstatná jména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Co označují podstatná jména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C5F2C-2169-4BBA-A993-9F01B998F788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E9BE8-16AE-4758-9005-23B36771E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26935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C5F2C-2169-4BBA-A993-9F01B998F788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E9BE8-16AE-4758-9005-23B36771E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92988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C5F2C-2169-4BBA-A993-9F01B998F788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E9BE8-16AE-4758-9005-23B36771E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57480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C5F2C-2169-4BBA-A993-9F01B998F788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E9BE8-16AE-4758-9005-23B36771E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17183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C5F2C-2169-4BBA-A993-9F01B998F788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E9BE8-16AE-4758-9005-23B36771E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16065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C5F2C-2169-4BBA-A993-9F01B998F788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E9BE8-16AE-4758-9005-23B36771E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9441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C5F2C-2169-4BBA-A993-9F01B998F788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E9BE8-16AE-4758-9005-23B36771E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56690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C5F2C-2169-4BBA-A993-9F01B998F788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E9BE8-16AE-4758-9005-23B36771E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0880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C5F2C-2169-4BBA-A993-9F01B998F788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E9BE8-16AE-4758-9005-23B36771E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2358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C5F2C-2169-4BBA-A993-9F01B998F788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E9BE8-16AE-4758-9005-23B36771E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2688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C5F2C-2169-4BBA-A993-9F01B998F788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E9BE8-16AE-4758-9005-23B36771E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554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C5F2C-2169-4BBA-A993-9F01B998F788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E9BE8-16AE-4758-9005-23B36771E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93498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EC5F2C-2169-4BBA-A993-9F01B998F788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6E9BE8-16AE-4758-9005-23B36771E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280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9873767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0222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Anotace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Učivo je připraveno pro 4. ročník.</a:t>
            </a:r>
          </a:p>
          <a:p>
            <a:pPr marL="0" indent="0">
              <a:buNone/>
            </a:pPr>
            <a:r>
              <a:rPr lang="cs-CZ" sz="2400" dirty="0" smtClean="0"/>
              <a:t>Jde o pracovní listy připravené pro prezentaci na interaktivní tabuli.</a:t>
            </a:r>
          </a:p>
          <a:p>
            <a:pPr marL="0" indent="0">
              <a:buNone/>
            </a:pPr>
            <a:r>
              <a:rPr lang="cs-CZ" sz="2400" dirty="0" smtClean="0"/>
              <a:t>Cílem této prezentace je podpora aktivity žáků.</a:t>
            </a:r>
          </a:p>
          <a:p>
            <a:pPr marL="0" indent="0">
              <a:buNone/>
            </a:pPr>
            <a:r>
              <a:rPr lang="cs-CZ" sz="2400" dirty="0" smtClean="0"/>
              <a:t>Pomůcky: učebnice Českého jazyka s tabulkou s přehledem podstatných jmen.</a:t>
            </a:r>
          </a:p>
          <a:p>
            <a:pPr marL="0" indent="0">
              <a:buNone/>
            </a:pPr>
            <a:r>
              <a:rPr lang="cs-CZ" sz="2400" dirty="0" smtClean="0"/>
              <a:t>Metodický pokyn: pracovní list „Roztřiď slova do jednotlivých skupin“ slouží pro procvičení učiva pro celou třídu. Pracovní list 1 a 2 je vhodný pro práci </a:t>
            </a:r>
            <a:r>
              <a:rPr lang="cs-CZ" sz="2400" smtClean="0"/>
              <a:t>ve skupinách.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06776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 Co označují podstatná </a:t>
            </a:r>
            <a:r>
              <a:rPr lang="cs-CZ" dirty="0" smtClean="0">
                <a:solidFill>
                  <a:srgbClr val="FF0000"/>
                </a:solidFill>
              </a:rPr>
              <a:t>jména: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0070C0"/>
                </a:solidFill>
              </a:rPr>
              <a:t>názvy osob - </a:t>
            </a:r>
            <a:r>
              <a:rPr lang="cs-CZ" dirty="0" smtClean="0"/>
              <a:t>babička, kamarád, ...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0070C0"/>
                </a:solidFill>
              </a:rPr>
              <a:t>názvy zvířat -</a:t>
            </a:r>
            <a:r>
              <a:rPr lang="cs-CZ" dirty="0" smtClean="0"/>
              <a:t> pes, koza, ...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0070C0"/>
                </a:solidFill>
              </a:rPr>
              <a:t>názvy </a:t>
            </a:r>
            <a:r>
              <a:rPr lang="cs-CZ" dirty="0" smtClean="0">
                <a:solidFill>
                  <a:srgbClr val="0070C0"/>
                </a:solidFill>
              </a:rPr>
              <a:t>věcí - </a:t>
            </a:r>
            <a:r>
              <a:rPr lang="cs-CZ" dirty="0" smtClean="0"/>
              <a:t>kniha</a:t>
            </a:r>
            <a:r>
              <a:rPr lang="cs-CZ" dirty="0" smtClean="0"/>
              <a:t>, pero,...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0070C0"/>
                </a:solidFill>
              </a:rPr>
              <a:t>názvy </a:t>
            </a:r>
            <a:r>
              <a:rPr lang="cs-CZ" dirty="0" smtClean="0">
                <a:solidFill>
                  <a:srgbClr val="0070C0"/>
                </a:solidFill>
              </a:rPr>
              <a:t>vlastností - </a:t>
            </a:r>
            <a:r>
              <a:rPr lang="cs-CZ" dirty="0" smtClean="0"/>
              <a:t>odvaha, pracovitost,...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0070C0"/>
                </a:solidFill>
              </a:rPr>
              <a:t>názvy dějů - </a:t>
            </a:r>
            <a:r>
              <a:rPr lang="cs-CZ" dirty="0" smtClean="0"/>
              <a:t>plavání, zpívání,...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0645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Roztřiď slova do jednotlivých skupin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4958" y="1571725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soba:</a:t>
            </a:r>
          </a:p>
          <a:p>
            <a:pPr marL="0" indent="0">
              <a:buNone/>
            </a:pPr>
            <a:r>
              <a:rPr lang="cs-CZ" dirty="0" smtClean="0"/>
              <a:t>zvíře:</a:t>
            </a:r>
          </a:p>
          <a:p>
            <a:pPr marL="0" indent="0">
              <a:buNone/>
            </a:pPr>
            <a:r>
              <a:rPr lang="cs-CZ" dirty="0" smtClean="0"/>
              <a:t>věc:</a:t>
            </a:r>
          </a:p>
          <a:p>
            <a:pPr marL="0" indent="0">
              <a:buNone/>
            </a:pPr>
            <a:r>
              <a:rPr lang="cs-CZ" dirty="0" smtClean="0"/>
              <a:t>vlastnost:</a:t>
            </a:r>
          </a:p>
          <a:p>
            <a:pPr marL="0" indent="0">
              <a:buNone/>
            </a:pPr>
            <a:r>
              <a:rPr lang="cs-CZ" dirty="0" smtClean="0"/>
              <a:t>děj: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028126" y="4581128"/>
            <a:ext cx="1440160" cy="63722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předjíždění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041652" y="3127984"/>
            <a:ext cx="1440160" cy="63722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sešit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031958" y="3834707"/>
            <a:ext cx="1440160" cy="63722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učitel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220320" y="5425333"/>
            <a:ext cx="1440160" cy="63722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voda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819678" y="5425333"/>
            <a:ext cx="1440160" cy="63722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cvičení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665372" y="5429283"/>
            <a:ext cx="1440160" cy="63722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slon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5429253" y="5400030"/>
            <a:ext cx="1440160" cy="63722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kobyla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9" name="Vývojový diagram: postup 8"/>
          <p:cNvSpPr/>
          <p:nvPr/>
        </p:nvSpPr>
        <p:spPr>
          <a:xfrm>
            <a:off x="7031958" y="5351384"/>
            <a:ext cx="1408982" cy="697539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skok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0" name="Vývojový diagram: postup 9"/>
          <p:cNvSpPr/>
          <p:nvPr/>
        </p:nvSpPr>
        <p:spPr>
          <a:xfrm>
            <a:off x="7043715" y="2348880"/>
            <a:ext cx="1408982" cy="608410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kočka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79631" y="1628800"/>
            <a:ext cx="1361309" cy="59365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bratr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498222" y="1628800"/>
            <a:ext cx="1440160" cy="567267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děda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989093" y="1605651"/>
            <a:ext cx="1440160" cy="616807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zbabělost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393907" y="1605651"/>
            <a:ext cx="1440160" cy="616807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moudrost</a:t>
            </a:r>
            <a:endParaRPr lang="cs-CZ" sz="2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5200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Pracovní list 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Do každé skupiny napiš 5 slov: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osoba: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zvíře: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věc: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vlastnost: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děj:</a:t>
            </a: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7267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racovní list 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V řadách slov v jednotlivých skupinách najdi chyby a vyškrtni je: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osoba: </a:t>
            </a:r>
            <a:r>
              <a:rPr lang="cs-CZ" dirty="0" smtClean="0"/>
              <a:t>teta, řidič, policista, pes, prodavačka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zvíře: </a:t>
            </a:r>
            <a:r>
              <a:rPr lang="cs-CZ" dirty="0" smtClean="0"/>
              <a:t>sýček, hraboš, mýdlo, káně, stůl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věc: </a:t>
            </a:r>
            <a:r>
              <a:rPr lang="cs-CZ" dirty="0" smtClean="0"/>
              <a:t>lavice, běhání, tulipán, hrnek, zajíc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vlastnost: </a:t>
            </a:r>
            <a:r>
              <a:rPr lang="cs-CZ" dirty="0" smtClean="0"/>
              <a:t>laskavost, psaní, vytrvalost, dopis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děj: </a:t>
            </a:r>
            <a:r>
              <a:rPr lang="cs-CZ" dirty="0" smtClean="0"/>
              <a:t>běhání, odvaha, šaty, psaní, počítání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2119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268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 Co označují podstatná jména:</vt:lpstr>
      <vt:lpstr>Roztřiď slova do jednotlivých skupin</vt:lpstr>
      <vt:lpstr>Pracovní list 1</vt:lpstr>
      <vt:lpstr>Pracovní list 2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Hřavová Monika</dc:creator>
  <cp:lastModifiedBy>Martin Králík</cp:lastModifiedBy>
  <cp:revision>30</cp:revision>
  <dcterms:created xsi:type="dcterms:W3CDTF">2011-11-08T19:49:43Z</dcterms:created>
  <dcterms:modified xsi:type="dcterms:W3CDTF">2012-03-08T13:14:26Z</dcterms:modified>
</cp:coreProperties>
</file>