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VY_32_INOVACE_2A02Čj4_Pád podstatných jmen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Pád podstatných jmen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C2E02D-165B-4E5C-8791-1F1645ECC49A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A3E9B9B-86CB-4310-A4BD-3A9F97A0967A}" type="presOf" srcId="{FBBFC3EA-9D9D-4F3A-BEA6-9C2C0E46BF20}" destId="{643EA938-EDE0-4533-ACCC-D2BD6F3A527C}" srcOrd="0" destOrd="0" presId="urn:microsoft.com/office/officeart/2005/8/layout/target3"/>
    <dgm:cxn modelId="{6E45F0F1-663F-4437-9F86-EABB0DE9A303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74F196B-67FF-42E7-80E9-F71BEFB92FDF}" type="presOf" srcId="{C73C7642-F245-4585-8F88-243F9FAEF6CA}" destId="{59F530CB-4999-43B3-A00D-6AB53886BD77}" srcOrd="1" destOrd="0" presId="urn:microsoft.com/office/officeart/2005/8/layout/target3"/>
    <dgm:cxn modelId="{8B5A104C-641C-4BEB-ACAC-F7E0CF3A3C43}" type="presOf" srcId="{019433A1-1324-4DE1-9E6F-32B851095F74}" destId="{A3817367-F2BC-482F-8832-FA00B51DCCF3}" srcOrd="0" destOrd="0" presId="urn:microsoft.com/office/officeart/2005/8/layout/target3"/>
    <dgm:cxn modelId="{81C579AA-5F0C-4C5A-BF9D-0FAF21DDE762}" type="presOf" srcId="{445C7998-7549-48B0-BD68-D4F0167F02E5}" destId="{4D19AB04-24FA-40C2-B203-52AE3D15E171}" srcOrd="1" destOrd="0" presId="urn:microsoft.com/office/officeart/2005/8/layout/target3"/>
    <dgm:cxn modelId="{CC6C390A-4F9F-482D-BC8E-03E51D63B8DE}" type="presOf" srcId="{39F8B381-5807-488E-AC22-73DD4140ED4A}" destId="{71045F8C-00FA-488E-A7BD-E2E6753D979D}" srcOrd="0" destOrd="0" presId="urn:microsoft.com/office/officeart/2005/8/layout/target3"/>
    <dgm:cxn modelId="{F09CAB7C-2259-4B4D-9D84-8D1A38AF7FC2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9579C1F-7CF8-4A94-A605-6A4EA134DF32}" type="presOf" srcId="{EBC41103-E2E5-4D48-9B4B-425520D3D098}" destId="{3BA01B75-849B-4716-8BCD-084A86FF328F}" srcOrd="0" destOrd="0" presId="urn:microsoft.com/office/officeart/2005/8/layout/target3"/>
    <dgm:cxn modelId="{8CDBDD51-9B92-43E1-AEBA-C4A80E7D94C9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472035D-02D6-41F6-A0CC-B72EBCCCFEDB}" type="presOf" srcId="{FBBFC3EA-9D9D-4F3A-BEA6-9C2C0E46BF20}" destId="{832BF48F-0145-4429-9E02-8FCA946CCE9E}" srcOrd="1" destOrd="0" presId="urn:microsoft.com/office/officeart/2005/8/layout/target3"/>
    <dgm:cxn modelId="{688190C0-4DEC-4E33-9F7C-BB1D36DED299}" type="presParOf" srcId="{71045F8C-00FA-488E-A7BD-E2E6753D979D}" destId="{3577EC6B-C980-4F34-8C69-4365E7B8FC8C}" srcOrd="0" destOrd="0" presId="urn:microsoft.com/office/officeart/2005/8/layout/target3"/>
    <dgm:cxn modelId="{68E7E5E8-6CAC-445B-9B93-5F42BAB40C56}" type="presParOf" srcId="{71045F8C-00FA-488E-A7BD-E2E6753D979D}" destId="{6940EB87-DC1D-4BC3-9408-9AC2E1FFC039}" srcOrd="1" destOrd="0" presId="urn:microsoft.com/office/officeart/2005/8/layout/target3"/>
    <dgm:cxn modelId="{3C60995C-5A90-4581-848E-60F106997770}" type="presParOf" srcId="{71045F8C-00FA-488E-A7BD-E2E6753D979D}" destId="{BC35EE03-4121-4EF9-923D-7CB6D30D358D}" srcOrd="2" destOrd="0" presId="urn:microsoft.com/office/officeart/2005/8/layout/target3"/>
    <dgm:cxn modelId="{F056D551-E980-4850-BE2C-47727E362264}" type="presParOf" srcId="{71045F8C-00FA-488E-A7BD-E2E6753D979D}" destId="{C95EEA27-3CBF-4645-A92D-9D8AF5C1CBFC}" srcOrd="3" destOrd="0" presId="urn:microsoft.com/office/officeart/2005/8/layout/target3"/>
    <dgm:cxn modelId="{07D8DA77-1FAF-4EE9-AB29-AE4D67B7863D}" type="presParOf" srcId="{71045F8C-00FA-488E-A7BD-E2E6753D979D}" destId="{851BB866-B6AE-4566-893F-4C635BA974FC}" srcOrd="4" destOrd="0" presId="urn:microsoft.com/office/officeart/2005/8/layout/target3"/>
    <dgm:cxn modelId="{BF49191D-6BBC-4D11-8BFB-10EADB3B3A88}" type="presParOf" srcId="{71045F8C-00FA-488E-A7BD-E2E6753D979D}" destId="{643EA938-EDE0-4533-ACCC-D2BD6F3A527C}" srcOrd="5" destOrd="0" presId="urn:microsoft.com/office/officeart/2005/8/layout/target3"/>
    <dgm:cxn modelId="{01CBAE86-0D42-47EF-8C21-DB424D1F1978}" type="presParOf" srcId="{71045F8C-00FA-488E-A7BD-E2E6753D979D}" destId="{92F31B18-D66D-4CC7-89B9-378928DE877D}" srcOrd="6" destOrd="0" presId="urn:microsoft.com/office/officeart/2005/8/layout/target3"/>
    <dgm:cxn modelId="{F45E035B-8332-4DC3-8C5D-34F8EE417E05}" type="presParOf" srcId="{71045F8C-00FA-488E-A7BD-E2E6753D979D}" destId="{902074E1-B931-4618-97F1-FADBE82E9C3C}" srcOrd="7" destOrd="0" presId="urn:microsoft.com/office/officeart/2005/8/layout/target3"/>
    <dgm:cxn modelId="{D1B5F219-6834-4F6C-B560-B85482B223DE}" type="presParOf" srcId="{71045F8C-00FA-488E-A7BD-E2E6753D979D}" destId="{A3817367-F2BC-482F-8832-FA00B51DCCF3}" srcOrd="8" destOrd="0" presId="urn:microsoft.com/office/officeart/2005/8/layout/target3"/>
    <dgm:cxn modelId="{F1CF2363-4E33-456D-8ED4-BA2B0CA5A307}" type="presParOf" srcId="{71045F8C-00FA-488E-A7BD-E2E6753D979D}" destId="{2DD79E57-A63E-47D4-A1AB-6DF333476AD4}" srcOrd="9" destOrd="0" presId="urn:microsoft.com/office/officeart/2005/8/layout/target3"/>
    <dgm:cxn modelId="{CC2D724A-DA32-40B9-8ACA-358675BD4B2C}" type="presParOf" srcId="{71045F8C-00FA-488E-A7BD-E2E6753D979D}" destId="{648967D3-ED80-4214-8D87-4E7012561E4A}" srcOrd="10" destOrd="0" presId="urn:microsoft.com/office/officeart/2005/8/layout/target3"/>
    <dgm:cxn modelId="{C90F5F57-1131-40CB-8196-FDD6E7AC49B0}" type="presParOf" srcId="{71045F8C-00FA-488E-A7BD-E2E6753D979D}" destId="{9A9B6F4F-B6FF-4F2D-B640-A8473E589523}" srcOrd="11" destOrd="0" presId="urn:microsoft.com/office/officeart/2005/8/layout/target3"/>
    <dgm:cxn modelId="{DD3DAF67-2EFC-41A4-ACC9-F5C6328F8CAC}" type="presParOf" srcId="{71045F8C-00FA-488E-A7BD-E2E6753D979D}" destId="{13BD0FAF-9F2C-4708-9E63-A8E8E5252943}" srcOrd="12" destOrd="0" presId="urn:microsoft.com/office/officeart/2005/8/layout/target3"/>
    <dgm:cxn modelId="{6DD5335F-8A14-4216-AC7B-3594CBA94024}" type="presParOf" srcId="{71045F8C-00FA-488E-A7BD-E2E6753D979D}" destId="{6821E7C9-5E4B-45FA-8F82-01E6F26FAA25}" srcOrd="13" destOrd="0" presId="urn:microsoft.com/office/officeart/2005/8/layout/target3"/>
    <dgm:cxn modelId="{E83BFBB3-001B-4963-9F55-4F56E7843A12}" type="presParOf" srcId="{71045F8C-00FA-488E-A7BD-E2E6753D979D}" destId="{3BA01B75-849B-4716-8BCD-084A86FF328F}" srcOrd="14" destOrd="0" presId="urn:microsoft.com/office/officeart/2005/8/layout/target3"/>
    <dgm:cxn modelId="{56CFCB70-7195-4C75-8E3E-4BBD5B175953}" type="presParOf" srcId="{71045F8C-00FA-488E-A7BD-E2E6753D979D}" destId="{4D19AB04-24FA-40C2-B203-52AE3D15E171}" srcOrd="15" destOrd="0" presId="urn:microsoft.com/office/officeart/2005/8/layout/target3"/>
    <dgm:cxn modelId="{462200C4-779A-406B-B650-D66086306364}" type="presParOf" srcId="{71045F8C-00FA-488E-A7BD-E2E6753D979D}" destId="{832BF48F-0145-4429-9E02-8FCA946CCE9E}" srcOrd="16" destOrd="0" presId="urn:microsoft.com/office/officeart/2005/8/layout/target3"/>
    <dgm:cxn modelId="{1327DE76-3A83-494C-8B3D-5B079D833E1D}" type="presParOf" srcId="{71045F8C-00FA-488E-A7BD-E2E6753D979D}" destId="{E7297F21-D4FD-4A41-AE58-814D01A6B5E7}" srcOrd="17" destOrd="0" presId="urn:microsoft.com/office/officeart/2005/8/layout/target3"/>
    <dgm:cxn modelId="{D67F75BA-7C9A-4254-9D4A-D617D38DBA57}" type="presParOf" srcId="{71045F8C-00FA-488E-A7BD-E2E6753D979D}" destId="{59F530CB-4999-43B3-A00D-6AB53886BD77}" srcOrd="18" destOrd="0" presId="urn:microsoft.com/office/officeart/2005/8/layout/target3"/>
    <dgm:cxn modelId="{30C12356-0E4C-4A37-892A-9B91FA5A0AF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VY_32_INOVACE_2A02Čj4_Pád podstatných jmen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Pád podstatných jmen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431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419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7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648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89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566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571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89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280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758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5870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716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D39980-7A91-4006-8660-F6F88B82004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9E05E-2AFE-4CAC-BB76-D996E69CF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965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248070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781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racovní </a:t>
            </a:r>
            <a:r>
              <a:rPr lang="cs-CZ" dirty="0" smtClean="0"/>
              <a:t>listy jsou určeny pro žáky 4. </a:t>
            </a:r>
            <a:r>
              <a:rPr lang="cs-CZ" dirty="0" smtClean="0"/>
              <a:t>ročníku,</a:t>
            </a:r>
            <a:endParaRPr lang="cs-CZ" dirty="0" smtClean="0"/>
          </a:p>
          <a:p>
            <a:r>
              <a:rPr lang="cs-CZ" dirty="0" smtClean="0"/>
              <a:t>pracovní listy slouží k procvičení učiva a podporují aktivitu </a:t>
            </a:r>
            <a:r>
              <a:rPr lang="cs-CZ" dirty="0" smtClean="0"/>
              <a:t>žáků,</a:t>
            </a:r>
            <a:endParaRPr lang="cs-CZ" dirty="0" smtClean="0"/>
          </a:p>
          <a:p>
            <a:r>
              <a:rPr lang="cs-CZ" dirty="0" smtClean="0"/>
              <a:t>pracovní listy je možno vytisknout a na tabuli provést kontrolu nebo můžeme pracovat </a:t>
            </a:r>
            <a:r>
              <a:rPr lang="cs-CZ" dirty="0" smtClean="0"/>
              <a:t>společně / </a:t>
            </a:r>
            <a:r>
              <a:rPr lang="cs-CZ" dirty="0" smtClean="0"/>
              <a:t>ve </a:t>
            </a:r>
            <a:r>
              <a:rPr lang="cs-CZ" dirty="0" smtClean="0"/>
              <a:t>skupinách,</a:t>
            </a:r>
            <a:endParaRPr lang="cs-CZ" dirty="0" smtClean="0"/>
          </a:p>
          <a:p>
            <a:r>
              <a:rPr lang="cs-CZ" dirty="0" smtClean="0"/>
              <a:t>pomůcky: přehledy pádových </a:t>
            </a:r>
            <a:r>
              <a:rPr lang="cs-CZ" dirty="0" smtClean="0"/>
              <a:t>otázek.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324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Pád podstatných jmen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pád </a:t>
            </a:r>
            <a:r>
              <a:rPr lang="cs-CZ" dirty="0" smtClean="0">
                <a:solidFill>
                  <a:srgbClr val="C00000"/>
                </a:solidFill>
              </a:rPr>
              <a:t>Kdo? Co?			</a:t>
            </a:r>
            <a:r>
              <a:rPr lang="cs-CZ" dirty="0" smtClean="0"/>
              <a:t>jablko</a:t>
            </a:r>
          </a:p>
          <a:p>
            <a:r>
              <a:rPr lang="cs-CZ" dirty="0" smtClean="0"/>
              <a:t>2. pád </a:t>
            </a:r>
            <a:r>
              <a:rPr lang="cs-CZ" dirty="0" smtClean="0">
                <a:solidFill>
                  <a:srgbClr val="C00000"/>
                </a:solidFill>
              </a:rPr>
              <a:t>Koho? Čeho?			</a:t>
            </a:r>
            <a:r>
              <a:rPr lang="cs-CZ" dirty="0" smtClean="0"/>
              <a:t>jablka</a:t>
            </a:r>
          </a:p>
          <a:p>
            <a:r>
              <a:rPr lang="cs-CZ" dirty="0" smtClean="0"/>
              <a:t>3. pád </a:t>
            </a:r>
            <a:r>
              <a:rPr lang="cs-CZ" dirty="0" smtClean="0">
                <a:solidFill>
                  <a:srgbClr val="C00000"/>
                </a:solidFill>
              </a:rPr>
              <a:t>Komu? Čemu?		</a:t>
            </a:r>
            <a:r>
              <a:rPr lang="cs-CZ" dirty="0" smtClean="0"/>
              <a:t>jablku</a:t>
            </a:r>
          </a:p>
          <a:p>
            <a:r>
              <a:rPr lang="cs-CZ" dirty="0" smtClean="0"/>
              <a:t>4. pád </a:t>
            </a:r>
            <a:r>
              <a:rPr lang="cs-CZ" dirty="0" smtClean="0">
                <a:solidFill>
                  <a:srgbClr val="C00000"/>
                </a:solidFill>
              </a:rPr>
              <a:t>Koho? Co?			</a:t>
            </a:r>
            <a:r>
              <a:rPr lang="cs-CZ" dirty="0" smtClean="0"/>
              <a:t>jablko</a:t>
            </a:r>
          </a:p>
          <a:p>
            <a:r>
              <a:rPr lang="cs-CZ" dirty="0" smtClean="0"/>
              <a:t>5. pád </a:t>
            </a:r>
            <a:r>
              <a:rPr lang="cs-CZ" dirty="0" smtClean="0">
                <a:solidFill>
                  <a:srgbClr val="C00000"/>
                </a:solidFill>
              </a:rPr>
              <a:t>Oslovujeme, voláme	</a:t>
            </a:r>
            <a:r>
              <a:rPr lang="cs-CZ" dirty="0" smtClean="0"/>
              <a:t>jablko!</a:t>
            </a:r>
          </a:p>
          <a:p>
            <a:r>
              <a:rPr lang="cs-CZ" dirty="0" smtClean="0"/>
              <a:t>6. pád </a:t>
            </a:r>
            <a:r>
              <a:rPr lang="cs-CZ" dirty="0" smtClean="0">
                <a:solidFill>
                  <a:srgbClr val="C00000"/>
                </a:solidFill>
              </a:rPr>
              <a:t>O kom? O čem?		</a:t>
            </a:r>
            <a:r>
              <a:rPr lang="cs-CZ" dirty="0" smtClean="0"/>
              <a:t>(o) jablku</a:t>
            </a:r>
          </a:p>
          <a:p>
            <a:r>
              <a:rPr lang="cs-CZ" dirty="0" smtClean="0"/>
              <a:t>7. pád </a:t>
            </a:r>
            <a:r>
              <a:rPr lang="cs-CZ" dirty="0" smtClean="0">
                <a:solidFill>
                  <a:srgbClr val="C00000"/>
                </a:solidFill>
              </a:rPr>
              <a:t>Kým? Čím?			</a:t>
            </a:r>
            <a:r>
              <a:rPr lang="cs-CZ" dirty="0" smtClean="0"/>
              <a:t>jablkem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01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Urči pád podstatných jmen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6816389"/>
              </p:ext>
            </p:extLst>
          </p:nvPr>
        </p:nvGraphicFramePr>
        <p:xfrm>
          <a:off x="457200" y="1600200"/>
          <a:ext cx="8229600" cy="45720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před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naší školou</a:t>
                      </a:r>
                      <a:endParaRPr lang="cs-CZ" sz="2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vedle</a:t>
                      </a:r>
                      <a:r>
                        <a:rPr lang="cs-CZ" sz="2400" b="0" baseline="0" dirty="0" smtClean="0">
                          <a:latin typeface="Arial" pitchFamily="34" charset="0"/>
                          <a:cs typeface="Arial" pitchFamily="34" charset="0"/>
                        </a:rPr>
                        <a:t> lavice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úzkou pěšinou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malý chlapec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maminko!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k nízkému domu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 novým autem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o ostrý kámen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o zahradě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děti!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stará paní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u Petra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ke stromu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sportovec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bez učení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hezkému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děvčeti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do přírody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vidím paní učitelku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milý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tatínku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u plotu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061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7001998"/>
              </p:ext>
            </p:extLst>
          </p:nvPr>
        </p:nvGraphicFramePr>
        <p:xfrm>
          <a:off x="457200" y="1600200"/>
          <a:ext cx="8229600" cy="45720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před naší školou    7. p.</a:t>
                      </a:r>
                      <a:endParaRPr lang="cs-CZ" sz="2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vedle lavice              2. p.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úzkou pěšinou       7.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malý chlapec            1.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maminko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!               5. p.          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k nízkému plotu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       3.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 novým autem      7.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o ostrý kámen           4. p.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o zahradě               6.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děti!                           5.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stará paní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              1.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u Petra                      2.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ke stromu               3.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sportovec                  1.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bez učení               2.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hezkému děvčeti       3.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do přírody              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2. p.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vidím paní učitelku    4.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milý tatínku             5.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u plotu                       2.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p.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3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Napiš podstatná jména v daném pádě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přítel 		</a:t>
            </a:r>
            <a:r>
              <a:rPr lang="cs-CZ" dirty="0" smtClean="0">
                <a:solidFill>
                  <a:srgbClr val="0070C0"/>
                </a:solidFill>
              </a:rPr>
              <a:t>3. p. č. j.</a:t>
            </a:r>
            <a:r>
              <a:rPr lang="cs-CZ" dirty="0" smtClean="0"/>
              <a:t>		____________</a:t>
            </a:r>
          </a:p>
          <a:p>
            <a:pPr marL="0" indent="0">
              <a:buNone/>
            </a:pPr>
            <a:r>
              <a:rPr lang="cs-CZ" dirty="0" smtClean="0"/>
              <a:t>chaloupka		</a:t>
            </a:r>
            <a:r>
              <a:rPr lang="cs-CZ" dirty="0" smtClean="0">
                <a:solidFill>
                  <a:srgbClr val="0070C0"/>
                </a:solidFill>
              </a:rPr>
              <a:t>6. p. č. j.		</a:t>
            </a: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skála			</a:t>
            </a:r>
            <a:r>
              <a:rPr lang="cs-CZ" dirty="0" smtClean="0">
                <a:solidFill>
                  <a:srgbClr val="0070C0"/>
                </a:solidFill>
              </a:rPr>
              <a:t>7. p. č. mn.		</a:t>
            </a: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křída			</a:t>
            </a:r>
            <a:r>
              <a:rPr lang="cs-CZ" dirty="0" smtClean="0">
                <a:solidFill>
                  <a:srgbClr val="0070C0"/>
                </a:solidFill>
              </a:rPr>
              <a:t>4. p. č. j.		</a:t>
            </a: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myš			</a:t>
            </a:r>
            <a:r>
              <a:rPr lang="cs-CZ" dirty="0" smtClean="0">
                <a:solidFill>
                  <a:srgbClr val="0070C0"/>
                </a:solidFill>
              </a:rPr>
              <a:t>1. p. č. mn.		</a:t>
            </a: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Pavel			</a:t>
            </a:r>
            <a:r>
              <a:rPr lang="cs-CZ" dirty="0" smtClean="0">
                <a:solidFill>
                  <a:srgbClr val="0070C0"/>
                </a:solidFill>
              </a:rPr>
              <a:t>5. p. č. j.		</a:t>
            </a: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pytel			</a:t>
            </a:r>
            <a:r>
              <a:rPr lang="cs-CZ" dirty="0" smtClean="0">
                <a:solidFill>
                  <a:srgbClr val="0070C0"/>
                </a:solidFill>
              </a:rPr>
              <a:t>2. p. č. mn.		</a:t>
            </a:r>
            <a:r>
              <a:rPr lang="cs-CZ" dirty="0" smtClean="0"/>
              <a:t>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9193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přítel – </a:t>
            </a:r>
            <a:r>
              <a:rPr lang="cs-CZ" dirty="0" smtClean="0">
                <a:solidFill>
                  <a:srgbClr val="0070C0"/>
                </a:solidFill>
              </a:rPr>
              <a:t>příteli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chaloupka – </a:t>
            </a:r>
            <a:r>
              <a:rPr lang="cs-CZ" dirty="0" smtClean="0">
                <a:solidFill>
                  <a:srgbClr val="0070C0"/>
                </a:solidFill>
              </a:rPr>
              <a:t>chaloupce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skála – </a:t>
            </a:r>
            <a:r>
              <a:rPr lang="cs-CZ" dirty="0" smtClean="0">
                <a:solidFill>
                  <a:srgbClr val="0070C0"/>
                </a:solidFill>
              </a:rPr>
              <a:t>skalami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křída – </a:t>
            </a:r>
            <a:r>
              <a:rPr lang="cs-CZ" dirty="0" smtClean="0">
                <a:solidFill>
                  <a:srgbClr val="0070C0"/>
                </a:solidFill>
              </a:rPr>
              <a:t>křídu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myš – </a:t>
            </a:r>
            <a:r>
              <a:rPr lang="cs-CZ" dirty="0" smtClean="0">
                <a:solidFill>
                  <a:srgbClr val="0070C0"/>
                </a:solidFill>
              </a:rPr>
              <a:t>myši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Pavel - </a:t>
            </a:r>
            <a:r>
              <a:rPr lang="cs-CZ" dirty="0" smtClean="0">
                <a:solidFill>
                  <a:srgbClr val="0070C0"/>
                </a:solidFill>
              </a:rPr>
              <a:t>Pavle!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pytel - </a:t>
            </a:r>
            <a:r>
              <a:rPr lang="cs-CZ" dirty="0" smtClean="0">
                <a:solidFill>
                  <a:srgbClr val="0070C0"/>
                </a:solidFill>
              </a:rPr>
              <a:t>pytlů</a:t>
            </a: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61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293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Pád podstatných jmen</vt:lpstr>
      <vt:lpstr>Urči pád podstatných jmen</vt:lpstr>
      <vt:lpstr>Řešení</vt:lpstr>
      <vt:lpstr>Napiš podstatná jména v daném pádě</vt:lpstr>
      <vt:lpstr>Řešení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33</cp:revision>
  <dcterms:created xsi:type="dcterms:W3CDTF">2011-11-13T17:07:47Z</dcterms:created>
  <dcterms:modified xsi:type="dcterms:W3CDTF">2012-03-08T13:17:36Z</dcterms:modified>
</cp:coreProperties>
</file>