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1" r:id="rId2"/>
    <p:sldId id="263" r:id="rId3"/>
    <p:sldId id="256" r:id="rId4"/>
    <p:sldId id="257" r:id="rId5"/>
    <p:sldId id="258" r:id="rId6"/>
    <p:sldId id="259" r:id="rId7"/>
    <p:sldId id="264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46" d="100"/>
          <a:sy n="46" d="100"/>
        </p:scale>
        <p:origin x="-1164" y="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VY_32_INOVACE_09_MATEMATIKA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A MATEŘSKÁ ŠKOLA BŘEZNO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MGR.HOFMANOVÁ MARCELA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</a:t>
          </a:r>
          <a:r>
            <a:rPr lang="cs-CZ" sz="2000" baseline="0" dirty="0" smtClean="0"/>
            <a:t> Sčítání a odčítání do 20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CZ.1.07/1.4.00/21.0360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423" custLinFactNeighborY="-2021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 custLinFactNeighborX="343" custLinFactNeighborY="-7508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 custLinFactNeighborX="-423" custLinFactNeighborY="-955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7CBA73B-C8E1-42F7-8C13-888444131856}" type="presOf" srcId="{D8197B8C-B260-4A16-BDF4-0947B075E274}" destId="{25B08C86-7E15-44DC-BE7F-FFB55DD49D12}" srcOrd="0" destOrd="0" presId="urn:microsoft.com/office/officeart/2005/8/layout/target3"/>
    <dgm:cxn modelId="{104089F5-78A1-4420-85FA-EBB8B14B0785}" type="presOf" srcId="{4C35D32F-0EAB-4CD7-82EE-45574DC2A586}" destId="{890E4F0B-2866-4A3F-A3C7-2A14B1797930}" srcOrd="1" destOrd="0" presId="urn:microsoft.com/office/officeart/2005/8/layout/target3"/>
    <dgm:cxn modelId="{336CA376-79EE-40FF-9EAE-2BB6BC9D2C86}" type="presOf" srcId="{757F3AB3-0718-4624-B441-E567A8F0AB56}" destId="{333A1088-737F-45CB-B68E-254E46348037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55FA3614-0AA2-4368-A0BC-F01522BBB554}" type="presOf" srcId="{D1D4F407-5343-4D3F-B5B9-D407B03CAEB4}" destId="{D005CE8C-CC26-4C3E-AC11-E15060ECD759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8DBDA593-139D-4BCA-B139-9EC81E73CD02}" type="presOf" srcId="{B651F6E3-6281-48DB-9319-2AEAFDAE7572}" destId="{619D679B-A015-4ECF-8348-D1034C574F40}" srcOrd="0" destOrd="0" presId="urn:microsoft.com/office/officeart/2005/8/layout/target3"/>
    <dgm:cxn modelId="{E9E14DE5-4B5A-486D-80D9-621EC0BBFE3D}" type="presOf" srcId="{D1B46980-6531-4606-95E6-44980827E919}" destId="{6140AFEC-043D-4C43-A2F9-D0F5331DF3A3}" srcOrd="0" destOrd="0" presId="urn:microsoft.com/office/officeart/2005/8/layout/target3"/>
    <dgm:cxn modelId="{527579DD-3547-44FE-80CE-89829A733D8B}" type="presOf" srcId="{D1B46980-6531-4606-95E6-44980827E919}" destId="{2BE915AB-18AA-4053-B92C-3BFC9ED204BB}" srcOrd="1" destOrd="0" presId="urn:microsoft.com/office/officeart/2005/8/layout/target3"/>
    <dgm:cxn modelId="{AB4520F5-AD1B-4216-8462-968C98AEC95A}" type="presOf" srcId="{4C35D32F-0EAB-4CD7-82EE-45574DC2A586}" destId="{8BEBB6EC-1DAA-4CAC-8A25-BC0FCBD5DBD5}" srcOrd="0" destOrd="0" presId="urn:microsoft.com/office/officeart/2005/8/layout/target3"/>
    <dgm:cxn modelId="{E973CD86-F7BC-4595-8BDF-662352894D21}" type="presOf" srcId="{D8197B8C-B260-4A16-BDF4-0947B075E274}" destId="{5A5FFA88-C948-4069-8E93-59FA12366E83}" srcOrd="1" destOrd="0" presId="urn:microsoft.com/office/officeart/2005/8/layout/target3"/>
    <dgm:cxn modelId="{70CE14C9-0B6D-4B8B-9304-D912D7882F18}" type="presOf" srcId="{B651F6E3-6281-48DB-9319-2AEAFDAE7572}" destId="{6BB5E863-4638-4E1D-BFDE-399D028AC4ED}" srcOrd="1" destOrd="0" presId="urn:microsoft.com/office/officeart/2005/8/layout/target3"/>
    <dgm:cxn modelId="{8DB3C6AB-F0AF-46A2-9C5A-4167FC07263F}" type="presOf" srcId="{D1D4F407-5343-4D3F-B5B9-D407B03CAEB4}" destId="{AED2198E-93D5-4001-81B4-73124B309672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3E901A80-0F85-49BF-80BE-D85E9D0AC456}" type="presParOf" srcId="{333A1088-737F-45CB-B68E-254E46348037}" destId="{F5ABB229-8D3B-4694-996A-96F23CF14429}" srcOrd="0" destOrd="0" presId="urn:microsoft.com/office/officeart/2005/8/layout/target3"/>
    <dgm:cxn modelId="{ECDCC572-FC0D-4001-8FDB-151FD69F3A27}" type="presParOf" srcId="{333A1088-737F-45CB-B68E-254E46348037}" destId="{F41139FD-01EE-4571-8B17-4FB00FC51163}" srcOrd="1" destOrd="0" presId="urn:microsoft.com/office/officeart/2005/8/layout/target3"/>
    <dgm:cxn modelId="{F756EE81-788D-4532-B6E4-E81797E2280D}" type="presParOf" srcId="{333A1088-737F-45CB-B68E-254E46348037}" destId="{D005CE8C-CC26-4C3E-AC11-E15060ECD759}" srcOrd="2" destOrd="0" presId="urn:microsoft.com/office/officeart/2005/8/layout/target3"/>
    <dgm:cxn modelId="{ADDA78C2-3651-4D78-8C08-C0E0BE0C9042}" type="presParOf" srcId="{333A1088-737F-45CB-B68E-254E46348037}" destId="{2C702D82-9B77-49B7-9568-BB8EB47C3372}" srcOrd="3" destOrd="0" presId="urn:microsoft.com/office/officeart/2005/8/layout/target3"/>
    <dgm:cxn modelId="{F18B297C-1E24-4B68-A4FB-F154FE4F0BD4}" type="presParOf" srcId="{333A1088-737F-45CB-B68E-254E46348037}" destId="{A52A0455-90FF-4808-ABD0-F02540D31D5A}" srcOrd="4" destOrd="0" presId="urn:microsoft.com/office/officeart/2005/8/layout/target3"/>
    <dgm:cxn modelId="{53AEAEE3-0E2C-4A41-9DBB-5936AE0431B9}" type="presParOf" srcId="{333A1088-737F-45CB-B68E-254E46348037}" destId="{6140AFEC-043D-4C43-A2F9-D0F5331DF3A3}" srcOrd="5" destOrd="0" presId="urn:microsoft.com/office/officeart/2005/8/layout/target3"/>
    <dgm:cxn modelId="{44479FBB-E1FD-41C9-A893-930868024F4B}" type="presParOf" srcId="{333A1088-737F-45CB-B68E-254E46348037}" destId="{9358AC05-5D7D-4327-9F80-1AD486AEA664}" srcOrd="6" destOrd="0" presId="urn:microsoft.com/office/officeart/2005/8/layout/target3"/>
    <dgm:cxn modelId="{83B985FE-0B15-424C-A042-64D82198605C}" type="presParOf" srcId="{333A1088-737F-45CB-B68E-254E46348037}" destId="{313FC574-E1CD-4FB4-B054-0B805CE0447D}" srcOrd="7" destOrd="0" presId="urn:microsoft.com/office/officeart/2005/8/layout/target3"/>
    <dgm:cxn modelId="{77CEE812-DEEE-43B5-BF33-6992B276E415}" type="presParOf" srcId="{333A1088-737F-45CB-B68E-254E46348037}" destId="{619D679B-A015-4ECF-8348-D1034C574F40}" srcOrd="8" destOrd="0" presId="urn:microsoft.com/office/officeart/2005/8/layout/target3"/>
    <dgm:cxn modelId="{4E601153-F7A6-40DC-9F9E-776724471224}" type="presParOf" srcId="{333A1088-737F-45CB-B68E-254E46348037}" destId="{322283A8-4A27-4CDA-BAE3-F381106A9174}" srcOrd="9" destOrd="0" presId="urn:microsoft.com/office/officeart/2005/8/layout/target3"/>
    <dgm:cxn modelId="{95DCC3E8-059E-44BE-8082-FA1D02349D94}" type="presParOf" srcId="{333A1088-737F-45CB-B68E-254E46348037}" destId="{FFC9F71D-1B4F-4AD9-A4A6-86ADEFC8AF5C}" srcOrd="10" destOrd="0" presId="urn:microsoft.com/office/officeart/2005/8/layout/target3"/>
    <dgm:cxn modelId="{4ADD0F10-ED29-460D-8B30-970A9E0BC4FC}" type="presParOf" srcId="{333A1088-737F-45CB-B68E-254E46348037}" destId="{25B08C86-7E15-44DC-BE7F-FFB55DD49D12}" srcOrd="11" destOrd="0" presId="urn:microsoft.com/office/officeart/2005/8/layout/target3"/>
    <dgm:cxn modelId="{3B05D19D-4D6E-4377-81D4-3C1EC058CD76}" type="presParOf" srcId="{333A1088-737F-45CB-B68E-254E46348037}" destId="{76644BE8-9D7C-4C09-B250-3D10AF48CBB7}" srcOrd="12" destOrd="0" presId="urn:microsoft.com/office/officeart/2005/8/layout/target3"/>
    <dgm:cxn modelId="{41205C1C-5BC4-4F9A-B5DB-02DBA1C35C38}" type="presParOf" srcId="{333A1088-737F-45CB-B68E-254E46348037}" destId="{EE85B701-7295-41C0-BA7A-34D3756A2AE6}" srcOrd="13" destOrd="0" presId="urn:microsoft.com/office/officeart/2005/8/layout/target3"/>
    <dgm:cxn modelId="{F2EC75E8-0DF1-4F9B-8641-3F215C619623}" type="presParOf" srcId="{333A1088-737F-45CB-B68E-254E46348037}" destId="{8BEBB6EC-1DAA-4CAC-8A25-BC0FCBD5DBD5}" srcOrd="14" destOrd="0" presId="urn:microsoft.com/office/officeart/2005/8/layout/target3"/>
    <dgm:cxn modelId="{A6590DBF-A614-42DB-B293-B8B8BE545FE5}" type="presParOf" srcId="{333A1088-737F-45CB-B68E-254E46348037}" destId="{AED2198E-93D5-4001-81B4-73124B309672}" srcOrd="15" destOrd="0" presId="urn:microsoft.com/office/officeart/2005/8/layout/target3"/>
    <dgm:cxn modelId="{78315D27-0210-48EC-B803-A53575B86440}" type="presParOf" srcId="{333A1088-737F-45CB-B68E-254E46348037}" destId="{2BE915AB-18AA-4053-B92C-3BFC9ED204BB}" srcOrd="16" destOrd="0" presId="urn:microsoft.com/office/officeart/2005/8/layout/target3"/>
    <dgm:cxn modelId="{A3534D8D-B677-4EF5-AC9D-94F23E1C22BF}" type="presParOf" srcId="{333A1088-737F-45CB-B68E-254E46348037}" destId="{6BB5E863-4638-4E1D-BFDE-399D028AC4ED}" srcOrd="17" destOrd="0" presId="urn:microsoft.com/office/officeart/2005/8/layout/target3"/>
    <dgm:cxn modelId="{7424DD42-1E65-4618-9B00-E8D1734383DD}" type="presParOf" srcId="{333A1088-737F-45CB-B68E-254E46348037}" destId="{5A5FFA88-C948-4069-8E93-59FA12366E83}" srcOrd="18" destOrd="0" presId="urn:microsoft.com/office/officeart/2005/8/layout/target3"/>
    <dgm:cxn modelId="{09383EDD-2195-4BF0-9BCA-5E646849923A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46368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A MATEŘSKÁ ŠKOLA BŘEZNO</a:t>
          </a:r>
          <a:endParaRPr lang="cs-CZ" sz="2000" kern="1200" dirty="0"/>
        </a:p>
      </dsp:txBody>
      <dsp:txXfrm>
        <a:off x="1246368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MGR.HOFMANOVÁ MARCELA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VY_32_INOVACE_09_MATEMATIKA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152128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</a:t>
          </a:r>
          <a:r>
            <a:rPr lang="cs-CZ" sz="2000" kern="1200" baseline="0" dirty="0" smtClean="0"/>
            <a:t> Sčítání a odčítání do 20</a:t>
          </a:r>
          <a:endParaRPr lang="cs-CZ" sz="2000" kern="1200" dirty="0"/>
        </a:p>
      </dsp:txBody>
      <dsp:txXfrm>
        <a:off x="1273857" y="1152128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46368" y="1591587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CZ.1.07/1.4.00/21.0360</a:t>
          </a:r>
          <a:endParaRPr lang="cs-CZ" sz="2000" kern="1200" dirty="0"/>
        </a:p>
      </dsp:txBody>
      <dsp:txXfrm>
        <a:off x="1246368" y="1591587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3BE82B-272F-4C69-97ED-A60B2A3B0DA3}" type="datetimeFigureOut">
              <a:rPr lang="cs-CZ" smtClean="0"/>
              <a:pPr/>
              <a:t>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B13B4E-153D-4221-A8EC-FC4CFF7D70B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3BE82B-272F-4C69-97ED-A60B2A3B0DA3}" type="datetimeFigureOut">
              <a:rPr lang="cs-CZ" smtClean="0"/>
              <a:pPr/>
              <a:t>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B13B4E-153D-4221-A8EC-FC4CFF7D70B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3BE82B-272F-4C69-97ED-A60B2A3B0DA3}" type="datetimeFigureOut">
              <a:rPr lang="cs-CZ" smtClean="0"/>
              <a:pPr/>
              <a:t>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B13B4E-153D-4221-A8EC-FC4CFF7D70B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3BE82B-272F-4C69-97ED-A60B2A3B0DA3}" type="datetimeFigureOut">
              <a:rPr lang="cs-CZ" smtClean="0"/>
              <a:pPr/>
              <a:t>1.10.2012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B13B4E-153D-4221-A8EC-FC4CFF7D70B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3BE82B-272F-4C69-97ED-A60B2A3B0DA3}" type="datetimeFigureOut">
              <a:rPr lang="cs-CZ" smtClean="0"/>
              <a:pPr/>
              <a:t>1.10.2012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B13B4E-153D-4221-A8EC-FC4CFF7D70B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3BE82B-272F-4C69-97ED-A60B2A3B0DA3}" type="datetimeFigureOut">
              <a:rPr lang="cs-CZ" smtClean="0"/>
              <a:pPr/>
              <a:t>1.10.2012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B13B4E-153D-4221-A8EC-FC4CFF7D70B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3BE82B-272F-4C69-97ED-A60B2A3B0DA3}" type="datetimeFigureOut">
              <a:rPr lang="cs-CZ" smtClean="0"/>
              <a:pPr/>
              <a:t>1.10.2012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B13B4E-153D-4221-A8EC-FC4CFF7D70B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3BE82B-272F-4C69-97ED-A60B2A3B0DA3}" type="datetimeFigureOut">
              <a:rPr lang="cs-CZ" smtClean="0"/>
              <a:pPr/>
              <a:t>1.10.2012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B13B4E-153D-4221-A8EC-FC4CFF7D70B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3BE82B-272F-4C69-97ED-A60B2A3B0DA3}" type="datetimeFigureOut">
              <a:rPr lang="cs-CZ" smtClean="0"/>
              <a:pPr/>
              <a:t>1.10.2012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B13B4E-153D-4221-A8EC-FC4CFF7D70B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3BE82B-272F-4C69-97ED-A60B2A3B0DA3}" type="datetimeFigureOut">
              <a:rPr lang="cs-CZ" smtClean="0"/>
              <a:pPr/>
              <a:t>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B13B4E-153D-4221-A8EC-FC4CFF7D70B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3BE82B-272F-4C69-97ED-A60B2A3B0DA3}" type="datetimeFigureOut">
              <a:rPr lang="cs-CZ" smtClean="0"/>
              <a:pPr/>
              <a:t>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B13B4E-153D-4221-A8EC-FC4CFF7D70B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3BE82B-272F-4C69-97ED-A60B2A3B0DA3}" type="datetimeFigureOut">
              <a:rPr lang="cs-CZ" smtClean="0"/>
              <a:pPr/>
              <a:t>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B13B4E-153D-4221-A8EC-FC4CFF7D70B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6148" name="Obrázek 4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</p:spPr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dirty="0" smtClean="0"/>
              <a:t>Anotace</a:t>
            </a:r>
          </a:p>
        </p:txBody>
      </p:sp>
      <p:sp>
        <p:nvSpPr>
          <p:cNvPr id="7171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Arial" pitchFamily="34" charset="0"/>
              <a:buChar char="•"/>
            </a:pPr>
            <a:r>
              <a:rPr lang="cs-CZ" sz="3200" dirty="0" smtClean="0">
                <a:latin typeface="Comic Sans MS" pitchFamily="66" charset="0"/>
                <a:cs typeface="Times New Roman" pitchFamily="18" charset="0"/>
              </a:rPr>
              <a:t>Výukový program pro žáky 1. ročníku na 1. stupni ZŠ. </a:t>
            </a:r>
          </a:p>
          <a:p>
            <a:pPr eaLnBrk="1" hangingPunct="1">
              <a:buFont typeface="Arial" pitchFamily="34" charset="0"/>
              <a:buChar char="•"/>
            </a:pPr>
            <a:r>
              <a:rPr lang="cs-CZ" sz="3200" dirty="0" smtClean="0">
                <a:latin typeface="Comic Sans MS" pitchFamily="66" charset="0"/>
                <a:cs typeface="Times New Roman" pitchFamily="18" charset="0"/>
              </a:rPr>
              <a:t>Téma: Sčítání a </a:t>
            </a:r>
            <a:r>
              <a:rPr lang="cs-CZ" sz="3200" dirty="0" smtClean="0">
                <a:latin typeface="Comic Sans MS" pitchFamily="66" charset="0"/>
                <a:cs typeface="Times New Roman" pitchFamily="18" charset="0"/>
              </a:rPr>
              <a:t>odčítání </a:t>
            </a:r>
            <a:r>
              <a:rPr lang="cs-CZ" sz="3200" dirty="0" smtClean="0">
                <a:latin typeface="Comic Sans MS" pitchFamily="66" charset="0"/>
                <a:cs typeface="Times New Roman" pitchFamily="18" charset="0"/>
              </a:rPr>
              <a:t>do 20 bez přechodu přes desítku. </a:t>
            </a:r>
          </a:p>
          <a:p>
            <a:pPr eaLnBrk="1" hangingPunct="1">
              <a:buFont typeface="Arial" pitchFamily="34" charset="0"/>
              <a:buChar char="•"/>
            </a:pPr>
            <a:r>
              <a:rPr lang="cs-CZ" sz="3200" dirty="0" smtClean="0">
                <a:latin typeface="Comic Sans MS" pitchFamily="66" charset="0"/>
                <a:cs typeface="Times New Roman" pitchFamily="18" charset="0"/>
              </a:rPr>
              <a:t>Možnost využití: interaktivní tabule, pracovní list.</a:t>
            </a:r>
          </a:p>
          <a:p>
            <a:pPr eaLnBrk="1" hangingPunct="1">
              <a:buFont typeface="Arial" pitchFamily="34" charset="0"/>
              <a:buChar char="•"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Na </a:t>
            </a:r>
            <a:r>
              <a:rPr lang="cs-CZ" dirty="0"/>
              <a:t>jaře přilétlo k našemu domu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18            . 6              vylétlo z hnízda </a:t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 hledat  potravu pro svá mláďátka. Kolik  zůstalo v hnízdě?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Z: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>V:</a:t>
            </a:r>
            <a:br>
              <a:rPr lang="cs-CZ" dirty="0"/>
            </a:br>
            <a:r>
              <a:rPr lang="cs-CZ" dirty="0"/>
              <a:t>O:</a:t>
            </a:r>
            <a:br>
              <a:rPr lang="cs-CZ" dirty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Obrázek 2" descr="Popis: C:\Users\hofmanova\AppData\Local\Microsoft\Windows\Temporary Internet Files\Content.IE5\2UNC9RSA\MC900329536[1].wmf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71604" y="1500174"/>
            <a:ext cx="1071570" cy="1143008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Obrázek 2" descr="Popis: C:\Users\hofmanova\AppData\Local\Microsoft\Windows\Temporary Internet Files\Content.IE5\2UNC9RSA\MC900329536[1].wmf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00430" y="1357298"/>
            <a:ext cx="928694" cy="1357322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71472" y="285728"/>
            <a:ext cx="8229600" cy="1143000"/>
          </a:xfrm>
        </p:spPr>
        <p:txBody>
          <a:bodyPr>
            <a:normAutofit fontScale="90000"/>
          </a:bodyPr>
          <a:lstStyle/>
          <a:p>
            <a:pPr algn="l"/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Kontrola</a:t>
            </a:r>
            <a:r>
              <a:rPr lang="cs-CZ" dirty="0"/>
              <a:t>: </a:t>
            </a:r>
            <a:br>
              <a:rPr lang="cs-CZ" dirty="0"/>
            </a:br>
            <a:r>
              <a:rPr lang="cs-CZ" dirty="0"/>
              <a:t>18 – 6 = 12</a:t>
            </a:r>
            <a:br>
              <a:rPr lang="cs-CZ" dirty="0"/>
            </a:b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5" name="Rectangle 1"/>
          <p:cNvSpPr>
            <a:spLocks noChangeArrowheads="1"/>
          </p:cNvSpPr>
          <p:nvPr/>
        </p:nvSpPr>
        <p:spPr bwMode="auto">
          <a:xfrm>
            <a:off x="0" y="0"/>
            <a:ext cx="7870488" cy="618630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3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3600" dirty="0">
              <a:latin typeface="Arial" pitchFamily="34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3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3600" dirty="0">
              <a:latin typeface="Arial" pitchFamily="34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Procvičujeme – v každém sloupečku 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najdi jeden chybný výsledek: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3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16 – 5 = 11                 20 – 6 = 14</a:t>
            </a:r>
            <a:endParaRPr kumimoji="0" lang="cs-CZ" sz="3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12 + 3 = 15                 11 + 8 = 17</a:t>
            </a:r>
            <a:endParaRPr kumimoji="0" lang="cs-CZ" sz="3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14 + 5 = 18                 14 – 3 = 11</a:t>
            </a:r>
            <a:endParaRPr kumimoji="0" lang="cs-CZ" sz="3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18 – 7 = 11                 19 – 2 = 17</a:t>
            </a:r>
            <a:endParaRPr kumimoji="0" lang="cs-CZ" sz="3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Rectangle 1"/>
          <p:cNvSpPr>
            <a:spLocks noChangeArrowheads="1"/>
          </p:cNvSpPr>
          <p:nvPr/>
        </p:nvSpPr>
        <p:spPr bwMode="auto">
          <a:xfrm>
            <a:off x="0" y="0"/>
            <a:ext cx="9144000" cy="501675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4000" dirty="0">
              <a:latin typeface="Arial" pitchFamily="34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Kontrola: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4000" dirty="0" smtClean="0">
                <a:latin typeface="Arial" pitchFamily="34" charset="0"/>
                <a:ea typeface="Calibri" pitchFamily="34" charset="0"/>
                <a:cs typeface="Times New Roman" pitchFamily="18" charset="0"/>
              </a:rPr>
              <a:t>16 – 5 = 11                 20 – 6 = 14</a:t>
            </a:r>
            <a:endParaRPr lang="cs-CZ" sz="4000" dirty="0" smtClean="0">
              <a:latin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4000" dirty="0" smtClean="0">
                <a:latin typeface="Arial" pitchFamily="34" charset="0"/>
                <a:ea typeface="Calibri" pitchFamily="34" charset="0"/>
                <a:cs typeface="Times New Roman" pitchFamily="18" charset="0"/>
              </a:rPr>
              <a:t>12 + 3 = 15                 11 + 8 = </a:t>
            </a:r>
            <a:r>
              <a:rPr lang="cs-CZ" sz="4000" b="1" dirty="0" smtClean="0">
                <a:solidFill>
                  <a:srgbClr val="FF0000"/>
                </a:solidFill>
                <a:latin typeface="Arial" pitchFamily="34" charset="0"/>
                <a:ea typeface="Calibri" pitchFamily="34" charset="0"/>
                <a:cs typeface="Times New Roman" pitchFamily="18" charset="0"/>
              </a:rPr>
              <a:t>19</a:t>
            </a:r>
            <a:endParaRPr lang="cs-CZ" sz="4000" b="1" dirty="0" smtClean="0">
              <a:solidFill>
                <a:srgbClr val="FF0000"/>
              </a:solidFill>
              <a:latin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4000" dirty="0" smtClean="0">
                <a:latin typeface="Arial" pitchFamily="34" charset="0"/>
                <a:ea typeface="Calibri" pitchFamily="34" charset="0"/>
                <a:cs typeface="Times New Roman" pitchFamily="18" charset="0"/>
              </a:rPr>
              <a:t>14 + 5 = </a:t>
            </a:r>
            <a:r>
              <a:rPr lang="cs-CZ" sz="4000" b="1" dirty="0" smtClean="0">
                <a:solidFill>
                  <a:srgbClr val="FF0000"/>
                </a:solidFill>
                <a:latin typeface="Arial" pitchFamily="34" charset="0"/>
                <a:ea typeface="Calibri" pitchFamily="34" charset="0"/>
                <a:cs typeface="Times New Roman" pitchFamily="18" charset="0"/>
              </a:rPr>
              <a:t>19</a:t>
            </a:r>
            <a:r>
              <a:rPr lang="cs-CZ" sz="4000" dirty="0" smtClean="0">
                <a:latin typeface="Arial" pitchFamily="34" charset="0"/>
                <a:ea typeface="Calibri" pitchFamily="34" charset="0"/>
                <a:cs typeface="Times New Roman" pitchFamily="18" charset="0"/>
              </a:rPr>
              <a:t>                 14 – 3 = 11</a:t>
            </a:r>
            <a:endParaRPr lang="cs-CZ" sz="4000" dirty="0" smtClean="0">
              <a:latin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4000" dirty="0" smtClean="0">
                <a:latin typeface="Arial" pitchFamily="34" charset="0"/>
                <a:ea typeface="Calibri" pitchFamily="34" charset="0"/>
                <a:cs typeface="Times New Roman" pitchFamily="18" charset="0"/>
              </a:rPr>
              <a:t>18 – 7 = 11                 19 – 2 = 17</a:t>
            </a:r>
            <a:endParaRPr lang="cs-CZ" sz="4000" dirty="0" smtClean="0">
              <a:latin typeface="Arial" pitchFamily="34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16</TotalTime>
  <Words>106</Words>
  <Application>Microsoft Office PowerPoint</Application>
  <PresentationFormat>Předvádění na obrazovce (4:3)</PresentationFormat>
  <Paragraphs>29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Prezentace aplikace PowerPoint</vt:lpstr>
      <vt:lpstr>Anotace</vt:lpstr>
      <vt:lpstr>    Na jaře přilétlo k našemu domu   18            . 6              vylétlo z hnízda    hledat  potravu pro svá mláďátka. Kolik  zůstalo v hnízdě?  Z: V: O: </vt:lpstr>
      <vt:lpstr>    Kontrola:  18 – 6 = 12 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Vladimír Hofman</dc:creator>
  <cp:lastModifiedBy>Učitel</cp:lastModifiedBy>
  <cp:revision>7</cp:revision>
  <dcterms:created xsi:type="dcterms:W3CDTF">2012-05-22T17:12:10Z</dcterms:created>
  <dcterms:modified xsi:type="dcterms:W3CDTF">2012-10-01T04:11:21Z</dcterms:modified>
</cp:coreProperties>
</file>