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3" r:id="rId3"/>
    <p:sldId id="256" r:id="rId4"/>
    <p:sldId id="257" r:id="rId5"/>
    <p:sldId id="258" r:id="rId6"/>
    <p:sldId id="259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44" d="100"/>
          <a:sy n="44" d="100"/>
        </p:scale>
        <p:origin x="-108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VY_32_INOVACE_10_MATEMATIKA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A MATEŘSKÁ ŠKOLA BŘEZNO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MGR.HOFMANOVÁ MARCELA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r>
            <a:rPr lang="cs-CZ" sz="2000" baseline="0" dirty="0" smtClean="0"/>
            <a:t> Sčítání do 20, číselná řada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CZ.1.07/1.4.00/21.0360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423" custLinFactNeighborY="-2021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-7508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LinFactNeighborX="-423" custLinFactNeighborY="-955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CCA0F25-B30A-4430-A749-19F3B8C71257}" type="presOf" srcId="{D1B46980-6531-4606-95E6-44980827E919}" destId="{2BE915AB-18AA-4053-B92C-3BFC9ED204BB}" srcOrd="1" destOrd="0" presId="urn:microsoft.com/office/officeart/2005/8/layout/target3"/>
    <dgm:cxn modelId="{9521A5B3-7D7C-4A30-A719-1AA1E29ABE4E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85F097C-5AF3-4A34-A08D-3D13A90E3CED}" type="presOf" srcId="{757F3AB3-0718-4624-B441-E567A8F0AB56}" destId="{333A1088-737F-45CB-B68E-254E46348037}" srcOrd="0" destOrd="0" presId="urn:microsoft.com/office/officeart/2005/8/layout/target3"/>
    <dgm:cxn modelId="{3A0E0DE1-F5E9-4445-841D-CF039FC6E792}" type="presOf" srcId="{D8197B8C-B260-4A16-BDF4-0947B075E274}" destId="{25B08C86-7E15-44DC-BE7F-FFB55DD49D12}" srcOrd="0" destOrd="0" presId="urn:microsoft.com/office/officeart/2005/8/layout/target3"/>
    <dgm:cxn modelId="{B45012E9-3729-42AC-8869-B785EBA6E9BB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7319FE4-E27D-4079-A639-FF796FC7B8D2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CB2347-F987-4776-8FEC-2F1F6C6BBB06}" type="presOf" srcId="{B651F6E3-6281-48DB-9319-2AEAFDAE7572}" destId="{619D679B-A015-4ECF-8348-D1034C574F40}" srcOrd="0" destOrd="0" presId="urn:microsoft.com/office/officeart/2005/8/layout/target3"/>
    <dgm:cxn modelId="{8E23E810-6A91-4623-A5F2-960C56851ADD}" type="presOf" srcId="{4C35D32F-0EAB-4CD7-82EE-45574DC2A586}" destId="{890E4F0B-2866-4A3F-A3C7-2A14B1797930}" srcOrd="1" destOrd="0" presId="urn:microsoft.com/office/officeart/2005/8/layout/target3"/>
    <dgm:cxn modelId="{87969F8F-08E7-4916-B870-D506081AAEDF}" type="presOf" srcId="{B651F6E3-6281-48DB-9319-2AEAFDAE7572}" destId="{6BB5E863-4638-4E1D-BFDE-399D028AC4ED}" srcOrd="1" destOrd="0" presId="urn:microsoft.com/office/officeart/2005/8/layout/target3"/>
    <dgm:cxn modelId="{B94C2D0C-C655-4E32-B670-F3973914A40C}" type="presOf" srcId="{D1B46980-6531-4606-95E6-44980827E919}" destId="{6140AFEC-043D-4C43-A2F9-D0F5331DF3A3}" srcOrd="0" destOrd="0" presId="urn:microsoft.com/office/officeart/2005/8/layout/target3"/>
    <dgm:cxn modelId="{B5031E6F-1E72-4C4B-9AB1-F845EC8CCC5C}" type="presOf" srcId="{4C35D32F-0EAB-4CD7-82EE-45574DC2A586}" destId="{8BEBB6EC-1DAA-4CAC-8A25-BC0FCBD5DBD5}" srcOrd="0" destOrd="0" presId="urn:microsoft.com/office/officeart/2005/8/layout/target3"/>
    <dgm:cxn modelId="{2A29E501-2A65-4FA1-908F-8D69CC685965}" type="presParOf" srcId="{333A1088-737F-45CB-B68E-254E46348037}" destId="{F5ABB229-8D3B-4694-996A-96F23CF14429}" srcOrd="0" destOrd="0" presId="urn:microsoft.com/office/officeart/2005/8/layout/target3"/>
    <dgm:cxn modelId="{6FDD9D36-550E-4969-A910-32EB109BCDBD}" type="presParOf" srcId="{333A1088-737F-45CB-B68E-254E46348037}" destId="{F41139FD-01EE-4571-8B17-4FB00FC51163}" srcOrd="1" destOrd="0" presId="urn:microsoft.com/office/officeart/2005/8/layout/target3"/>
    <dgm:cxn modelId="{595CDE60-196A-4B0B-B97F-E7E19CB6997A}" type="presParOf" srcId="{333A1088-737F-45CB-B68E-254E46348037}" destId="{D005CE8C-CC26-4C3E-AC11-E15060ECD759}" srcOrd="2" destOrd="0" presId="urn:microsoft.com/office/officeart/2005/8/layout/target3"/>
    <dgm:cxn modelId="{3027B4C5-AC99-4FDC-B310-47618657A938}" type="presParOf" srcId="{333A1088-737F-45CB-B68E-254E46348037}" destId="{2C702D82-9B77-49B7-9568-BB8EB47C3372}" srcOrd="3" destOrd="0" presId="urn:microsoft.com/office/officeart/2005/8/layout/target3"/>
    <dgm:cxn modelId="{B8219CFB-89B9-4727-88AC-DE7079E66E50}" type="presParOf" srcId="{333A1088-737F-45CB-B68E-254E46348037}" destId="{A52A0455-90FF-4808-ABD0-F02540D31D5A}" srcOrd="4" destOrd="0" presId="urn:microsoft.com/office/officeart/2005/8/layout/target3"/>
    <dgm:cxn modelId="{93A7AE8A-BD68-4308-B37E-FAE56870A267}" type="presParOf" srcId="{333A1088-737F-45CB-B68E-254E46348037}" destId="{6140AFEC-043D-4C43-A2F9-D0F5331DF3A3}" srcOrd="5" destOrd="0" presId="urn:microsoft.com/office/officeart/2005/8/layout/target3"/>
    <dgm:cxn modelId="{2592D8F1-3430-4007-A730-C748C6960C43}" type="presParOf" srcId="{333A1088-737F-45CB-B68E-254E46348037}" destId="{9358AC05-5D7D-4327-9F80-1AD486AEA664}" srcOrd="6" destOrd="0" presId="urn:microsoft.com/office/officeart/2005/8/layout/target3"/>
    <dgm:cxn modelId="{57391071-CD26-490A-AB4A-D6B800BCCC2E}" type="presParOf" srcId="{333A1088-737F-45CB-B68E-254E46348037}" destId="{313FC574-E1CD-4FB4-B054-0B805CE0447D}" srcOrd="7" destOrd="0" presId="urn:microsoft.com/office/officeart/2005/8/layout/target3"/>
    <dgm:cxn modelId="{6B7CC5C6-E803-4E44-81DB-68E8D148C159}" type="presParOf" srcId="{333A1088-737F-45CB-B68E-254E46348037}" destId="{619D679B-A015-4ECF-8348-D1034C574F40}" srcOrd="8" destOrd="0" presId="urn:microsoft.com/office/officeart/2005/8/layout/target3"/>
    <dgm:cxn modelId="{32B8F40B-FE47-4289-933D-62A1D1E4D2B0}" type="presParOf" srcId="{333A1088-737F-45CB-B68E-254E46348037}" destId="{322283A8-4A27-4CDA-BAE3-F381106A9174}" srcOrd="9" destOrd="0" presId="urn:microsoft.com/office/officeart/2005/8/layout/target3"/>
    <dgm:cxn modelId="{9CC164B9-AE5B-4CD5-95E9-0570843A3A11}" type="presParOf" srcId="{333A1088-737F-45CB-B68E-254E46348037}" destId="{FFC9F71D-1B4F-4AD9-A4A6-86ADEFC8AF5C}" srcOrd="10" destOrd="0" presId="urn:microsoft.com/office/officeart/2005/8/layout/target3"/>
    <dgm:cxn modelId="{E63D0D64-63E4-4401-84E9-7F85754EA578}" type="presParOf" srcId="{333A1088-737F-45CB-B68E-254E46348037}" destId="{25B08C86-7E15-44DC-BE7F-FFB55DD49D12}" srcOrd="11" destOrd="0" presId="urn:microsoft.com/office/officeart/2005/8/layout/target3"/>
    <dgm:cxn modelId="{22F0AB1F-5D22-4953-AE26-ED0594D5A110}" type="presParOf" srcId="{333A1088-737F-45CB-B68E-254E46348037}" destId="{76644BE8-9D7C-4C09-B250-3D10AF48CBB7}" srcOrd="12" destOrd="0" presId="urn:microsoft.com/office/officeart/2005/8/layout/target3"/>
    <dgm:cxn modelId="{D58DF0F6-BF04-4B53-8F0C-F40582C83F01}" type="presParOf" srcId="{333A1088-737F-45CB-B68E-254E46348037}" destId="{EE85B701-7295-41C0-BA7A-34D3756A2AE6}" srcOrd="13" destOrd="0" presId="urn:microsoft.com/office/officeart/2005/8/layout/target3"/>
    <dgm:cxn modelId="{D32715AE-E7D6-4C14-B2D3-A88D9DE13C9A}" type="presParOf" srcId="{333A1088-737F-45CB-B68E-254E46348037}" destId="{8BEBB6EC-1DAA-4CAC-8A25-BC0FCBD5DBD5}" srcOrd="14" destOrd="0" presId="urn:microsoft.com/office/officeart/2005/8/layout/target3"/>
    <dgm:cxn modelId="{3BF83228-7AAE-4C6E-9531-79F9BAD4BA73}" type="presParOf" srcId="{333A1088-737F-45CB-B68E-254E46348037}" destId="{AED2198E-93D5-4001-81B4-73124B309672}" srcOrd="15" destOrd="0" presId="urn:microsoft.com/office/officeart/2005/8/layout/target3"/>
    <dgm:cxn modelId="{1246CAD7-C253-4291-B3DA-BDBE770E8079}" type="presParOf" srcId="{333A1088-737F-45CB-B68E-254E46348037}" destId="{2BE915AB-18AA-4053-B92C-3BFC9ED204BB}" srcOrd="16" destOrd="0" presId="urn:microsoft.com/office/officeart/2005/8/layout/target3"/>
    <dgm:cxn modelId="{9631E8B6-9919-4C62-8019-A592CE088718}" type="presParOf" srcId="{333A1088-737F-45CB-B68E-254E46348037}" destId="{6BB5E863-4638-4E1D-BFDE-399D028AC4ED}" srcOrd="17" destOrd="0" presId="urn:microsoft.com/office/officeart/2005/8/layout/target3"/>
    <dgm:cxn modelId="{FB9DDC31-B0A4-4BE2-9033-5A23D50ECB44}" type="presParOf" srcId="{333A1088-737F-45CB-B68E-254E46348037}" destId="{5A5FFA88-C948-4069-8E93-59FA12366E83}" srcOrd="18" destOrd="0" presId="urn:microsoft.com/office/officeart/2005/8/layout/target3"/>
    <dgm:cxn modelId="{C9A04C15-7680-4FD2-AE3B-A5ADF0A37490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68E425-0F49-43EC-8A74-632723832EEC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557ED6-8749-44EF-91FB-85C18009D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68E425-0F49-43EC-8A74-632723832EEC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557ED6-8749-44EF-91FB-85C18009D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68E425-0F49-43EC-8A74-632723832EEC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557ED6-8749-44EF-91FB-85C18009D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68E425-0F49-43EC-8A74-632723832EEC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557ED6-8749-44EF-91FB-85C18009D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68E425-0F49-43EC-8A74-632723832EEC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557ED6-8749-44EF-91FB-85C18009D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68E425-0F49-43EC-8A74-632723832EEC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557ED6-8749-44EF-91FB-85C18009D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68E425-0F49-43EC-8A74-632723832EEC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557ED6-8749-44EF-91FB-85C18009D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68E425-0F49-43EC-8A74-632723832EEC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557ED6-8749-44EF-91FB-85C18009D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68E425-0F49-43EC-8A74-632723832EEC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557ED6-8749-44EF-91FB-85C18009DB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68E425-0F49-43EC-8A74-632723832EEC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557ED6-8749-44EF-91FB-85C18009D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68E425-0F49-43EC-8A74-632723832EEC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557ED6-8749-44EF-91FB-85C18009D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F68E425-0F49-43EC-8A74-632723832EEC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0557ED6-8749-44EF-91FB-85C18009D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148" name="Obrázek 4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pitchFamily="34" charset="0"/>
              <a:buChar char="•"/>
            </a:pPr>
            <a:endParaRPr lang="cs-CZ" sz="3200" dirty="0" smtClean="0">
              <a:latin typeface="Comic Sans MS" pitchFamily="66" charset="0"/>
              <a:cs typeface="Times New Roman" pitchFamily="18" charset="0"/>
            </a:endParaRPr>
          </a:p>
          <a:p>
            <a:pPr eaLnBrk="1" hangingPunct="1">
              <a:buFont typeface="Arial" pitchFamily="34" charset="0"/>
              <a:buChar char="•"/>
            </a:pPr>
            <a:endParaRPr lang="cs-CZ" sz="3200" dirty="0" smtClean="0">
              <a:latin typeface="Comic Sans MS" pitchFamily="66" charset="0"/>
              <a:cs typeface="Times New Roman" pitchFamily="18" charset="0"/>
            </a:endParaRPr>
          </a:p>
          <a:p>
            <a:pPr eaLnBrk="1" hangingPunct="1">
              <a:buFont typeface="Arial" pitchFamily="34" charset="0"/>
              <a:buChar char="•"/>
            </a:pPr>
            <a:r>
              <a:rPr lang="cs-CZ" sz="3200" dirty="0" smtClean="0">
                <a:latin typeface="Comic Sans MS" pitchFamily="66" charset="0"/>
                <a:cs typeface="Times New Roman" pitchFamily="18" charset="0"/>
              </a:rPr>
              <a:t>Výukový program pro žáky 1. ročníku na 1. stupni ZŠ. </a:t>
            </a:r>
          </a:p>
          <a:p>
            <a:pPr eaLnBrk="1" hangingPunct="1">
              <a:buFont typeface="Arial" pitchFamily="34" charset="0"/>
              <a:buChar char="•"/>
            </a:pPr>
            <a:r>
              <a:rPr lang="cs-CZ" sz="3200" dirty="0" smtClean="0">
                <a:latin typeface="Comic Sans MS" pitchFamily="66" charset="0"/>
                <a:cs typeface="Times New Roman" pitchFamily="18" charset="0"/>
              </a:rPr>
              <a:t>Téma: Číselná řada do 20  </a:t>
            </a:r>
          </a:p>
          <a:p>
            <a:pPr eaLnBrk="1" hangingPunct="1">
              <a:buFont typeface="Arial" pitchFamily="34" charset="0"/>
              <a:buChar char="•"/>
            </a:pPr>
            <a:r>
              <a:rPr lang="cs-CZ" sz="3200" dirty="0" smtClean="0">
                <a:latin typeface="Comic Sans MS" pitchFamily="66" charset="0"/>
                <a:cs typeface="Times New Roman" pitchFamily="18" charset="0"/>
              </a:rPr>
              <a:t>Možnost využití: interaktivní tabule, pracovní list.</a:t>
            </a:r>
          </a:p>
          <a:p>
            <a:pPr eaLnBrk="1" hangingPunct="1">
              <a:buFont typeface="Arial" pitchFamily="34" charset="0"/>
              <a:buChar char="•"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500042"/>
            <a:ext cx="9144000" cy="6858048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4000" dirty="0" smtClean="0">
                <a:solidFill>
                  <a:schemeClr val="tx1"/>
                </a:solidFill>
              </a:rPr>
              <a:t>V</a:t>
            </a:r>
            <a:r>
              <a:rPr lang="cs-CZ" sz="4000" dirty="0">
                <a:solidFill>
                  <a:schemeClr val="tx1"/>
                </a:solidFill>
              </a:rPr>
              <a:t> přístavu  kotvilo 11  </a:t>
            </a:r>
            <a:r>
              <a:rPr lang="cs-CZ" sz="4000" dirty="0" smtClean="0">
                <a:solidFill>
                  <a:schemeClr val="tx1"/>
                </a:solidFill>
              </a:rPr>
              <a:t>          .       Odpoledne připlulo </a:t>
            </a:r>
            <a:br>
              <a:rPr lang="cs-CZ" sz="4000" dirty="0" smtClean="0">
                <a:solidFill>
                  <a:schemeClr val="tx1"/>
                </a:solidFill>
              </a:rPr>
            </a:br>
            <a:r>
              <a:rPr lang="cs-CZ" sz="4000" dirty="0" smtClean="0">
                <a:solidFill>
                  <a:schemeClr val="tx1"/>
                </a:solidFill>
              </a:rPr>
              <a:t/>
            </a:r>
            <a:br>
              <a:rPr lang="cs-CZ" sz="4000" dirty="0" smtClean="0">
                <a:solidFill>
                  <a:schemeClr val="tx1"/>
                </a:solidFill>
              </a:rPr>
            </a:br>
            <a:r>
              <a:rPr lang="cs-CZ" sz="4000" dirty="0" smtClean="0">
                <a:solidFill>
                  <a:schemeClr val="tx1"/>
                </a:solidFill>
              </a:rPr>
              <a:t>ještě  6                .</a:t>
            </a:r>
            <a:r>
              <a:rPr lang="cs-CZ" sz="4000" dirty="0">
                <a:solidFill>
                  <a:schemeClr val="tx1"/>
                </a:solidFill>
              </a:rPr>
              <a:t/>
            </a:r>
            <a:br>
              <a:rPr lang="cs-CZ" sz="4000" dirty="0">
                <a:solidFill>
                  <a:schemeClr val="tx1"/>
                </a:solidFill>
              </a:rPr>
            </a:br>
            <a:r>
              <a:rPr lang="cs-CZ" sz="4000" dirty="0" smtClean="0">
                <a:solidFill>
                  <a:schemeClr val="tx1"/>
                </a:solidFill>
              </a:rPr>
              <a:t/>
            </a:r>
            <a:br>
              <a:rPr lang="cs-CZ" sz="4000" dirty="0" smtClean="0">
                <a:solidFill>
                  <a:schemeClr val="tx1"/>
                </a:solidFill>
              </a:rPr>
            </a:b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4000" dirty="0">
                <a:solidFill>
                  <a:schemeClr val="tx1"/>
                </a:solidFill>
              </a:rPr>
              <a:t>Kolik lodí je v </a:t>
            </a:r>
            <a:r>
              <a:rPr lang="cs-CZ" sz="4000" dirty="0" smtClean="0">
                <a:solidFill>
                  <a:schemeClr val="tx1"/>
                </a:solidFill>
              </a:rPr>
              <a:t>přístavu?</a:t>
            </a:r>
            <a:br>
              <a:rPr lang="cs-CZ" sz="4000" dirty="0" smtClean="0">
                <a:solidFill>
                  <a:schemeClr val="tx1"/>
                </a:solidFill>
              </a:rPr>
            </a:br>
            <a:r>
              <a:rPr lang="cs-CZ" sz="4000" dirty="0">
                <a:solidFill>
                  <a:schemeClr val="tx1"/>
                </a:solidFill>
              </a:rPr>
              <a:t/>
            </a:r>
            <a:br>
              <a:rPr lang="cs-CZ" sz="4000" dirty="0">
                <a:solidFill>
                  <a:schemeClr val="tx1"/>
                </a:solidFill>
              </a:rPr>
            </a:br>
            <a:r>
              <a:rPr lang="cs-CZ" sz="4000" dirty="0">
                <a:solidFill>
                  <a:schemeClr val="tx1"/>
                </a:solidFill>
              </a:rPr>
              <a:t>Z:</a:t>
            </a:r>
            <a:br>
              <a:rPr lang="cs-CZ" sz="4000" dirty="0">
                <a:solidFill>
                  <a:schemeClr val="tx1"/>
                </a:solidFill>
              </a:rPr>
            </a:br>
            <a:r>
              <a:rPr lang="cs-CZ" sz="4000" dirty="0">
                <a:solidFill>
                  <a:schemeClr val="tx1"/>
                </a:solidFill>
              </a:rPr>
              <a:t>V:</a:t>
            </a:r>
            <a:br>
              <a:rPr lang="cs-CZ" sz="4000" dirty="0">
                <a:solidFill>
                  <a:schemeClr val="tx1"/>
                </a:solidFill>
              </a:rPr>
            </a:br>
            <a:r>
              <a:rPr lang="cs-CZ" sz="4000" dirty="0">
                <a:solidFill>
                  <a:schemeClr val="tx1"/>
                </a:solidFill>
              </a:rPr>
              <a:t>O</a:t>
            </a:r>
            <a:r>
              <a:rPr lang="cs-CZ" sz="4000" dirty="0" smtClean="0">
                <a:solidFill>
                  <a:schemeClr val="tx1"/>
                </a:solidFill>
              </a:rPr>
              <a:t>: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2" descr="Popis: C:\Users\hofmanova\AppData\Local\Microsoft\Windows\Temporary Internet Files\Content.IE5\2UNC9RSA\MP900399319[1].jpg"/>
          <p:cNvPicPr/>
          <p:nvPr/>
        </p:nvPicPr>
        <p:blipFill>
          <a:blip r:embed="rId2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2357422" y="2428868"/>
            <a:ext cx="1214446" cy="857256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2" descr="Popis: C:\Users\hofmanova\AppData\Local\Microsoft\Windows\Temporary Internet Files\Content.IE5\2UNC9RSA\MP900399319[1].jpg"/>
          <p:cNvPicPr/>
          <p:nvPr/>
        </p:nvPicPr>
        <p:blipFill>
          <a:blip r:embed="rId2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6715140" y="1000108"/>
            <a:ext cx="1285884" cy="114300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4900" dirty="0" smtClean="0"/>
              <a:t>Kontrola</a:t>
            </a:r>
            <a:r>
              <a:rPr lang="cs-CZ" sz="4900" dirty="0"/>
              <a:t>:</a:t>
            </a:r>
            <a:br>
              <a:rPr lang="cs-CZ" sz="4900" dirty="0"/>
            </a:br>
            <a:r>
              <a:rPr lang="cs-CZ" sz="4900" dirty="0"/>
              <a:t>11 + 6 = 17</a:t>
            </a:r>
            <a:br>
              <a:rPr lang="cs-CZ" sz="4900" dirty="0"/>
            </a:br>
            <a:endParaRPr lang="cs-CZ" sz="49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Procvičujeme </a:t>
            </a:r>
            <a:r>
              <a:rPr lang="cs-CZ" dirty="0"/>
              <a:t>– seřaď čísla od největšího k nejmenšímu</a:t>
            </a:r>
            <a:r>
              <a:rPr lang="cs-CZ" dirty="0" smtClean="0"/>
              <a:t>: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12, 6, 20, 14, 13, 18, 9, 15, 19, 8, </a:t>
            </a:r>
            <a:r>
              <a:rPr lang="cs-CZ" dirty="0" smtClean="0"/>
              <a:t>16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Řešení</a:t>
            </a:r>
            <a:r>
              <a:rPr lang="cs-CZ" dirty="0" smtClean="0"/>
              <a:t>:…………………………………………………………………………………………………………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642918"/>
            <a:ext cx="8183880" cy="35719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4900" dirty="0" smtClean="0"/>
              <a:t>Kontrola</a:t>
            </a:r>
            <a:r>
              <a:rPr lang="cs-CZ" sz="4900" dirty="0"/>
              <a:t>:</a:t>
            </a:r>
            <a:br>
              <a:rPr lang="cs-CZ" sz="4900" dirty="0"/>
            </a:br>
            <a:r>
              <a:rPr lang="cs-CZ" sz="4900" dirty="0"/>
              <a:t>20,19,18,16, 15, 14, 13, 12, 9, 8, 6</a:t>
            </a:r>
            <a:br>
              <a:rPr lang="cs-CZ" sz="4900" dirty="0"/>
            </a:br>
            <a:endParaRPr lang="cs-CZ" sz="49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24</TotalTime>
  <Words>56</Words>
  <Application>Microsoft Office PowerPoint</Application>
  <PresentationFormat>Předvádění na obrazovce (4:3)</PresentationFormat>
  <Paragraphs>15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Aspekt</vt:lpstr>
      <vt:lpstr>Snímek 1</vt:lpstr>
      <vt:lpstr>Anotace</vt:lpstr>
      <vt:lpstr>                V přístavu  kotvilo 11            .       Odpoledne připlulo   ještě  6                .   Kolik lodí je v přístavu?  Z: V: O: </vt:lpstr>
      <vt:lpstr>   Kontrola: 11 + 6 = 17 </vt:lpstr>
      <vt:lpstr>       Procvičujeme – seřaď čísla od největšího k nejmenšímu:  12, 6, 20, 14, 13, 18, 9, 15, 19, 8, 16   Řešení:………………………………………………………………………………………………………… </vt:lpstr>
      <vt:lpstr>    Kontrola: 20,19,18,16, 15, 14, 13, 12, 9, 8, 6 </vt:lpstr>
      <vt:lpstr>Snímek 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Vladimír Hofman</dc:creator>
  <cp:lastModifiedBy>Vladimír Hofman</cp:lastModifiedBy>
  <cp:revision>7</cp:revision>
  <dcterms:created xsi:type="dcterms:W3CDTF">2012-05-22T17:24:07Z</dcterms:created>
  <dcterms:modified xsi:type="dcterms:W3CDTF">2012-06-25T21:11:21Z</dcterms:modified>
</cp:coreProperties>
</file>