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VY_32_INOVACE_11_MATEMATIKA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A MATEŘSKÁ ŠKOLA BŘEZNO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MGR.HOFMANOVÁ MARCELA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r>
            <a:rPr lang="cs-CZ" sz="2000" baseline="0" dirty="0" smtClean="0"/>
            <a:t> Odčítání v oboru do 20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CZ.1.07/1.4.00/21.0360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423" custLinFactNeighborY="-202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750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-423" custLinFactNeighborY="-955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2BD0F96-0A9A-40F8-BFD0-31A6A2237BDF}" type="presOf" srcId="{D1D4F407-5343-4D3F-B5B9-D407B03CAEB4}" destId="{D005CE8C-CC26-4C3E-AC11-E15060ECD759}" srcOrd="0" destOrd="0" presId="urn:microsoft.com/office/officeart/2005/8/layout/target3"/>
    <dgm:cxn modelId="{642A9633-51C4-42B5-9810-09DD238AC014}" type="presOf" srcId="{B651F6E3-6281-48DB-9319-2AEAFDAE7572}" destId="{619D679B-A015-4ECF-8348-D1034C574F40}" srcOrd="0" destOrd="0" presId="urn:microsoft.com/office/officeart/2005/8/layout/target3"/>
    <dgm:cxn modelId="{231A8BB2-3896-4FAF-9570-320BB3754C1C}" type="presOf" srcId="{757F3AB3-0718-4624-B441-E567A8F0AB56}" destId="{333A1088-737F-45CB-B68E-254E46348037}" srcOrd="0" destOrd="0" presId="urn:microsoft.com/office/officeart/2005/8/layout/target3"/>
    <dgm:cxn modelId="{46A43035-603C-42B1-BB1D-BFD144761A93}" type="presOf" srcId="{D1B46980-6531-4606-95E6-44980827E919}" destId="{2BE915AB-18AA-4053-B92C-3BFC9ED204BB}" srcOrd="1" destOrd="0" presId="urn:microsoft.com/office/officeart/2005/8/layout/target3"/>
    <dgm:cxn modelId="{645166F1-15E5-45D9-8127-A9D36D8B90DB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B7747D4-999A-4907-AB9D-65BAF05E698C}" type="presOf" srcId="{D8197B8C-B260-4A16-BDF4-0947B075E274}" destId="{25B08C86-7E15-44DC-BE7F-FFB55DD49D12}" srcOrd="0" destOrd="0" presId="urn:microsoft.com/office/officeart/2005/8/layout/target3"/>
    <dgm:cxn modelId="{2E4FF05F-1E14-4781-90E4-D187C15BEDF7}" type="presOf" srcId="{4C35D32F-0EAB-4CD7-82EE-45574DC2A586}" destId="{890E4F0B-2866-4A3F-A3C7-2A14B1797930}" srcOrd="1" destOrd="0" presId="urn:microsoft.com/office/officeart/2005/8/layout/target3"/>
    <dgm:cxn modelId="{1114A575-BF23-4038-A6AD-84A2882D6E5D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264A548-8F76-4ACA-B3C2-FDF46E23B278}" type="presOf" srcId="{B651F6E3-6281-48DB-9319-2AEAFDAE7572}" destId="{6BB5E863-4638-4E1D-BFDE-399D028AC4ED}" srcOrd="1" destOrd="0" presId="urn:microsoft.com/office/officeart/2005/8/layout/target3"/>
    <dgm:cxn modelId="{7D72A546-D90B-4ED7-81FF-75CB6778F343}" type="presOf" srcId="{D1D4F407-5343-4D3F-B5B9-D407B03CAEB4}" destId="{AED2198E-93D5-4001-81B4-73124B309672}" srcOrd="1" destOrd="0" presId="urn:microsoft.com/office/officeart/2005/8/layout/target3"/>
    <dgm:cxn modelId="{CF623C15-CCB0-4BC9-AA1E-99701B11368B}" type="presOf" srcId="{4C35D32F-0EAB-4CD7-82EE-45574DC2A586}" destId="{8BEBB6EC-1DAA-4CAC-8A25-BC0FCBD5DBD5}" srcOrd="0" destOrd="0" presId="urn:microsoft.com/office/officeart/2005/8/layout/target3"/>
    <dgm:cxn modelId="{F024B88C-F5C5-4280-8FFC-89554DF7E191}" type="presParOf" srcId="{333A1088-737F-45CB-B68E-254E46348037}" destId="{F5ABB229-8D3B-4694-996A-96F23CF14429}" srcOrd="0" destOrd="0" presId="urn:microsoft.com/office/officeart/2005/8/layout/target3"/>
    <dgm:cxn modelId="{7220D331-B607-49FE-9E9B-8FCB9A697C77}" type="presParOf" srcId="{333A1088-737F-45CB-B68E-254E46348037}" destId="{F41139FD-01EE-4571-8B17-4FB00FC51163}" srcOrd="1" destOrd="0" presId="urn:microsoft.com/office/officeart/2005/8/layout/target3"/>
    <dgm:cxn modelId="{D5918099-D5DF-49CB-A733-17F4AE587DE5}" type="presParOf" srcId="{333A1088-737F-45CB-B68E-254E46348037}" destId="{D005CE8C-CC26-4C3E-AC11-E15060ECD759}" srcOrd="2" destOrd="0" presId="urn:microsoft.com/office/officeart/2005/8/layout/target3"/>
    <dgm:cxn modelId="{CA2B9B5F-43F4-44F5-A874-EFF7DF185055}" type="presParOf" srcId="{333A1088-737F-45CB-B68E-254E46348037}" destId="{2C702D82-9B77-49B7-9568-BB8EB47C3372}" srcOrd="3" destOrd="0" presId="urn:microsoft.com/office/officeart/2005/8/layout/target3"/>
    <dgm:cxn modelId="{0C5C6B1D-5FA3-4A49-A94E-167BC040E002}" type="presParOf" srcId="{333A1088-737F-45CB-B68E-254E46348037}" destId="{A52A0455-90FF-4808-ABD0-F02540D31D5A}" srcOrd="4" destOrd="0" presId="urn:microsoft.com/office/officeart/2005/8/layout/target3"/>
    <dgm:cxn modelId="{7F19E051-B615-46F4-A755-E5B7AC8E29C9}" type="presParOf" srcId="{333A1088-737F-45CB-B68E-254E46348037}" destId="{6140AFEC-043D-4C43-A2F9-D0F5331DF3A3}" srcOrd="5" destOrd="0" presId="urn:microsoft.com/office/officeart/2005/8/layout/target3"/>
    <dgm:cxn modelId="{8AF216B3-2C28-4C0B-9109-229A0730CE17}" type="presParOf" srcId="{333A1088-737F-45CB-B68E-254E46348037}" destId="{9358AC05-5D7D-4327-9F80-1AD486AEA664}" srcOrd="6" destOrd="0" presId="urn:microsoft.com/office/officeart/2005/8/layout/target3"/>
    <dgm:cxn modelId="{737E9085-7225-4AF7-8ABD-9976BEF16F1C}" type="presParOf" srcId="{333A1088-737F-45CB-B68E-254E46348037}" destId="{313FC574-E1CD-4FB4-B054-0B805CE0447D}" srcOrd="7" destOrd="0" presId="urn:microsoft.com/office/officeart/2005/8/layout/target3"/>
    <dgm:cxn modelId="{6D20B8A9-543E-4E31-9A6F-EB5219137C67}" type="presParOf" srcId="{333A1088-737F-45CB-B68E-254E46348037}" destId="{619D679B-A015-4ECF-8348-D1034C574F40}" srcOrd="8" destOrd="0" presId="urn:microsoft.com/office/officeart/2005/8/layout/target3"/>
    <dgm:cxn modelId="{D66088DB-2E8F-40CA-80CC-BDA57228E472}" type="presParOf" srcId="{333A1088-737F-45CB-B68E-254E46348037}" destId="{322283A8-4A27-4CDA-BAE3-F381106A9174}" srcOrd="9" destOrd="0" presId="urn:microsoft.com/office/officeart/2005/8/layout/target3"/>
    <dgm:cxn modelId="{EEDB0BA3-C154-49D3-8136-569E074E62E1}" type="presParOf" srcId="{333A1088-737F-45CB-B68E-254E46348037}" destId="{FFC9F71D-1B4F-4AD9-A4A6-86ADEFC8AF5C}" srcOrd="10" destOrd="0" presId="urn:microsoft.com/office/officeart/2005/8/layout/target3"/>
    <dgm:cxn modelId="{CD4292B8-7188-421C-81CE-38F567F46645}" type="presParOf" srcId="{333A1088-737F-45CB-B68E-254E46348037}" destId="{25B08C86-7E15-44DC-BE7F-FFB55DD49D12}" srcOrd="11" destOrd="0" presId="urn:microsoft.com/office/officeart/2005/8/layout/target3"/>
    <dgm:cxn modelId="{A65E4EBC-59E9-4BF7-BEA7-B51A6682C582}" type="presParOf" srcId="{333A1088-737F-45CB-B68E-254E46348037}" destId="{76644BE8-9D7C-4C09-B250-3D10AF48CBB7}" srcOrd="12" destOrd="0" presId="urn:microsoft.com/office/officeart/2005/8/layout/target3"/>
    <dgm:cxn modelId="{FEFEB0F0-1E49-4F3C-B9EB-4BAAFD817D1F}" type="presParOf" srcId="{333A1088-737F-45CB-B68E-254E46348037}" destId="{EE85B701-7295-41C0-BA7A-34D3756A2AE6}" srcOrd="13" destOrd="0" presId="urn:microsoft.com/office/officeart/2005/8/layout/target3"/>
    <dgm:cxn modelId="{00F894AF-1F2B-45CB-B811-2AF1E9B97B27}" type="presParOf" srcId="{333A1088-737F-45CB-B68E-254E46348037}" destId="{8BEBB6EC-1DAA-4CAC-8A25-BC0FCBD5DBD5}" srcOrd="14" destOrd="0" presId="urn:microsoft.com/office/officeart/2005/8/layout/target3"/>
    <dgm:cxn modelId="{A44F383B-2AA9-4E00-8F4F-AE53E022FA93}" type="presParOf" srcId="{333A1088-737F-45CB-B68E-254E46348037}" destId="{AED2198E-93D5-4001-81B4-73124B309672}" srcOrd="15" destOrd="0" presId="urn:microsoft.com/office/officeart/2005/8/layout/target3"/>
    <dgm:cxn modelId="{D9D52694-2B84-4659-88A0-55CEC69DD054}" type="presParOf" srcId="{333A1088-737F-45CB-B68E-254E46348037}" destId="{2BE915AB-18AA-4053-B92C-3BFC9ED204BB}" srcOrd="16" destOrd="0" presId="urn:microsoft.com/office/officeart/2005/8/layout/target3"/>
    <dgm:cxn modelId="{D2C64396-52DB-428E-9D9E-C6FAF9BAD803}" type="presParOf" srcId="{333A1088-737F-45CB-B68E-254E46348037}" destId="{6BB5E863-4638-4E1D-BFDE-399D028AC4ED}" srcOrd="17" destOrd="0" presId="urn:microsoft.com/office/officeart/2005/8/layout/target3"/>
    <dgm:cxn modelId="{A33D6B71-C0E3-44C0-8864-3A13F9A2F99A}" type="presParOf" srcId="{333A1088-737F-45CB-B68E-254E46348037}" destId="{5A5FFA88-C948-4069-8E93-59FA12366E83}" srcOrd="18" destOrd="0" presId="urn:microsoft.com/office/officeart/2005/8/layout/target3"/>
    <dgm:cxn modelId="{9DDE8862-E725-48D8-9268-163116167996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EA239-4A4D-4477-B3E6-0100591B417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550BD-DAB4-4122-A310-FD1F56C8759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8" name="Obrázek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Výukový program pro žáky 1. ročníku na 1. stupni ZŠ.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Téma: Odčítání od 20 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Možnost využití: interaktivní tabule, pracovní list.</a:t>
            </a:r>
          </a:p>
          <a:p>
            <a:pPr eaLnBrk="1" hangingPunct="1">
              <a:buFont typeface="Arial" pitchFamily="34" charset="0"/>
              <a:buChar char="•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7238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9</a:t>
            </a:r>
            <a:r>
              <a:rPr lang="cs-CZ" dirty="0"/>
              <a:t>. Na záhonku rozkvetlo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20       .    . Maminka </a:t>
            </a:r>
            <a:r>
              <a:rPr lang="cs-CZ" dirty="0"/>
              <a:t>si 5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utrhla </a:t>
            </a:r>
            <a:r>
              <a:rPr lang="cs-CZ" dirty="0"/>
              <a:t>do vázy. Kolik tulipánů </a:t>
            </a:r>
            <a:r>
              <a:rPr lang="cs-CZ" dirty="0" smtClean="0"/>
              <a:t>zůstalo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r>
              <a:rPr lang="cs-CZ" dirty="0"/>
              <a:t>na záhonku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Z: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V:</a:t>
            </a:r>
            <a:br>
              <a:rPr lang="cs-CZ" dirty="0" smtClean="0"/>
            </a:br>
            <a:r>
              <a:rPr lang="cs-CZ" dirty="0" smtClean="0"/>
              <a:t>O: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026" name="Obrázek 23" descr="Popis: C:\Users\hofmanova\AppData\Local\Microsoft\Windows\Temporary Internet Files\Content.IE5\P2JRGSNY\MP90043314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9286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23" descr="Popis: C:\Users\hofmanova\AppData\Local\Microsoft\Windows\Temporary Internet Files\Content.IE5\P2JRGSNY\MP90043314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214422"/>
            <a:ext cx="100013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857232"/>
            <a:ext cx="7772400" cy="4911743"/>
          </a:xfrm>
        </p:spPr>
        <p:txBody>
          <a:bodyPr/>
          <a:lstStyle/>
          <a:p>
            <a:r>
              <a:rPr lang="cs-CZ" dirty="0" smtClean="0"/>
              <a:t>Řešení:</a:t>
            </a:r>
            <a:br>
              <a:rPr lang="cs-CZ" dirty="0" smtClean="0"/>
            </a:br>
            <a:r>
              <a:rPr lang="cs-CZ" dirty="0" smtClean="0"/>
              <a:t>20 – 5 = 15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Procvičujeme  odčítání do 20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20 –   6 =</a:t>
            </a:r>
          </a:p>
          <a:p>
            <a:r>
              <a:rPr lang="cs-CZ" dirty="0" smtClean="0"/>
              <a:t>20 –   7 =</a:t>
            </a:r>
          </a:p>
          <a:p>
            <a:r>
              <a:rPr lang="cs-CZ" dirty="0" smtClean="0"/>
              <a:t>20 –   1 =</a:t>
            </a:r>
          </a:p>
          <a:p>
            <a:r>
              <a:rPr lang="cs-CZ" dirty="0" smtClean="0"/>
              <a:t>20 –   8 =</a:t>
            </a:r>
          </a:p>
          <a:p>
            <a:r>
              <a:rPr lang="cs-CZ" dirty="0" smtClean="0"/>
              <a:t>20 – 10 =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20 – 9 =</a:t>
            </a:r>
          </a:p>
          <a:p>
            <a:r>
              <a:rPr lang="cs-CZ" dirty="0" smtClean="0"/>
              <a:t>20 – 3 =</a:t>
            </a:r>
          </a:p>
          <a:p>
            <a:r>
              <a:rPr lang="cs-CZ" dirty="0" smtClean="0"/>
              <a:t>20 – 5 =</a:t>
            </a:r>
          </a:p>
          <a:p>
            <a:r>
              <a:rPr lang="cs-CZ" dirty="0" smtClean="0"/>
              <a:t>20 – 7 =</a:t>
            </a:r>
          </a:p>
          <a:p>
            <a:r>
              <a:rPr lang="cs-CZ" dirty="0" smtClean="0"/>
              <a:t>20 – 2 =</a:t>
            </a:r>
          </a:p>
          <a:p>
            <a:endParaRPr lang="cs-CZ" dirty="0"/>
          </a:p>
        </p:txBody>
      </p:sp>
      <p:pic>
        <p:nvPicPr>
          <p:cNvPr id="1026" name="Picture 2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4857760"/>
            <a:ext cx="1829714" cy="14749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20 –   6 =  14</a:t>
            </a:r>
          </a:p>
          <a:p>
            <a:r>
              <a:rPr lang="cs-CZ" dirty="0" smtClean="0"/>
              <a:t>20 –   7 =  13</a:t>
            </a:r>
          </a:p>
          <a:p>
            <a:r>
              <a:rPr lang="cs-CZ" dirty="0" smtClean="0"/>
              <a:t>20 –   1 =  19</a:t>
            </a:r>
          </a:p>
          <a:p>
            <a:r>
              <a:rPr lang="cs-CZ" dirty="0" smtClean="0"/>
              <a:t>20 –   8 =  12</a:t>
            </a:r>
          </a:p>
          <a:p>
            <a:r>
              <a:rPr lang="cs-CZ" dirty="0" smtClean="0"/>
              <a:t>20 – 10 =  </a:t>
            </a:r>
            <a:r>
              <a:rPr lang="cs-CZ" dirty="0" err="1" smtClean="0"/>
              <a:t>10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20 – 9 =  11</a:t>
            </a:r>
          </a:p>
          <a:p>
            <a:r>
              <a:rPr lang="cs-CZ" dirty="0" smtClean="0"/>
              <a:t>20 – 3 =  17</a:t>
            </a:r>
          </a:p>
          <a:p>
            <a:r>
              <a:rPr lang="cs-CZ" dirty="0" smtClean="0"/>
              <a:t>20 – 5 =  15</a:t>
            </a:r>
          </a:p>
          <a:p>
            <a:r>
              <a:rPr lang="cs-CZ" dirty="0" smtClean="0"/>
              <a:t>20 – 7 =  13</a:t>
            </a:r>
          </a:p>
          <a:p>
            <a:r>
              <a:rPr lang="cs-CZ" dirty="0" smtClean="0"/>
              <a:t>20 – 2 =  18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150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      9. Na záhonku rozkvetlo    20       .    . Maminka si 5   utrhla do vázy. Kolik tulipánů zůstalo   na záhonku? Z:  V: O: </vt:lpstr>
      <vt:lpstr>Řešení: 20 – 5 = 15</vt:lpstr>
      <vt:lpstr>Procvičujeme  odčítání do 20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Vladimír Hofman</dc:creator>
  <cp:lastModifiedBy>Vladimír Hofman</cp:lastModifiedBy>
  <cp:revision>6</cp:revision>
  <dcterms:created xsi:type="dcterms:W3CDTF">2012-05-29T06:23:46Z</dcterms:created>
  <dcterms:modified xsi:type="dcterms:W3CDTF">2012-06-25T21:11:41Z</dcterms:modified>
</cp:coreProperties>
</file>