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0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A MATEŘSKÁ ŠKOLA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HOFMANOVÁ MARCELA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r>
            <a:rPr lang="cs-CZ" sz="2000" baseline="0" dirty="0" smtClean="0"/>
            <a:t> Sčítání a odčítání do 20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CZ.1.07/1.4.00/21.0360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423" custLinFactNeighborY="-202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750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423" custLinFactNeighborY="-955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429141-FF19-4F4D-B3FF-C0F0DC82BBF0}" type="presOf" srcId="{D1B46980-6531-4606-95E6-44980827E919}" destId="{2BE915AB-18AA-4053-B92C-3BFC9ED204BB}" srcOrd="1" destOrd="0" presId="urn:microsoft.com/office/officeart/2005/8/layout/target3"/>
    <dgm:cxn modelId="{4D47C35B-BAC3-413C-8F3E-918A28E47DD0}" type="presOf" srcId="{4C35D32F-0EAB-4CD7-82EE-45574DC2A586}" destId="{890E4F0B-2866-4A3F-A3C7-2A14B1797930}" srcOrd="1" destOrd="0" presId="urn:microsoft.com/office/officeart/2005/8/layout/target3"/>
    <dgm:cxn modelId="{84486185-E330-4A8D-AF03-ADB5A9B63506}" type="presOf" srcId="{D8197B8C-B260-4A16-BDF4-0947B075E274}" destId="{5A5FFA88-C948-4069-8E93-59FA12366E83}" srcOrd="1" destOrd="0" presId="urn:microsoft.com/office/officeart/2005/8/layout/target3"/>
    <dgm:cxn modelId="{517A13FF-3E73-4B38-927C-8FD59AAB5CA2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47A1BAC-5769-4B78-BD0E-E4C620B325B1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DB2E3D9-E671-43E4-AE1B-59E5FDAD0E87}" type="presOf" srcId="{B651F6E3-6281-48DB-9319-2AEAFDAE7572}" destId="{619D679B-A015-4ECF-8348-D1034C574F40}" srcOrd="0" destOrd="0" presId="urn:microsoft.com/office/officeart/2005/8/layout/target3"/>
    <dgm:cxn modelId="{E61DBC2A-5253-44EA-A557-F96BCF4EBD2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8DE4981-5DB1-4C5A-B62F-751BA0C31C57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8F1D44F-CC25-4951-95ED-7EA9098ADA42}" type="presOf" srcId="{B651F6E3-6281-48DB-9319-2AEAFDAE7572}" destId="{6BB5E863-4638-4E1D-BFDE-399D028AC4ED}" srcOrd="1" destOrd="0" presId="urn:microsoft.com/office/officeart/2005/8/layout/target3"/>
    <dgm:cxn modelId="{72F8A962-B5DC-4A04-9934-6FB0C68E6ED4}" type="presOf" srcId="{D1D4F407-5343-4D3F-B5B9-D407B03CAEB4}" destId="{D005CE8C-CC26-4C3E-AC11-E15060ECD759}" srcOrd="0" destOrd="0" presId="urn:microsoft.com/office/officeart/2005/8/layout/target3"/>
    <dgm:cxn modelId="{EFCAC900-A7E6-403F-B188-95CD27C969D5}" type="presOf" srcId="{D1D4F407-5343-4D3F-B5B9-D407B03CAEB4}" destId="{AED2198E-93D5-4001-81B4-73124B309672}" srcOrd="1" destOrd="0" presId="urn:microsoft.com/office/officeart/2005/8/layout/target3"/>
    <dgm:cxn modelId="{5D02853C-0444-4429-81A1-456BAA527677}" type="presParOf" srcId="{333A1088-737F-45CB-B68E-254E46348037}" destId="{F5ABB229-8D3B-4694-996A-96F23CF14429}" srcOrd="0" destOrd="0" presId="urn:microsoft.com/office/officeart/2005/8/layout/target3"/>
    <dgm:cxn modelId="{541E64DB-7C40-4914-86FC-2A72AE2C0AA4}" type="presParOf" srcId="{333A1088-737F-45CB-B68E-254E46348037}" destId="{F41139FD-01EE-4571-8B17-4FB00FC51163}" srcOrd="1" destOrd="0" presId="urn:microsoft.com/office/officeart/2005/8/layout/target3"/>
    <dgm:cxn modelId="{05C15A65-B3A9-459B-9E9E-6C84D38C9BB2}" type="presParOf" srcId="{333A1088-737F-45CB-B68E-254E46348037}" destId="{D005CE8C-CC26-4C3E-AC11-E15060ECD759}" srcOrd="2" destOrd="0" presId="urn:microsoft.com/office/officeart/2005/8/layout/target3"/>
    <dgm:cxn modelId="{9DEF71AF-A126-4B9F-9BC1-C6D645AEF749}" type="presParOf" srcId="{333A1088-737F-45CB-B68E-254E46348037}" destId="{2C702D82-9B77-49B7-9568-BB8EB47C3372}" srcOrd="3" destOrd="0" presId="urn:microsoft.com/office/officeart/2005/8/layout/target3"/>
    <dgm:cxn modelId="{677E1DA5-4672-4B49-BDB6-096CCB3FCC72}" type="presParOf" srcId="{333A1088-737F-45CB-B68E-254E46348037}" destId="{A52A0455-90FF-4808-ABD0-F02540D31D5A}" srcOrd="4" destOrd="0" presId="urn:microsoft.com/office/officeart/2005/8/layout/target3"/>
    <dgm:cxn modelId="{4A3A8843-FC42-4D73-BC6F-543C53D278EB}" type="presParOf" srcId="{333A1088-737F-45CB-B68E-254E46348037}" destId="{6140AFEC-043D-4C43-A2F9-D0F5331DF3A3}" srcOrd="5" destOrd="0" presId="urn:microsoft.com/office/officeart/2005/8/layout/target3"/>
    <dgm:cxn modelId="{C75A59C7-2CA3-4B25-A855-9B1523B34FED}" type="presParOf" srcId="{333A1088-737F-45CB-B68E-254E46348037}" destId="{9358AC05-5D7D-4327-9F80-1AD486AEA664}" srcOrd="6" destOrd="0" presId="urn:microsoft.com/office/officeart/2005/8/layout/target3"/>
    <dgm:cxn modelId="{490212B2-CA58-4AD4-9991-92BD86F376EE}" type="presParOf" srcId="{333A1088-737F-45CB-B68E-254E46348037}" destId="{313FC574-E1CD-4FB4-B054-0B805CE0447D}" srcOrd="7" destOrd="0" presId="urn:microsoft.com/office/officeart/2005/8/layout/target3"/>
    <dgm:cxn modelId="{6F43C8BC-A489-4E5A-9D9D-5E65057317AF}" type="presParOf" srcId="{333A1088-737F-45CB-B68E-254E46348037}" destId="{619D679B-A015-4ECF-8348-D1034C574F40}" srcOrd="8" destOrd="0" presId="urn:microsoft.com/office/officeart/2005/8/layout/target3"/>
    <dgm:cxn modelId="{8057440A-4CE1-4E5E-9F0E-3C128908A014}" type="presParOf" srcId="{333A1088-737F-45CB-B68E-254E46348037}" destId="{322283A8-4A27-4CDA-BAE3-F381106A9174}" srcOrd="9" destOrd="0" presId="urn:microsoft.com/office/officeart/2005/8/layout/target3"/>
    <dgm:cxn modelId="{21DFE1E6-E49F-4940-BEEA-81C5D8BF89FC}" type="presParOf" srcId="{333A1088-737F-45CB-B68E-254E46348037}" destId="{FFC9F71D-1B4F-4AD9-A4A6-86ADEFC8AF5C}" srcOrd="10" destOrd="0" presId="urn:microsoft.com/office/officeart/2005/8/layout/target3"/>
    <dgm:cxn modelId="{33ADE2D8-8BEB-4E69-8D27-F7E897D0BBB6}" type="presParOf" srcId="{333A1088-737F-45CB-B68E-254E46348037}" destId="{25B08C86-7E15-44DC-BE7F-FFB55DD49D12}" srcOrd="11" destOrd="0" presId="urn:microsoft.com/office/officeart/2005/8/layout/target3"/>
    <dgm:cxn modelId="{76486493-B1E7-4102-A313-03330CB79C49}" type="presParOf" srcId="{333A1088-737F-45CB-B68E-254E46348037}" destId="{76644BE8-9D7C-4C09-B250-3D10AF48CBB7}" srcOrd="12" destOrd="0" presId="urn:microsoft.com/office/officeart/2005/8/layout/target3"/>
    <dgm:cxn modelId="{A20BF5D3-4E3C-486D-8EED-07299F31C789}" type="presParOf" srcId="{333A1088-737F-45CB-B68E-254E46348037}" destId="{EE85B701-7295-41C0-BA7A-34D3756A2AE6}" srcOrd="13" destOrd="0" presId="urn:microsoft.com/office/officeart/2005/8/layout/target3"/>
    <dgm:cxn modelId="{32C1030D-A056-4879-BC50-9CBBDB62A095}" type="presParOf" srcId="{333A1088-737F-45CB-B68E-254E46348037}" destId="{8BEBB6EC-1DAA-4CAC-8A25-BC0FCBD5DBD5}" srcOrd="14" destOrd="0" presId="urn:microsoft.com/office/officeart/2005/8/layout/target3"/>
    <dgm:cxn modelId="{03571199-DD3E-4DDF-8DBD-45EB519CC1D6}" type="presParOf" srcId="{333A1088-737F-45CB-B68E-254E46348037}" destId="{AED2198E-93D5-4001-81B4-73124B309672}" srcOrd="15" destOrd="0" presId="urn:microsoft.com/office/officeart/2005/8/layout/target3"/>
    <dgm:cxn modelId="{20AD76BD-C37B-4711-83E9-CAD87D4D984E}" type="presParOf" srcId="{333A1088-737F-45CB-B68E-254E46348037}" destId="{2BE915AB-18AA-4053-B92C-3BFC9ED204BB}" srcOrd="16" destOrd="0" presId="urn:microsoft.com/office/officeart/2005/8/layout/target3"/>
    <dgm:cxn modelId="{B6FE6E6E-3D35-4399-B6E8-DE828BCDF9E9}" type="presParOf" srcId="{333A1088-737F-45CB-B68E-254E46348037}" destId="{6BB5E863-4638-4E1D-BFDE-399D028AC4ED}" srcOrd="17" destOrd="0" presId="urn:microsoft.com/office/officeart/2005/8/layout/target3"/>
    <dgm:cxn modelId="{B033E31B-1162-4C1B-B8D1-B01F5FA64A21}" type="presParOf" srcId="{333A1088-737F-45CB-B68E-254E46348037}" destId="{5A5FFA88-C948-4069-8E93-59FA12366E83}" srcOrd="18" destOrd="0" presId="urn:microsoft.com/office/officeart/2005/8/layout/target3"/>
    <dgm:cxn modelId="{FCFB3F77-6DEB-4AD6-A572-DF5B02117E9A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3DABC-1679-4083-A1AA-5BF5786D95E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0FABD-1136-47F3-BCCB-1049D39B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3DABC-1679-4083-A1AA-5BF5786D95E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0FABD-1136-47F3-BCCB-1049D39B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3DABC-1679-4083-A1AA-5BF5786D95E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0FABD-1136-47F3-BCCB-1049D39B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3DABC-1679-4083-A1AA-5BF5786D95E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0FABD-1136-47F3-BCCB-1049D39B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3DABC-1679-4083-A1AA-5BF5786D95E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0FABD-1136-47F3-BCCB-1049D39B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3DABC-1679-4083-A1AA-5BF5786D95E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0FABD-1136-47F3-BCCB-1049D39B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3DABC-1679-4083-A1AA-5BF5786D95E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0FABD-1136-47F3-BCCB-1049D39B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3DABC-1679-4083-A1AA-5BF5786D95E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0FABD-1136-47F3-BCCB-1049D39B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3DABC-1679-4083-A1AA-5BF5786D95E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0FABD-1136-47F3-BCCB-1049D39B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3DABC-1679-4083-A1AA-5BF5786D95E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0FABD-1136-47F3-BCCB-1049D39B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3DABC-1679-4083-A1AA-5BF5786D95E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0FABD-1136-47F3-BCCB-1049D39B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03DABC-1679-4083-A1AA-5BF5786D95E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F0FABD-1136-47F3-BCCB-1049D39B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8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Výukový program pro žáky 1. ročníku na 1. stupni ZŠ.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Téma: Učení chybou  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  <a:cs typeface="Times New Roman" pitchFamily="18" charset="0"/>
              </a:rPr>
              <a:t>Možnost využití: interaktivní tabule, pracovní list.</a:t>
            </a:r>
          </a:p>
          <a:p>
            <a:pPr eaLnBrk="1" hangingPunct="1">
              <a:buFont typeface="Arial" pitchFamily="34" charset="0"/>
              <a:buChar char="•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6154758"/>
          </a:xfrm>
        </p:spPr>
        <p:txBody>
          <a:bodyPr/>
          <a:lstStyle/>
          <a:p>
            <a:pPr algn="l"/>
            <a:r>
              <a:rPr lang="cs-CZ" dirty="0" smtClean="0"/>
              <a:t>3           upadly. Kolik             zbylo na větvi?</a:t>
            </a:r>
            <a:br>
              <a:rPr lang="cs-CZ" dirty="0" smtClean="0"/>
            </a:br>
            <a:r>
              <a:rPr lang="cs-CZ" dirty="0" smtClean="0"/>
              <a:t>Z:</a:t>
            </a:r>
            <a:br>
              <a:rPr lang="cs-CZ" dirty="0" smtClean="0"/>
            </a:br>
            <a:r>
              <a:rPr lang="cs-CZ" dirty="0" smtClean="0"/>
              <a:t>V:</a:t>
            </a:r>
            <a:br>
              <a:rPr lang="cs-CZ" dirty="0" smtClean="0"/>
            </a:br>
            <a:r>
              <a:rPr lang="cs-CZ" dirty="0" smtClean="0"/>
              <a:t>O:</a:t>
            </a:r>
            <a:endParaRPr lang="cs-CZ" dirty="0"/>
          </a:p>
        </p:txBody>
      </p:sp>
      <p:pic>
        <p:nvPicPr>
          <p:cNvPr id="1027" name="Obrázek 37" descr="Popis: C:\Users\hofmanova\AppData\Local\Microsoft\Windows\Temporary Internet Files\Content.IE5\2UNC9RSA\MP90043415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285728"/>
            <a:ext cx="1357322" cy="1000132"/>
          </a:xfrm>
          <a:prstGeom prst="rect">
            <a:avLst/>
          </a:prstGeom>
          <a:noFill/>
        </p:spPr>
      </p:pic>
      <p:pic>
        <p:nvPicPr>
          <p:cNvPr id="1026" name="Obrázek 39" descr="Popis: C:\Users\hofmanova\AppData\Local\Microsoft\Windows\Temporary Internet Files\Content.IE5\2UNC9RSA\MP90043415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1357298"/>
            <a:ext cx="1285884" cy="1143008"/>
          </a:xfrm>
          <a:prstGeom prst="rect">
            <a:avLst/>
          </a:prstGeom>
          <a:noFill/>
        </p:spPr>
      </p:pic>
      <p:pic>
        <p:nvPicPr>
          <p:cNvPr id="1025" name="Obrázek 40" descr="Popis: C:\Users\hofmanova\AppData\Local\Microsoft\Windows\Temporary Internet Files\Content.IE5\2UNC9RSA\MP90043415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1285860"/>
            <a:ext cx="1071570" cy="928694"/>
          </a:xfrm>
          <a:prstGeom prst="rect">
            <a:avLst/>
          </a:prstGeom>
          <a:noFill/>
        </p:spPr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8286776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Na větvičce z borovice bylo 13              .                    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.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2643174" y="1143000"/>
            <a:ext cx="57150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571472" y="2214554"/>
            <a:ext cx="184731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2357430"/>
            <a:ext cx="25519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5449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13 – 3 = 10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chybu: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16 + 4 = 10</a:t>
            </a:r>
          </a:p>
          <a:p>
            <a:r>
              <a:rPr lang="cs-CZ" dirty="0" smtClean="0"/>
              <a:t>14 + 5 =   9</a:t>
            </a:r>
          </a:p>
          <a:p>
            <a:r>
              <a:rPr lang="cs-CZ" dirty="0" smtClean="0"/>
              <a:t>17 – 4 = 13</a:t>
            </a:r>
          </a:p>
          <a:p>
            <a:r>
              <a:rPr lang="cs-CZ" dirty="0" smtClean="0"/>
              <a:t>18 – 8 = 11</a:t>
            </a:r>
          </a:p>
          <a:p>
            <a:r>
              <a:rPr lang="cs-CZ" dirty="0" smtClean="0"/>
              <a:t>14 + 4  = 17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20 – 4 = 13</a:t>
            </a:r>
          </a:p>
          <a:p>
            <a:r>
              <a:rPr lang="cs-CZ" dirty="0" smtClean="0"/>
              <a:t>15 + 3 = 18</a:t>
            </a:r>
          </a:p>
          <a:p>
            <a:r>
              <a:rPr lang="cs-CZ" dirty="0" smtClean="0"/>
              <a:t>11 + 2 = 14</a:t>
            </a:r>
          </a:p>
          <a:p>
            <a:r>
              <a:rPr lang="cs-CZ" dirty="0" smtClean="0"/>
              <a:t>15 – 3 = 12</a:t>
            </a:r>
          </a:p>
          <a:p>
            <a:r>
              <a:rPr lang="cs-CZ" dirty="0" smtClean="0"/>
              <a:t>19 – 7 = 11</a:t>
            </a:r>
            <a:endParaRPr lang="cs-CZ" dirty="0"/>
          </a:p>
        </p:txBody>
      </p:sp>
      <p:pic>
        <p:nvPicPr>
          <p:cNvPr id="1026" name="Picture 2" descr="C:\Documents and Settings\Vladimír Hofman\Local Settings\Temporary Internet Files\Content.IE5\M62B2038\MP9004024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16" y="4572008"/>
            <a:ext cx="1714512" cy="1785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16 + 4 = </a:t>
            </a:r>
            <a:r>
              <a:rPr lang="cs-CZ" b="1" dirty="0" smtClean="0">
                <a:solidFill>
                  <a:srgbClr val="FF0000"/>
                </a:solidFill>
              </a:rPr>
              <a:t>20</a:t>
            </a:r>
          </a:p>
          <a:p>
            <a:r>
              <a:rPr lang="cs-CZ" dirty="0" smtClean="0"/>
              <a:t>14 + 5 = </a:t>
            </a:r>
            <a:r>
              <a:rPr lang="cs-CZ" b="1" dirty="0" smtClean="0">
                <a:solidFill>
                  <a:srgbClr val="FF0000"/>
                </a:solidFill>
              </a:rPr>
              <a:t>19</a:t>
            </a:r>
          </a:p>
          <a:p>
            <a:r>
              <a:rPr lang="cs-CZ" dirty="0" smtClean="0"/>
              <a:t>17 – 4 = 13</a:t>
            </a:r>
          </a:p>
          <a:p>
            <a:r>
              <a:rPr lang="cs-CZ" dirty="0" smtClean="0"/>
              <a:t>18 – 8 = </a:t>
            </a:r>
            <a:r>
              <a:rPr lang="cs-CZ" b="1" dirty="0" smtClean="0">
                <a:solidFill>
                  <a:srgbClr val="FF0000"/>
                </a:solidFill>
              </a:rPr>
              <a:t>10</a:t>
            </a:r>
          </a:p>
          <a:p>
            <a:r>
              <a:rPr lang="cs-CZ" dirty="0" smtClean="0"/>
              <a:t>14 + 4  = </a:t>
            </a:r>
            <a:r>
              <a:rPr lang="cs-CZ" b="1" dirty="0" smtClean="0">
                <a:solidFill>
                  <a:srgbClr val="FF0000"/>
                </a:solidFill>
              </a:rPr>
              <a:t>18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20 – 4 = </a:t>
            </a:r>
            <a:r>
              <a:rPr lang="cs-CZ" b="1" dirty="0" smtClean="0">
                <a:solidFill>
                  <a:srgbClr val="FF0000"/>
                </a:solidFill>
              </a:rPr>
              <a:t>16</a:t>
            </a:r>
          </a:p>
          <a:p>
            <a:r>
              <a:rPr lang="cs-CZ" dirty="0" smtClean="0"/>
              <a:t>15 + 3 = 18</a:t>
            </a:r>
          </a:p>
          <a:p>
            <a:r>
              <a:rPr lang="cs-CZ" dirty="0" smtClean="0"/>
              <a:t>11 + 2 = </a:t>
            </a:r>
            <a:r>
              <a:rPr lang="cs-CZ" b="1" dirty="0" smtClean="0">
                <a:solidFill>
                  <a:srgbClr val="FF0000"/>
                </a:solidFill>
              </a:rPr>
              <a:t>13</a:t>
            </a:r>
          </a:p>
          <a:p>
            <a:r>
              <a:rPr lang="cs-CZ" dirty="0" smtClean="0"/>
              <a:t>15 – 3 = 12</a:t>
            </a:r>
          </a:p>
          <a:p>
            <a:r>
              <a:rPr lang="cs-CZ" dirty="0" smtClean="0"/>
              <a:t>19 – 7 = </a:t>
            </a:r>
            <a:r>
              <a:rPr lang="cs-CZ" b="1" dirty="0" smtClean="0">
                <a:solidFill>
                  <a:srgbClr val="FF0000"/>
                </a:solidFill>
              </a:rPr>
              <a:t>12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175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3           upadly. Kolik             zbylo na větvi? Z: V: O:</vt:lpstr>
      <vt:lpstr>Řešení: 13 – 3 = 10</vt:lpstr>
      <vt:lpstr>Najdi chybu: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Vladimír Hofman</dc:creator>
  <cp:lastModifiedBy>Vladimír Hofman</cp:lastModifiedBy>
  <cp:revision>5</cp:revision>
  <dcterms:created xsi:type="dcterms:W3CDTF">2012-05-29T09:26:15Z</dcterms:created>
  <dcterms:modified xsi:type="dcterms:W3CDTF">2012-06-25T21:13:28Z</dcterms:modified>
</cp:coreProperties>
</file>