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notesMasterIdLst>
    <p:notesMasterId r:id="rId12"/>
  </p:notesMasterIdLst>
  <p:sldIdLst>
    <p:sldId id="261" r:id="rId4"/>
    <p:sldId id="262" r:id="rId5"/>
    <p:sldId id="256" r:id="rId6"/>
    <p:sldId id="257" r:id="rId7"/>
    <p:sldId id="260" r:id="rId8"/>
    <p:sldId id="258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76D1D"/>
    <a:srgbClr val="008000"/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4F8D9B-4DDE-42BB-A5C2-1DA2AC1F8711}" type="presOf" srcId="{914700B9-77B5-440A-A438-DE98B6D4894D}" destId="{E73F1C26-6DCD-4001-88B9-355E01E2BCE7}" srcOrd="0" destOrd="0" presId="urn:microsoft.com/office/officeart/2005/8/layout/target3"/>
    <dgm:cxn modelId="{33F03DA4-7A5A-4B4A-BB7C-AB0F31DB2534}" type="presOf" srcId="{100B6B2E-82E6-4C11-B19B-F2DB3A0EA64F}" destId="{645AA564-2E9E-4954-AD87-AE01782CEC59}" srcOrd="0" destOrd="0" presId="urn:microsoft.com/office/officeart/2005/8/layout/target3"/>
    <dgm:cxn modelId="{DEA72169-9AE8-49F7-8C49-4C862493BB98}" type="presOf" srcId="{1D8420EA-BFA0-403B-80F5-647FA396CC45}" destId="{F7B3C0B7-F0F7-4F49-B02C-3630F8C5FAE5}" srcOrd="0" destOrd="0" presId="urn:microsoft.com/office/officeart/2005/8/layout/target3"/>
    <dgm:cxn modelId="{C3DE4C38-046A-43F1-86CA-DA537EF746B1}" type="presOf" srcId="{130831A4-0540-4EC5-8F5A-93030E89D2D9}" destId="{8E23E229-92FC-49D1-B5FE-0303176B8A4E}" srcOrd="1" destOrd="0" presId="urn:microsoft.com/office/officeart/2005/8/layout/target3"/>
    <dgm:cxn modelId="{1A8215FF-69BA-4E1D-9930-2A1ECA1AEC86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2176A28-6D90-4167-B591-601A7AF0AB11}" type="presOf" srcId="{130831A4-0540-4EC5-8F5A-93030E89D2D9}" destId="{F69CC921-512E-49F4-824C-A648EC5F27A5}" srcOrd="0" destOrd="0" presId="urn:microsoft.com/office/officeart/2005/8/layout/target3"/>
    <dgm:cxn modelId="{5B2279C5-C3DA-4A29-90EA-0E8923CE0C6F}" type="presOf" srcId="{914700B9-77B5-440A-A438-DE98B6D4894D}" destId="{BD9AF279-D483-48F2-BBBD-45F8E8923512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7B15D737-C888-4597-9E80-B1702854A01A}" type="presOf" srcId="{27FE2D31-D344-4B63-A89A-A89AB0D9F3E3}" destId="{FE47432B-CA46-450C-8D8F-66C300A95B52}" srcOrd="0" destOrd="0" presId="urn:microsoft.com/office/officeart/2005/8/layout/target3"/>
    <dgm:cxn modelId="{DC0BF8AF-93AA-4B0B-930C-7D4FE2131925}" type="presOf" srcId="{100B6B2E-82E6-4C11-B19B-F2DB3A0EA64F}" destId="{DBA8199F-D892-4A8E-A352-2B7844050E09}" srcOrd="1" destOrd="0" presId="urn:microsoft.com/office/officeart/2005/8/layout/target3"/>
    <dgm:cxn modelId="{6DB17A0F-C67C-4583-BA07-9CC6DEF19902}" type="presParOf" srcId="{FE47432B-CA46-450C-8D8F-66C300A95B52}" destId="{B522209E-30D0-49D6-A340-2D383A11C668}" srcOrd="0" destOrd="0" presId="urn:microsoft.com/office/officeart/2005/8/layout/target3"/>
    <dgm:cxn modelId="{A08A711F-9034-468A-AA25-92BB0B3B593F}" type="presParOf" srcId="{FE47432B-CA46-450C-8D8F-66C300A95B52}" destId="{ED5A8377-51D5-4DC5-B0E7-680166966720}" srcOrd="1" destOrd="0" presId="urn:microsoft.com/office/officeart/2005/8/layout/target3"/>
    <dgm:cxn modelId="{A3F11E55-BF5C-454E-A358-7EF27023AFD3}" type="presParOf" srcId="{FE47432B-CA46-450C-8D8F-66C300A95B52}" destId="{F69CC921-512E-49F4-824C-A648EC5F27A5}" srcOrd="2" destOrd="0" presId="urn:microsoft.com/office/officeart/2005/8/layout/target3"/>
    <dgm:cxn modelId="{E6C675E7-33D2-451D-A0F5-76B942558BB8}" type="presParOf" srcId="{FE47432B-CA46-450C-8D8F-66C300A95B52}" destId="{61C9CE18-EDA6-4EDF-BA1C-09779D38FBBF}" srcOrd="3" destOrd="0" presId="urn:microsoft.com/office/officeart/2005/8/layout/target3"/>
    <dgm:cxn modelId="{4F634B7A-27A0-4450-A69E-52EA6CDE3A76}" type="presParOf" srcId="{FE47432B-CA46-450C-8D8F-66C300A95B52}" destId="{D60DEAAB-7AFE-435A-ACF6-18851E4B0426}" srcOrd="4" destOrd="0" presId="urn:microsoft.com/office/officeart/2005/8/layout/target3"/>
    <dgm:cxn modelId="{75CBD7EF-95D3-47E4-AD23-173248D29183}" type="presParOf" srcId="{FE47432B-CA46-450C-8D8F-66C300A95B52}" destId="{F7B3C0B7-F0F7-4F49-B02C-3630F8C5FAE5}" srcOrd="5" destOrd="0" presId="urn:microsoft.com/office/officeart/2005/8/layout/target3"/>
    <dgm:cxn modelId="{501CFAF5-C054-44D0-BE7B-2744422688D4}" type="presParOf" srcId="{FE47432B-CA46-450C-8D8F-66C300A95B52}" destId="{C9DA9446-E2D3-4F6A-8960-3CADFBF870B8}" srcOrd="6" destOrd="0" presId="urn:microsoft.com/office/officeart/2005/8/layout/target3"/>
    <dgm:cxn modelId="{525CC957-FCC2-4F44-9750-451488292766}" type="presParOf" srcId="{FE47432B-CA46-450C-8D8F-66C300A95B52}" destId="{9726EC6F-D322-4CD3-B489-1BE3DF7CE70B}" srcOrd="7" destOrd="0" presId="urn:microsoft.com/office/officeart/2005/8/layout/target3"/>
    <dgm:cxn modelId="{70B1354F-4C21-4EDB-962C-9C5A4F9F9044}" type="presParOf" srcId="{FE47432B-CA46-450C-8D8F-66C300A95B52}" destId="{645AA564-2E9E-4954-AD87-AE01782CEC59}" srcOrd="8" destOrd="0" presId="urn:microsoft.com/office/officeart/2005/8/layout/target3"/>
    <dgm:cxn modelId="{FE047BBD-E706-4C15-ABF6-15648804E44E}" type="presParOf" srcId="{FE47432B-CA46-450C-8D8F-66C300A95B52}" destId="{8538CAC4-6A86-42B8-B5AF-2FF155DB9D02}" srcOrd="9" destOrd="0" presId="urn:microsoft.com/office/officeart/2005/8/layout/target3"/>
    <dgm:cxn modelId="{5793ED19-5710-4B54-9890-C5FE451D85A4}" type="presParOf" srcId="{FE47432B-CA46-450C-8D8F-66C300A95B52}" destId="{26FD6024-A07F-46D0-8BC0-B5E595C5673D}" srcOrd="10" destOrd="0" presId="urn:microsoft.com/office/officeart/2005/8/layout/target3"/>
    <dgm:cxn modelId="{A51A3176-3271-4E62-BA15-6998385D1F39}" type="presParOf" srcId="{FE47432B-CA46-450C-8D8F-66C300A95B52}" destId="{E73F1C26-6DCD-4001-88B9-355E01E2BCE7}" srcOrd="11" destOrd="0" presId="urn:microsoft.com/office/officeart/2005/8/layout/target3"/>
    <dgm:cxn modelId="{12B82C59-D853-4A4F-A0B9-D281C50BC003}" type="presParOf" srcId="{FE47432B-CA46-450C-8D8F-66C300A95B52}" destId="{8E23E229-92FC-49D1-B5FE-0303176B8A4E}" srcOrd="12" destOrd="0" presId="urn:microsoft.com/office/officeart/2005/8/layout/target3"/>
    <dgm:cxn modelId="{BFEE0174-5244-4AFC-AF62-5779BEF56ED4}" type="presParOf" srcId="{FE47432B-CA46-450C-8D8F-66C300A95B52}" destId="{8467D0EB-87A2-4285-8ACA-0398EFBF29BC}" srcOrd="13" destOrd="0" presId="urn:microsoft.com/office/officeart/2005/8/layout/target3"/>
    <dgm:cxn modelId="{F295E12E-0A2F-4217-8549-E8CD300BE612}" type="presParOf" srcId="{FE47432B-CA46-450C-8D8F-66C300A95B52}" destId="{DBA8199F-D892-4A8E-A352-2B7844050E09}" srcOrd="14" destOrd="0" presId="urn:microsoft.com/office/officeart/2005/8/layout/target3"/>
    <dgm:cxn modelId="{8D47F6E2-A05C-4819-AF17-ADA317D6066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33C819-C2A6-450D-AE49-E6975C1D2FB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6AAA92-7CEF-4722-A352-25A7C89B9F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998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 prezentaci i(nelze posunovat skupiny) dopisujte skupiny do housenky fixou.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AAA92-7CEF-4722-A352-25A7C89B9F5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0106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Při</a:t>
            </a:r>
            <a:r>
              <a:rPr lang="cs-CZ" baseline="0" dirty="0" smtClean="0"/>
              <a:t> práci s interaktivní tabulí doplňujte písmena fixem . Možnost vymýšlet věty s doplněnými slovy.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6AAA92-7CEF-4722-A352-25A7C89B9F5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57587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122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59063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0690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44266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09022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25401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8465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7631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19140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2495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36544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46101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4679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598932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95257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91964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4082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1398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482730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04624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4808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653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5F12EBE-7B69-4301-AD94-BC17C767BC84}" type="datetimeFigureOut">
              <a:rPr lang="cs-CZ" smtClean="0"/>
              <a:t>11.7.2012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6248307-8FA2-4C55-AC63-5061296A213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253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173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jpe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Relationship Id="rId1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9596957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0735106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VY_32_INOVACE_07_S01-Čj-2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Tvrdé a měkké souhlásky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29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2813336"/>
              </p:ext>
            </p:extLst>
          </p:nvPr>
        </p:nvGraphicFramePr>
        <p:xfrm>
          <a:off x="539552" y="3573016"/>
          <a:ext cx="8280920" cy="30129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pro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 a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fixu. V materiálu žáci doplňují tvrdé a měkké skupiny . Vyhledávají obrázky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/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těmito skupinami a třídí je do dvou skupin. V závěru hledají a opravují chybná slova. V 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7888592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 rozlišování tvrdých a měkkých souhlásek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, tvrdých a měkkých skupin. Psaní i/y po tvrdých a měkkých souhláskách.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rozlišovat  zvukovou a grafickou podobu  tvrdých a měkkých skupin. Zvládá  doplňovat a odůvodňovat psaní i, 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/ y, ý po tvrdých a měkkých souhláskách.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75452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D60093"/>
                </a:solidFill>
              </a:rPr>
              <a:t>Český jazyk 2</a:t>
            </a:r>
            <a:endParaRPr lang="cs-CZ" dirty="0">
              <a:solidFill>
                <a:srgbClr val="D6009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Tvrdé a měkké souhlásky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48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2186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Tvrdé  souhlásky -   h   ch   k   r   d   t   n   ……. píšeme     y / ý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Měkké souhlásky -  ž   š   č   ř   c   j   ď   ť   ň   … píšeme   i / í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508104" y="4657095"/>
            <a:ext cx="1020301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2060"/>
                </a:solidFill>
              </a:rPr>
              <a:t>ch_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7737197" y="454073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ž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3450497" y="465567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j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98376" y="466037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2060"/>
                </a:solidFill>
              </a:rPr>
              <a:t>k</a:t>
            </a:r>
            <a:r>
              <a:rPr lang="cs-CZ" sz="2400" dirty="0" smtClean="0">
                <a:solidFill>
                  <a:srgbClr val="002060"/>
                </a:solidFill>
              </a:rPr>
              <a:t>_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725700" y="55508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accent4">
                    <a:lumMod val="50000"/>
                  </a:schemeClr>
                </a:solidFill>
              </a:rPr>
              <a:t>h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</a:rPr>
              <a:t>_</a:t>
            </a:r>
            <a:endParaRPr lang="cs-CZ" sz="24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2348189" y="562466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>
                <a:solidFill>
                  <a:srgbClr val="FF0000"/>
                </a:solidFill>
              </a:rPr>
              <a:t>_</a:t>
            </a:r>
          </a:p>
        </p:txBody>
      </p:sp>
      <p:sp>
        <p:nvSpPr>
          <p:cNvPr id="9" name="Ovál 8"/>
          <p:cNvSpPr/>
          <p:nvPr/>
        </p:nvSpPr>
        <p:spPr>
          <a:xfrm>
            <a:off x="2336357" y="46790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2060"/>
                </a:solidFill>
              </a:rPr>
              <a:t>t</a:t>
            </a:r>
            <a:r>
              <a:rPr lang="cs-CZ" sz="2400" dirty="0" smtClean="0">
                <a:solidFill>
                  <a:srgbClr val="002060"/>
                </a:solidFill>
              </a:rPr>
              <a:t>_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50497" y="559343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2060"/>
                </a:solidFill>
              </a:rPr>
              <a:t>n</a:t>
            </a:r>
            <a:r>
              <a:rPr lang="cs-CZ" sz="2400" dirty="0" smtClean="0">
                <a:solidFill>
                  <a:srgbClr val="002060"/>
                </a:solidFill>
              </a:rPr>
              <a:t>_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593704" y="563071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ř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584251" y="467208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2060"/>
                </a:solidFill>
              </a:rPr>
              <a:t>d</a:t>
            </a:r>
            <a:r>
              <a:rPr lang="cs-CZ" sz="2400" dirty="0" smtClean="0">
                <a:solidFill>
                  <a:srgbClr val="002060"/>
                </a:solidFill>
              </a:rPr>
              <a:t>_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56792" y="565295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002060"/>
                </a:solidFill>
              </a:rPr>
              <a:t>r</a:t>
            </a:r>
            <a:r>
              <a:rPr lang="cs-CZ" sz="2400" dirty="0" smtClean="0">
                <a:solidFill>
                  <a:srgbClr val="002060"/>
                </a:solidFill>
              </a:rPr>
              <a:t>_</a:t>
            </a: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660232" y="460030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ň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614005" y="557477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č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356792" y="471631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ď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40590" y="565307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š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7747783" y="5490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ť</a:t>
            </a:r>
            <a:r>
              <a:rPr lang="cs-CZ" sz="2400" dirty="0" smtClean="0">
                <a:solidFill>
                  <a:srgbClr val="FF0000"/>
                </a:solidFill>
              </a:rPr>
              <a:t>_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97790" y="1400582"/>
            <a:ext cx="7917552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8000"/>
                </a:solidFill>
              </a:rPr>
              <a:t>Housenka</a:t>
            </a:r>
            <a:r>
              <a:rPr lang="cs-CZ" dirty="0" smtClean="0"/>
              <a:t>  - tvrdé souhlásky (doplň  </a:t>
            </a:r>
            <a:r>
              <a:rPr lang="cs-CZ" u="sng" dirty="0" smtClean="0"/>
              <a:t>y</a:t>
            </a:r>
            <a:r>
              <a:rPr lang="cs-CZ" dirty="0" smtClean="0"/>
              <a:t> a dokresli hlavu)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8000"/>
                </a:solidFill>
              </a:rPr>
              <a:t>Housenka</a:t>
            </a:r>
            <a:r>
              <a:rPr lang="cs-CZ" dirty="0" smtClean="0"/>
              <a:t> – měkké souhlásky ( doplň  </a:t>
            </a:r>
            <a:r>
              <a:rPr lang="cs-CZ" u="sng" dirty="0" smtClean="0"/>
              <a:t>i</a:t>
            </a:r>
            <a:r>
              <a:rPr lang="cs-CZ" dirty="0" smtClean="0"/>
              <a:t> a dokresli hlavu)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</a:t>
            </a:r>
          </a:p>
        </p:txBody>
      </p:sp>
      <p:sp>
        <p:nvSpPr>
          <p:cNvPr id="21" name="Ovál 20"/>
          <p:cNvSpPr/>
          <p:nvPr/>
        </p:nvSpPr>
        <p:spPr>
          <a:xfrm>
            <a:off x="431798" y="1701547"/>
            <a:ext cx="914400" cy="914400"/>
          </a:xfrm>
          <a:prstGeom prst="ellipse">
            <a:avLst/>
          </a:prstGeom>
          <a:solidFill>
            <a:srgbClr val="476D1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298376" y="3284984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vál 18"/>
          <p:cNvSpPr/>
          <p:nvPr/>
        </p:nvSpPr>
        <p:spPr>
          <a:xfrm>
            <a:off x="6538277" y="1573854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5745832" y="1873571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4852301" y="1701547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3943434" y="1701547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126904" y="1873571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2235152" y="1701547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1324860" y="1873571"/>
            <a:ext cx="914400" cy="914400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7974219" y="2850316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7327923" y="3489082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6453599" y="3284984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5550140" y="3472314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4681527" y="350100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3834201" y="3368583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2919801" y="350100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2055881" y="3336535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8" name="Ovál 37"/>
          <p:cNvSpPr/>
          <p:nvPr/>
        </p:nvSpPr>
        <p:spPr>
          <a:xfrm>
            <a:off x="1145704" y="3501008"/>
            <a:ext cx="914400" cy="914400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71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114" y="548680"/>
            <a:ext cx="8292655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Hledej </a:t>
            </a:r>
            <a:r>
              <a:rPr lang="cs-CZ" sz="2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obrázky s tvrdou skupinou </a:t>
            </a:r>
            <a:r>
              <a:rPr lang="cs-CZ" sz="2000" dirty="0" smtClean="0"/>
              <a:t>(zakroužkuj je modře) a </a:t>
            </a:r>
            <a:r>
              <a:rPr lang="cs-CZ" sz="2000" dirty="0" smtClean="0">
                <a:solidFill>
                  <a:srgbClr val="92D050"/>
                </a:solidFill>
              </a:rPr>
              <a:t>obrázky</a:t>
            </a:r>
          </a:p>
          <a:p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92D050"/>
                </a:solidFill>
              </a:rPr>
              <a:t>s měkkou skupinou </a:t>
            </a:r>
            <a:r>
              <a:rPr lang="cs-CZ" sz="2000" dirty="0" smtClean="0"/>
              <a:t>(zakroužkuj je zeleně). Kontrolu proveď kliknutím.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818" y="4735303"/>
            <a:ext cx="589977" cy="696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6923" y="1945519"/>
            <a:ext cx="676851" cy="6477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776" y="5145406"/>
            <a:ext cx="538573" cy="638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3513" y="4486905"/>
            <a:ext cx="841315" cy="680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271" y="2564348"/>
            <a:ext cx="490948" cy="845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0374" y="1826370"/>
            <a:ext cx="599986" cy="572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46089"/>
            <a:ext cx="648072" cy="798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3484" y="2063695"/>
            <a:ext cx="1036088" cy="411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6525" y="3274330"/>
            <a:ext cx="667011" cy="651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513" y="4113009"/>
            <a:ext cx="915425" cy="80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60" y="2752862"/>
            <a:ext cx="716088" cy="801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058" y="1613313"/>
            <a:ext cx="563467" cy="568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0360" y="2986867"/>
            <a:ext cx="823595" cy="613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9774" y="3744749"/>
            <a:ext cx="752579" cy="704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78099"/>
            <a:ext cx="720646" cy="566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3811" y="3130627"/>
            <a:ext cx="916153" cy="557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Ovál 20"/>
          <p:cNvSpPr/>
          <p:nvPr/>
        </p:nvSpPr>
        <p:spPr>
          <a:xfrm>
            <a:off x="6705547" y="1689384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vál 21"/>
          <p:cNvSpPr/>
          <p:nvPr/>
        </p:nvSpPr>
        <p:spPr>
          <a:xfrm>
            <a:off x="6899350" y="4370178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1860889" y="2952185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vál 23"/>
          <p:cNvSpPr/>
          <p:nvPr/>
        </p:nvSpPr>
        <p:spPr>
          <a:xfrm>
            <a:off x="267405" y="4036086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vál 24"/>
          <p:cNvSpPr/>
          <p:nvPr/>
        </p:nvSpPr>
        <p:spPr>
          <a:xfrm>
            <a:off x="7417337" y="2810190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vál 25"/>
          <p:cNvSpPr/>
          <p:nvPr/>
        </p:nvSpPr>
        <p:spPr>
          <a:xfrm>
            <a:off x="3390528" y="1826370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413149" y="1504082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5640735" y="3153184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4305151" y="2506961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3121242" y="3639871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3164803" y="4975014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1560857" y="4688206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230954" y="2685565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1942788" y="1812211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5069971" y="4637414"/>
            <a:ext cx="1529639" cy="914400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5069970" y="1440392"/>
            <a:ext cx="1529639" cy="914400"/>
          </a:xfrm>
          <a:prstGeom prst="ellipse">
            <a:avLst/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51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5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3000"/>
                            </p:stCondLst>
                            <p:childTnLst>
                              <p:par>
                                <p:cTn id="29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500"/>
                            </p:stCondLst>
                            <p:childTnLst>
                              <p:par>
                                <p:cTn id="33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8000"/>
                            </p:stCondLst>
                            <p:childTnLst>
                              <p:par>
                                <p:cTn id="37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500"/>
                            </p:stCondLst>
                            <p:childTnLst>
                              <p:par>
                                <p:cTn id="41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3000"/>
                            </p:stCondLst>
                            <p:childTnLst>
                              <p:par>
                                <p:cTn id="45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5500"/>
                            </p:stCondLst>
                            <p:childTnLst>
                              <p:par>
                                <p:cTn id="49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8000"/>
                            </p:stCondLst>
                            <p:childTnLst>
                              <p:par>
                                <p:cTn id="53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500"/>
                            </p:stCondLst>
                            <p:childTnLst>
                              <p:par>
                                <p:cTn id="57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3000"/>
                            </p:stCondLst>
                            <p:childTnLst>
                              <p:par>
                                <p:cTn id="61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5500"/>
                            </p:stCondLst>
                            <p:childTnLst>
                              <p:par>
                                <p:cTn id="65" presetID="16" presetClass="entr" presetSubtype="2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8467" y="718057"/>
            <a:ext cx="8619667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TVRDÉ  SOUHLÁSKY   </a:t>
            </a:r>
            <a:r>
              <a:rPr lang="cs-CZ" dirty="0" smtClean="0"/>
              <a:t>-  doplň  </a:t>
            </a:r>
            <a:r>
              <a:rPr lang="cs-CZ" b="1" u="sng" dirty="0" smtClean="0"/>
              <a:t>y</a:t>
            </a:r>
            <a:r>
              <a:rPr lang="cs-CZ" dirty="0" smtClean="0"/>
              <a:t>  nebo  </a:t>
            </a:r>
            <a:r>
              <a:rPr lang="cs-CZ" b="1" i="1" dirty="0" smtClean="0"/>
              <a:t>ý </a:t>
            </a:r>
          </a:p>
          <a:p>
            <a:endParaRPr lang="cs-CZ" dirty="0"/>
          </a:p>
          <a:p>
            <a:r>
              <a:rPr lang="cs-CZ" sz="2400" dirty="0">
                <a:solidFill>
                  <a:srgbClr val="002060"/>
                </a:solidFill>
              </a:rPr>
              <a:t>r</a:t>
            </a:r>
            <a:r>
              <a:rPr lang="cs-CZ" sz="2400" dirty="0" smtClean="0"/>
              <a:t> _ b a          </a:t>
            </a:r>
            <a:r>
              <a:rPr lang="cs-CZ" sz="2400" dirty="0" smtClean="0">
                <a:solidFill>
                  <a:srgbClr val="002060"/>
                </a:solidFill>
              </a:rPr>
              <a:t>r</a:t>
            </a:r>
            <a:r>
              <a:rPr lang="cs-CZ" sz="2400" dirty="0" smtClean="0"/>
              <a:t> _ m a         d u </a:t>
            </a:r>
            <a:r>
              <a:rPr lang="cs-CZ" sz="2400" dirty="0" smtClean="0">
                <a:solidFill>
                  <a:srgbClr val="002060"/>
                </a:solidFill>
              </a:rPr>
              <a:t>d</a:t>
            </a:r>
            <a:r>
              <a:rPr lang="cs-CZ" sz="2400" dirty="0" smtClean="0"/>
              <a:t> _          </a:t>
            </a:r>
            <a:r>
              <a:rPr lang="cs-CZ" sz="2400" dirty="0" smtClean="0">
                <a:solidFill>
                  <a:srgbClr val="002060"/>
                </a:solidFill>
              </a:rPr>
              <a:t>d</a:t>
            </a:r>
            <a:r>
              <a:rPr lang="cs-CZ" sz="2400" dirty="0" smtClean="0"/>
              <a:t> _ m        </a:t>
            </a:r>
            <a:r>
              <a:rPr lang="cs-CZ" sz="2400" dirty="0" smtClean="0">
                <a:solidFill>
                  <a:srgbClr val="002060"/>
                </a:solidFill>
              </a:rPr>
              <a:t> h </a:t>
            </a:r>
            <a:r>
              <a:rPr lang="cs-CZ" sz="2400" dirty="0" smtClean="0"/>
              <a:t>_ m n a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002060"/>
                </a:solidFill>
              </a:rPr>
              <a:t>ch</a:t>
            </a:r>
            <a:r>
              <a:rPr lang="cs-CZ" sz="2400" dirty="0" smtClean="0"/>
              <a:t> _ š e       </a:t>
            </a:r>
            <a:r>
              <a:rPr lang="cs-CZ" sz="2400" dirty="0" smtClean="0">
                <a:solidFill>
                  <a:srgbClr val="002060"/>
                </a:solidFill>
              </a:rPr>
              <a:t>k </a:t>
            </a:r>
            <a:r>
              <a:rPr lang="cs-CZ" sz="2400" dirty="0" smtClean="0"/>
              <a:t>_ v a d l o       </a:t>
            </a:r>
            <a:r>
              <a:rPr lang="cs-CZ" sz="2400" dirty="0" smtClean="0">
                <a:solidFill>
                  <a:srgbClr val="002060"/>
                </a:solidFill>
              </a:rPr>
              <a:t> t </a:t>
            </a:r>
            <a:r>
              <a:rPr lang="cs-CZ" sz="2400" dirty="0" smtClean="0"/>
              <a:t>_ k a d l o        </a:t>
            </a:r>
            <a:r>
              <a:rPr lang="cs-CZ" sz="2400" dirty="0" smtClean="0">
                <a:solidFill>
                  <a:srgbClr val="002060"/>
                </a:solidFill>
              </a:rPr>
              <a:t>r</a:t>
            </a:r>
            <a:r>
              <a:rPr lang="cs-CZ" sz="2400" dirty="0" smtClean="0"/>
              <a:t> _ č       m o </a:t>
            </a:r>
            <a:r>
              <a:rPr lang="cs-CZ" sz="2400" dirty="0" smtClean="0">
                <a:solidFill>
                  <a:srgbClr val="002060"/>
                </a:solidFill>
              </a:rPr>
              <a:t>t</a:t>
            </a:r>
            <a:r>
              <a:rPr lang="cs-CZ" sz="2400" dirty="0" smtClean="0"/>
              <a:t> _ l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000" dirty="0" smtClean="0">
                <a:solidFill>
                  <a:srgbClr val="FF0000"/>
                </a:solidFill>
              </a:rPr>
              <a:t>MĚKKÉ SOUHLÁSKY </a:t>
            </a:r>
            <a:r>
              <a:rPr lang="cs-CZ" sz="2000" dirty="0" smtClean="0"/>
              <a:t>– doplň </a:t>
            </a:r>
            <a:r>
              <a:rPr lang="cs-CZ" sz="2000" b="1" u="sng" dirty="0" smtClean="0"/>
              <a:t>i</a:t>
            </a:r>
            <a:r>
              <a:rPr lang="cs-CZ" sz="2000" dirty="0" smtClean="0"/>
              <a:t> nebo </a:t>
            </a:r>
            <a:r>
              <a:rPr lang="cs-CZ" sz="2000" b="1" u="sng" dirty="0" smtClean="0"/>
              <a:t>í</a:t>
            </a:r>
            <a:r>
              <a:rPr lang="cs-CZ" sz="2000" dirty="0" smtClean="0"/>
              <a:t> </a:t>
            </a:r>
          </a:p>
          <a:p>
            <a:endParaRPr lang="cs-CZ" sz="20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ž</a:t>
            </a:r>
            <a:r>
              <a:rPr lang="cs-CZ" sz="2400" dirty="0" smtClean="0"/>
              <a:t> _ ž a l a     </a:t>
            </a:r>
            <a:r>
              <a:rPr lang="cs-CZ" sz="2400" dirty="0" smtClean="0">
                <a:solidFill>
                  <a:srgbClr val="FF0000"/>
                </a:solidFill>
              </a:rPr>
              <a:t> ž </a:t>
            </a:r>
            <a:r>
              <a:rPr lang="cs-CZ" sz="2400" dirty="0" smtClean="0"/>
              <a:t>_ v o t        </a:t>
            </a:r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 _ p k a        </a:t>
            </a:r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 _ p e k         </a:t>
            </a:r>
            <a:r>
              <a:rPr lang="cs-CZ" sz="2400" dirty="0" smtClean="0">
                <a:solidFill>
                  <a:srgbClr val="FF0000"/>
                </a:solidFill>
              </a:rPr>
              <a:t> c </a:t>
            </a:r>
            <a:r>
              <a:rPr lang="cs-CZ" sz="2400" dirty="0" smtClean="0"/>
              <a:t>_ b ule     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c </a:t>
            </a:r>
            <a:r>
              <a:rPr lang="cs-CZ" sz="2400" dirty="0" smtClean="0"/>
              <a:t>_ l     </a:t>
            </a:r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 _ v a d l o       o </a:t>
            </a:r>
            <a:r>
              <a:rPr lang="cs-CZ" sz="2400" dirty="0" smtClean="0">
                <a:solidFill>
                  <a:srgbClr val="FF0000"/>
                </a:solidFill>
              </a:rPr>
              <a:t>č</a:t>
            </a:r>
            <a:r>
              <a:rPr lang="cs-CZ" sz="2400" dirty="0" smtClean="0"/>
              <a:t> _       </a:t>
            </a:r>
            <a:r>
              <a:rPr lang="cs-CZ" sz="2400" dirty="0" smtClean="0">
                <a:solidFill>
                  <a:srgbClr val="FF0000"/>
                </a:solidFill>
              </a:rPr>
              <a:t>ř</a:t>
            </a:r>
            <a:r>
              <a:rPr lang="cs-CZ" sz="2400" dirty="0" smtClean="0"/>
              <a:t> _ z e k     </a:t>
            </a:r>
            <a:r>
              <a:rPr lang="cs-CZ" sz="2400" dirty="0" smtClean="0">
                <a:solidFill>
                  <a:srgbClr val="FF0000"/>
                </a:solidFill>
              </a:rPr>
              <a:t> t </a:t>
            </a:r>
            <a:r>
              <a:rPr lang="cs-CZ" sz="2400" dirty="0" smtClean="0"/>
              <a:t>_ ch o        s </a:t>
            </a:r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 _ h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Oprav chyby !</a:t>
            </a:r>
          </a:p>
          <a:p>
            <a:endParaRPr lang="cs-CZ" sz="2400" dirty="0" smtClean="0"/>
          </a:p>
          <a:p>
            <a:r>
              <a:rPr lang="cs-CZ" sz="2400" dirty="0"/>
              <a:t>ž</a:t>
            </a:r>
            <a:r>
              <a:rPr lang="cs-CZ" sz="2400" dirty="0" smtClean="0"/>
              <a:t>ýžala       Jiřýk       díka        řydič        hvězdyčka    kalhoti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34427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92696"/>
            <a:ext cx="5594801" cy="6771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Řešení zadaných úkolů.</a:t>
            </a:r>
          </a:p>
          <a:p>
            <a:endParaRPr lang="cs-CZ" sz="2000" dirty="0"/>
          </a:p>
          <a:p>
            <a:r>
              <a:rPr lang="cs-CZ" sz="2000" dirty="0" smtClean="0">
                <a:solidFill>
                  <a:srgbClr val="008000"/>
                </a:solidFill>
              </a:rPr>
              <a:t>Housenky</a:t>
            </a:r>
          </a:p>
          <a:p>
            <a:r>
              <a:rPr lang="cs-CZ" sz="2000" dirty="0" smtClean="0"/>
              <a:t>Tvrdé skupiny    -    hy</a:t>
            </a:r>
            <a:r>
              <a:rPr lang="cs-CZ" sz="2000" dirty="0"/>
              <a:t> </a:t>
            </a:r>
            <a:r>
              <a:rPr lang="cs-CZ" sz="2000" dirty="0" smtClean="0"/>
              <a:t> chy </a:t>
            </a:r>
            <a:r>
              <a:rPr lang="cs-CZ" sz="2000" dirty="0" err="1" smtClean="0"/>
              <a:t>ky</a:t>
            </a:r>
            <a:r>
              <a:rPr lang="cs-CZ" sz="2000" dirty="0" smtClean="0"/>
              <a:t> </a:t>
            </a:r>
            <a:r>
              <a:rPr lang="cs-CZ" sz="2000" dirty="0" err="1" smtClean="0"/>
              <a:t>ry</a:t>
            </a:r>
            <a:r>
              <a:rPr lang="cs-CZ" sz="2000" dirty="0" smtClean="0"/>
              <a:t> </a:t>
            </a:r>
            <a:r>
              <a:rPr lang="cs-CZ" sz="2000" dirty="0" err="1" smtClean="0"/>
              <a:t>dy</a:t>
            </a:r>
            <a:r>
              <a:rPr lang="cs-CZ" sz="2000" dirty="0" smtClean="0"/>
              <a:t> ty </a:t>
            </a:r>
            <a:r>
              <a:rPr lang="cs-CZ" sz="2000" dirty="0" err="1" smtClean="0"/>
              <a:t>ny</a:t>
            </a:r>
            <a:endParaRPr lang="cs-CZ" sz="2000" dirty="0" smtClean="0"/>
          </a:p>
          <a:p>
            <a:r>
              <a:rPr lang="cs-CZ" sz="2000" dirty="0" smtClean="0"/>
              <a:t>Měkké skupiny -   </a:t>
            </a:r>
            <a:r>
              <a:rPr lang="cs-CZ" sz="2000" dirty="0" err="1" smtClean="0"/>
              <a:t>ži</a:t>
            </a:r>
            <a:r>
              <a:rPr lang="cs-CZ" sz="2000" dirty="0" smtClean="0"/>
              <a:t> </a:t>
            </a:r>
            <a:r>
              <a:rPr lang="cs-CZ" sz="2000" dirty="0" err="1" smtClean="0"/>
              <a:t>ši</a:t>
            </a:r>
            <a:r>
              <a:rPr lang="cs-CZ" sz="2000" dirty="0" smtClean="0"/>
              <a:t> či </a:t>
            </a:r>
            <a:r>
              <a:rPr lang="cs-CZ" sz="2000" dirty="0" err="1" smtClean="0"/>
              <a:t>ři</a:t>
            </a:r>
            <a:r>
              <a:rPr lang="cs-CZ" sz="2000" dirty="0" smtClean="0"/>
              <a:t> </a:t>
            </a:r>
            <a:r>
              <a:rPr lang="cs-CZ" sz="2000" dirty="0" err="1" smtClean="0"/>
              <a:t>ci</a:t>
            </a:r>
            <a:r>
              <a:rPr lang="cs-CZ" sz="2000" dirty="0" smtClean="0"/>
              <a:t> ji di ti ni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002060"/>
                </a:solidFill>
              </a:rPr>
              <a:t>Tvrdé souhlásky …slova</a:t>
            </a:r>
          </a:p>
          <a:p>
            <a:r>
              <a:rPr lang="cs-CZ" sz="2000" dirty="0"/>
              <a:t>r</a:t>
            </a:r>
            <a:r>
              <a:rPr lang="cs-CZ" sz="2000" dirty="0" smtClean="0"/>
              <a:t>yba    rýma    dudy    dým     hymna </a:t>
            </a:r>
          </a:p>
          <a:p>
            <a:r>
              <a:rPr lang="cs-CZ" sz="2000" dirty="0" smtClean="0"/>
              <a:t>chýše   kyvadlo   tykadlo     rýč     motýl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FF0000"/>
                </a:solidFill>
              </a:rPr>
              <a:t>Měkké souhlásky  ….slova</a:t>
            </a:r>
          </a:p>
          <a:p>
            <a:r>
              <a:rPr lang="cs-CZ" sz="2000" dirty="0" smtClean="0"/>
              <a:t>žížala   šipka   šípek   cibule    cíl  </a:t>
            </a:r>
          </a:p>
          <a:p>
            <a:r>
              <a:rPr lang="cs-CZ" sz="2000" dirty="0" smtClean="0"/>
              <a:t>divadlo    oči    řízek    ticho    sníh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FF0000"/>
                </a:solidFill>
              </a:rPr>
              <a:t>Oprav chyby   ….    Správné řešení</a:t>
            </a:r>
          </a:p>
          <a:p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/>
              <a:t>ž</a:t>
            </a:r>
            <a:r>
              <a:rPr lang="cs-CZ" sz="2000" dirty="0" smtClean="0"/>
              <a:t>ížala   Jiřík    dýka    řidič   hvězdička    kalhoty</a:t>
            </a:r>
          </a:p>
          <a:p>
            <a:r>
              <a:rPr lang="cs-CZ" dirty="0" smtClean="0"/>
              <a:t>  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0790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4665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prezentaci byly použity vlastní 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43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230</TotalTime>
  <Words>539</Words>
  <Application>Microsoft Office PowerPoint</Application>
  <PresentationFormat>Předvádění na obrazovce (4:3)</PresentationFormat>
  <Paragraphs>109</Paragraphs>
  <Slides>8</Slides>
  <Notes>2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Vrchol</vt:lpstr>
      <vt:lpstr>Motiv systému Office</vt:lpstr>
      <vt:lpstr>1_Motiv systému Office</vt:lpstr>
      <vt:lpstr>Prezentace aplikace PowerPoint</vt:lpstr>
      <vt:lpstr>ANOTACE:</vt:lpstr>
      <vt:lpstr>Český jazyk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jazyk 2</dc:title>
  <dc:creator>MatejovicovaA</dc:creator>
  <cp:lastModifiedBy>admin</cp:lastModifiedBy>
  <cp:revision>28</cp:revision>
  <dcterms:created xsi:type="dcterms:W3CDTF">2011-12-29T09:24:12Z</dcterms:created>
  <dcterms:modified xsi:type="dcterms:W3CDTF">2012-07-11T13:20:49Z</dcterms:modified>
</cp:coreProperties>
</file>