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3"/>
  </p:notesMasterIdLst>
  <p:sldIdLst>
    <p:sldId id="262" r:id="rId4"/>
    <p:sldId id="263" r:id="rId5"/>
    <p:sldId id="256" r:id="rId6"/>
    <p:sldId id="257" r:id="rId7"/>
    <p:sldId id="258" r:id="rId8"/>
    <p:sldId id="261" r:id="rId9"/>
    <p:sldId id="259" r:id="rId10"/>
    <p:sldId id="260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4CB41A-DA28-4131-9F0D-554357E01DBF}" type="presOf" srcId="{27FE2D31-D344-4B63-A89A-A89AB0D9F3E3}" destId="{FE47432B-CA46-450C-8D8F-66C300A95B52}" srcOrd="0" destOrd="0" presId="urn:microsoft.com/office/officeart/2005/8/layout/target3"/>
    <dgm:cxn modelId="{65F4112B-A604-4386-B173-ECF444F5097E}" type="presOf" srcId="{100B6B2E-82E6-4C11-B19B-F2DB3A0EA64F}" destId="{645AA564-2E9E-4954-AD87-AE01782CEC59}" srcOrd="0" destOrd="0" presId="urn:microsoft.com/office/officeart/2005/8/layout/target3"/>
    <dgm:cxn modelId="{266DFACA-8555-49AA-B9AE-D5E2A8BCC0DC}" type="presOf" srcId="{1D8420EA-BFA0-403B-80F5-647FA396CC45}" destId="{8467D0EB-87A2-4285-8ACA-0398EFBF29BC}" srcOrd="1" destOrd="0" presId="urn:microsoft.com/office/officeart/2005/8/layout/target3"/>
    <dgm:cxn modelId="{25EC8C9D-1CF7-420C-B26E-BD0C959FECCF}" type="presOf" srcId="{914700B9-77B5-440A-A438-DE98B6D4894D}" destId="{BD9AF279-D483-48F2-BBBD-45F8E8923512}" srcOrd="1" destOrd="0" presId="urn:microsoft.com/office/officeart/2005/8/layout/target3"/>
    <dgm:cxn modelId="{9B260C5A-F966-4575-83B4-F91C3E05B452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26FD8C0-232D-42B7-9F15-F1595F0682DC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816F8BD-CCBD-48DF-AF77-1862A348E77D}" type="presOf" srcId="{914700B9-77B5-440A-A438-DE98B6D4894D}" destId="{E73F1C26-6DCD-4001-88B9-355E01E2BCE7}" srcOrd="0" destOrd="0" presId="urn:microsoft.com/office/officeart/2005/8/layout/target3"/>
    <dgm:cxn modelId="{07CC3E2E-1854-4FBF-9946-330B0210C9FF}" type="presOf" srcId="{130831A4-0540-4EC5-8F5A-93030E89D2D9}" destId="{F69CC921-512E-49F4-824C-A648EC5F27A5}" srcOrd="0" destOrd="0" presId="urn:microsoft.com/office/officeart/2005/8/layout/target3"/>
    <dgm:cxn modelId="{B52812CA-1F39-4251-A361-3E3A30A3BAA5}" type="presOf" srcId="{1D8420EA-BFA0-403B-80F5-647FA396CC45}" destId="{F7B3C0B7-F0F7-4F49-B02C-3630F8C5FAE5}" srcOrd="0" destOrd="0" presId="urn:microsoft.com/office/officeart/2005/8/layout/target3"/>
    <dgm:cxn modelId="{A931C718-0D60-4349-825C-0E479E435858}" type="presParOf" srcId="{FE47432B-CA46-450C-8D8F-66C300A95B52}" destId="{B522209E-30D0-49D6-A340-2D383A11C668}" srcOrd="0" destOrd="0" presId="urn:microsoft.com/office/officeart/2005/8/layout/target3"/>
    <dgm:cxn modelId="{5D119FA9-C1C6-4ABA-AD91-8792A78F2465}" type="presParOf" srcId="{FE47432B-CA46-450C-8D8F-66C300A95B52}" destId="{ED5A8377-51D5-4DC5-B0E7-680166966720}" srcOrd="1" destOrd="0" presId="urn:microsoft.com/office/officeart/2005/8/layout/target3"/>
    <dgm:cxn modelId="{A847E32A-44FD-4E83-914F-CAF5F488F8EF}" type="presParOf" srcId="{FE47432B-CA46-450C-8D8F-66C300A95B52}" destId="{F69CC921-512E-49F4-824C-A648EC5F27A5}" srcOrd="2" destOrd="0" presId="urn:microsoft.com/office/officeart/2005/8/layout/target3"/>
    <dgm:cxn modelId="{0CF0E84E-035C-45F0-9DB9-AB6CCB3513AF}" type="presParOf" srcId="{FE47432B-CA46-450C-8D8F-66C300A95B52}" destId="{61C9CE18-EDA6-4EDF-BA1C-09779D38FBBF}" srcOrd="3" destOrd="0" presId="urn:microsoft.com/office/officeart/2005/8/layout/target3"/>
    <dgm:cxn modelId="{7436A5EE-AB65-4D42-A352-0C9C4998CF3B}" type="presParOf" srcId="{FE47432B-CA46-450C-8D8F-66C300A95B52}" destId="{D60DEAAB-7AFE-435A-ACF6-18851E4B0426}" srcOrd="4" destOrd="0" presId="urn:microsoft.com/office/officeart/2005/8/layout/target3"/>
    <dgm:cxn modelId="{DEAFB4FF-8ACD-4EC6-92D9-13695136FBA4}" type="presParOf" srcId="{FE47432B-CA46-450C-8D8F-66C300A95B52}" destId="{F7B3C0B7-F0F7-4F49-B02C-3630F8C5FAE5}" srcOrd="5" destOrd="0" presId="urn:microsoft.com/office/officeart/2005/8/layout/target3"/>
    <dgm:cxn modelId="{A6B74E15-7F44-47E1-BED7-B8B18311633F}" type="presParOf" srcId="{FE47432B-CA46-450C-8D8F-66C300A95B52}" destId="{C9DA9446-E2D3-4F6A-8960-3CADFBF870B8}" srcOrd="6" destOrd="0" presId="urn:microsoft.com/office/officeart/2005/8/layout/target3"/>
    <dgm:cxn modelId="{C9F02213-0CCF-4374-BEC1-EF50C795B2A3}" type="presParOf" srcId="{FE47432B-CA46-450C-8D8F-66C300A95B52}" destId="{9726EC6F-D322-4CD3-B489-1BE3DF7CE70B}" srcOrd="7" destOrd="0" presId="urn:microsoft.com/office/officeart/2005/8/layout/target3"/>
    <dgm:cxn modelId="{55128637-8929-48A9-B616-58EA2A7A0E22}" type="presParOf" srcId="{FE47432B-CA46-450C-8D8F-66C300A95B52}" destId="{645AA564-2E9E-4954-AD87-AE01782CEC59}" srcOrd="8" destOrd="0" presId="urn:microsoft.com/office/officeart/2005/8/layout/target3"/>
    <dgm:cxn modelId="{0C5BF616-10A1-4475-8292-DFE05C8560B8}" type="presParOf" srcId="{FE47432B-CA46-450C-8D8F-66C300A95B52}" destId="{8538CAC4-6A86-42B8-B5AF-2FF155DB9D02}" srcOrd="9" destOrd="0" presId="urn:microsoft.com/office/officeart/2005/8/layout/target3"/>
    <dgm:cxn modelId="{26F3E2A3-C3F3-4F81-88F1-A1DCFFD8CC93}" type="presParOf" srcId="{FE47432B-CA46-450C-8D8F-66C300A95B52}" destId="{26FD6024-A07F-46D0-8BC0-B5E595C5673D}" srcOrd="10" destOrd="0" presId="urn:microsoft.com/office/officeart/2005/8/layout/target3"/>
    <dgm:cxn modelId="{06610039-1FE2-4C4A-ADE6-C2F120E4A6E3}" type="presParOf" srcId="{FE47432B-CA46-450C-8D8F-66C300A95B52}" destId="{E73F1C26-6DCD-4001-88B9-355E01E2BCE7}" srcOrd="11" destOrd="0" presId="urn:microsoft.com/office/officeart/2005/8/layout/target3"/>
    <dgm:cxn modelId="{8D7F91E3-7834-40C6-8A1E-8951F608F111}" type="presParOf" srcId="{FE47432B-CA46-450C-8D8F-66C300A95B52}" destId="{8E23E229-92FC-49D1-B5FE-0303176B8A4E}" srcOrd="12" destOrd="0" presId="urn:microsoft.com/office/officeart/2005/8/layout/target3"/>
    <dgm:cxn modelId="{EC3A1144-4752-442B-AD8E-204438F54B09}" type="presParOf" srcId="{FE47432B-CA46-450C-8D8F-66C300A95B52}" destId="{8467D0EB-87A2-4285-8ACA-0398EFBF29BC}" srcOrd="13" destOrd="0" presId="urn:microsoft.com/office/officeart/2005/8/layout/target3"/>
    <dgm:cxn modelId="{CAEB9E03-8E7E-4865-8DBD-E2DFEEFE3700}" type="presParOf" srcId="{FE47432B-CA46-450C-8D8F-66C300A95B52}" destId="{DBA8199F-D892-4A8E-A352-2B7844050E09}" srcOrd="14" destOrd="0" presId="urn:microsoft.com/office/officeart/2005/8/layout/target3"/>
    <dgm:cxn modelId="{AAAC217E-C878-41C3-8154-AA92EA5FF35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42C03-5537-478E-8F05-0B02DF33BDE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4BD91A-50D4-481D-9709-96BA1CEC625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0474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BD91A-50D4-481D-9709-96BA1CEC625C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518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8548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151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391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9694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307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7005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4587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1271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5161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8216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5131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4344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6522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8567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042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28900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1837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01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1867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1031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8017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882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1B39742-23EB-485A-A204-212561786018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58A374A-5022-4902-91AB-C1E124E66A4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622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38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615070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6606592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Měkké skupiny ži  ši  či  ři  ci  ji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711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1607210"/>
              </p:ext>
            </p:extLst>
          </p:nvPr>
        </p:nvGraphicFramePr>
        <p:xfrm>
          <a:off x="539552" y="3284984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- test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- doplňovačka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V materiálu žáci přiřazují slova k zadaným měkkým skupinám. Barevně vyznačují skupiny ve slovech  i ve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větách.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Pracují s obrázky a doplňují do doplňovačky. Odůvodňují pravopis i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í.  </a:t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4107033"/>
              </p:ext>
            </p:extLst>
          </p:nvPr>
        </p:nvGraphicFramePr>
        <p:xfrm>
          <a:off x="539552" y="1196752"/>
          <a:ext cx="8280920" cy="194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zvukové a grafické podoby skupin  ži, ši, či, ři, ci,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ji.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dokáže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rozlišovat  zvukovou a grafickou podobu  měkkých skupin – ži, ši, či, ři, ci, ji . 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dokáže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skupiny vyhledat ve slovech a dokáže je správně odůvodnit. Uvědomuje si pravopis těchto měkkých skupin 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2942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06099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Český jazyk 2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780928"/>
            <a:ext cx="7406640" cy="821736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Měkké skupiny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ži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ši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či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ři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ci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ji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50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unce 7"/>
          <p:cNvSpPr/>
          <p:nvPr/>
        </p:nvSpPr>
        <p:spPr>
          <a:xfrm>
            <a:off x="387508" y="788328"/>
            <a:ext cx="1088148" cy="9144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ži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1765648" y="788328"/>
            <a:ext cx="1113656" cy="9144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ši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Slunce 9"/>
          <p:cNvSpPr/>
          <p:nvPr/>
        </p:nvSpPr>
        <p:spPr>
          <a:xfrm>
            <a:off x="3126634" y="788328"/>
            <a:ext cx="1149336" cy="9144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či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4581083" y="788328"/>
            <a:ext cx="1184265" cy="9144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ři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6134383" y="788328"/>
            <a:ext cx="1194226" cy="9144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ci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7668344" y="788328"/>
            <a:ext cx="1152128" cy="9144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ji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6609239" y="5354814"/>
            <a:ext cx="1008112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jikry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2" name="Mrak 31"/>
          <p:cNvSpPr/>
          <p:nvPr/>
        </p:nvSpPr>
        <p:spPr>
          <a:xfrm>
            <a:off x="6981355" y="4244311"/>
            <a:ext cx="1482080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chlapci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3" name="Mrak 32"/>
          <p:cNvSpPr/>
          <p:nvPr/>
        </p:nvSpPr>
        <p:spPr>
          <a:xfrm>
            <a:off x="7787208" y="5484199"/>
            <a:ext cx="914400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řídí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4" name="Mrak 33"/>
          <p:cNvSpPr/>
          <p:nvPr/>
        </p:nvSpPr>
        <p:spPr>
          <a:xfrm>
            <a:off x="2786902" y="5320146"/>
            <a:ext cx="914400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oči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5" name="Mrak 34"/>
          <p:cNvSpPr/>
          <p:nvPr/>
        </p:nvSpPr>
        <p:spPr>
          <a:xfrm>
            <a:off x="4185785" y="5084114"/>
            <a:ext cx="914400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prší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6" name="Mrak 35"/>
          <p:cNvSpPr/>
          <p:nvPr/>
        </p:nvSpPr>
        <p:spPr>
          <a:xfrm>
            <a:off x="864219" y="4053703"/>
            <a:ext cx="1154863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žížala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7" name="Mrak 36"/>
          <p:cNvSpPr/>
          <p:nvPr/>
        </p:nvSpPr>
        <p:spPr>
          <a:xfrm>
            <a:off x="5553947" y="4168080"/>
            <a:ext cx="1058416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jídlo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8" name="Mrak 37"/>
          <p:cNvSpPr/>
          <p:nvPr/>
        </p:nvSpPr>
        <p:spPr>
          <a:xfrm>
            <a:off x="5406750" y="5320146"/>
            <a:ext cx="914400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cíp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9" name="Mrak 38"/>
          <p:cNvSpPr/>
          <p:nvPr/>
        </p:nvSpPr>
        <p:spPr>
          <a:xfrm>
            <a:off x="133319" y="5174704"/>
            <a:ext cx="1308332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v</a:t>
            </a:r>
            <a:r>
              <a:rPr lang="cs-CZ" sz="2000" dirty="0" smtClean="0">
                <a:solidFill>
                  <a:schemeClr val="tx1"/>
                </a:solidFill>
              </a:rPr>
              <a:t> moři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0" name="Mrak 39"/>
          <p:cNvSpPr/>
          <p:nvPr/>
        </p:nvSpPr>
        <p:spPr>
          <a:xfrm>
            <a:off x="2601967" y="4272524"/>
            <a:ext cx="1049333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mlčí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1" name="Mrak 40"/>
          <p:cNvSpPr/>
          <p:nvPr/>
        </p:nvSpPr>
        <p:spPr>
          <a:xfrm>
            <a:off x="3908802" y="4020315"/>
            <a:ext cx="1140296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šipka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2" name="Mrak 41"/>
          <p:cNvSpPr/>
          <p:nvPr/>
        </p:nvSpPr>
        <p:spPr>
          <a:xfrm>
            <a:off x="1512214" y="5035592"/>
            <a:ext cx="1157064" cy="914400"/>
          </a:xfrm>
          <a:prstGeom prst="clou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židle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1158" y="6269214"/>
            <a:ext cx="4644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Přiřaď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obláčky ke sluníčkům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Klikni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Mrak 1"/>
          <p:cNvSpPr/>
          <p:nvPr/>
        </p:nvSpPr>
        <p:spPr>
          <a:xfrm>
            <a:off x="1696983" y="2033464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Mrak 21"/>
          <p:cNvSpPr/>
          <p:nvPr/>
        </p:nvSpPr>
        <p:spPr>
          <a:xfrm>
            <a:off x="235956" y="2750840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Mrak 22"/>
          <p:cNvSpPr/>
          <p:nvPr/>
        </p:nvSpPr>
        <p:spPr>
          <a:xfrm>
            <a:off x="227456" y="1824011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Mrak 23"/>
          <p:cNvSpPr/>
          <p:nvPr/>
        </p:nvSpPr>
        <p:spPr>
          <a:xfrm>
            <a:off x="1644207" y="3074328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Mrak 24"/>
          <p:cNvSpPr/>
          <p:nvPr/>
        </p:nvSpPr>
        <p:spPr>
          <a:xfrm>
            <a:off x="3121548" y="2738411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Mrak 25"/>
          <p:cNvSpPr/>
          <p:nvPr/>
        </p:nvSpPr>
        <p:spPr>
          <a:xfrm>
            <a:off x="3126634" y="1728455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Mrak 26"/>
          <p:cNvSpPr/>
          <p:nvPr/>
        </p:nvSpPr>
        <p:spPr>
          <a:xfrm>
            <a:off x="4675629" y="2947864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4674904" y="1979472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Mrak 28"/>
          <p:cNvSpPr/>
          <p:nvPr/>
        </p:nvSpPr>
        <p:spPr>
          <a:xfrm>
            <a:off x="6191022" y="2617128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Mrak 29"/>
          <p:cNvSpPr/>
          <p:nvPr/>
        </p:nvSpPr>
        <p:spPr>
          <a:xfrm>
            <a:off x="6136940" y="1702728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Mrak 43"/>
          <p:cNvSpPr/>
          <p:nvPr/>
        </p:nvSpPr>
        <p:spPr>
          <a:xfrm>
            <a:off x="7677503" y="2924944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Mrak 44"/>
          <p:cNvSpPr/>
          <p:nvPr/>
        </p:nvSpPr>
        <p:spPr>
          <a:xfrm>
            <a:off x="7640672" y="2010544"/>
            <a:ext cx="1408251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293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8209491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Najdi skupiny 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ži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ši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či 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ři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ci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ji   a barevně je zakroužkuj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800" dirty="0" smtClean="0"/>
              <a:t>S l e p i c e    s n ě d l a     ž í ž a l u .   P e s    m á </a:t>
            </a:r>
          </a:p>
          <a:p>
            <a:endParaRPr lang="cs-CZ" sz="2800" dirty="0" smtClean="0"/>
          </a:p>
          <a:p>
            <a:r>
              <a:rPr lang="cs-CZ" sz="2800" dirty="0"/>
              <a:t>d</a:t>
            </a:r>
            <a:r>
              <a:rPr lang="cs-CZ" sz="2800" dirty="0" smtClean="0"/>
              <a:t> o b r ý   č i </a:t>
            </a:r>
            <a:r>
              <a:rPr lang="cs-CZ" sz="2800" dirty="0" smtClean="0"/>
              <a:t>ch .  </a:t>
            </a:r>
            <a:r>
              <a:rPr lang="cs-CZ" sz="2800" dirty="0" smtClean="0"/>
              <a:t>Č í š n í k   p ř i n e s l   c i t r ó n .</a:t>
            </a:r>
          </a:p>
          <a:p>
            <a:endParaRPr lang="cs-CZ" sz="2800" dirty="0"/>
          </a:p>
          <a:p>
            <a:r>
              <a:rPr lang="cs-CZ" sz="2800" dirty="0" smtClean="0"/>
              <a:t>J e ž i b a b a   j í   j i k r y . </a:t>
            </a:r>
            <a:r>
              <a:rPr lang="cs-CZ" sz="2800" dirty="0" smtClean="0"/>
              <a:t> P </a:t>
            </a:r>
            <a:r>
              <a:rPr lang="cs-CZ" sz="2800" dirty="0" smtClean="0"/>
              <a:t>i j i  </a:t>
            </a:r>
            <a:r>
              <a:rPr lang="cs-CZ" sz="2800" dirty="0" smtClean="0"/>
              <a:t> </a:t>
            </a:r>
            <a:r>
              <a:rPr lang="cs-CZ" sz="2800" dirty="0" smtClean="0"/>
              <a:t>š í p k o v ý  </a:t>
            </a:r>
            <a:r>
              <a:rPr lang="cs-CZ" sz="2800" dirty="0" smtClean="0"/>
              <a:t>č </a:t>
            </a:r>
            <a:r>
              <a:rPr lang="cs-CZ" sz="2800" dirty="0" smtClean="0"/>
              <a:t>a j.</a:t>
            </a:r>
          </a:p>
          <a:p>
            <a:endParaRPr lang="cs-CZ" sz="2800" dirty="0"/>
          </a:p>
          <a:p>
            <a:r>
              <a:rPr lang="cs-CZ" sz="2800" dirty="0" smtClean="0"/>
              <a:t>H o š i   h á z e j í  </a:t>
            </a:r>
            <a:r>
              <a:rPr lang="cs-CZ" sz="2800" dirty="0" smtClean="0"/>
              <a:t> </a:t>
            </a:r>
            <a:r>
              <a:rPr lang="cs-CZ" sz="2800" dirty="0" smtClean="0"/>
              <a:t>š i p k y .  P e t r  </a:t>
            </a:r>
            <a:r>
              <a:rPr lang="cs-CZ" sz="2800" dirty="0" smtClean="0"/>
              <a:t> ř </a:t>
            </a:r>
            <a:r>
              <a:rPr lang="cs-CZ" sz="2800" dirty="0" smtClean="0"/>
              <a:t>í d í   a u t o .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275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759" y="429674"/>
            <a:ext cx="599811" cy="921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350021" y="3232055"/>
            <a:ext cx="1003327" cy="14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011" y="395296"/>
            <a:ext cx="871537" cy="990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665" y="366105"/>
            <a:ext cx="1123338" cy="1021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917" y="1672569"/>
            <a:ext cx="689316" cy="1214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8561"/>
            <a:ext cx="832508" cy="101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999687"/>
              </p:ext>
            </p:extLst>
          </p:nvPr>
        </p:nvGraphicFramePr>
        <p:xfrm>
          <a:off x="3336531" y="1700808"/>
          <a:ext cx="54864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4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989" y="3571247"/>
            <a:ext cx="1049802" cy="1019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377" y="1764240"/>
            <a:ext cx="801241" cy="830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86143" y="1672569"/>
            <a:ext cx="4058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</a:p>
          <a:p>
            <a:r>
              <a:rPr lang="cs-CZ" sz="2400" dirty="0" smtClean="0"/>
              <a:t>2.</a:t>
            </a:r>
          </a:p>
          <a:p>
            <a:r>
              <a:rPr lang="cs-CZ" sz="2400" dirty="0" smtClean="0"/>
              <a:t>3.</a:t>
            </a:r>
          </a:p>
          <a:p>
            <a:r>
              <a:rPr lang="cs-CZ" sz="2400" dirty="0" smtClean="0"/>
              <a:t>4.</a:t>
            </a:r>
          </a:p>
          <a:p>
            <a:r>
              <a:rPr lang="cs-CZ" sz="2400" dirty="0" smtClean="0"/>
              <a:t>5.</a:t>
            </a:r>
          </a:p>
          <a:p>
            <a:r>
              <a:rPr lang="cs-CZ" sz="2400" dirty="0" smtClean="0"/>
              <a:t>6.</a:t>
            </a:r>
          </a:p>
          <a:p>
            <a:r>
              <a:rPr lang="cs-CZ" sz="2400" dirty="0" smtClean="0"/>
              <a:t>7.</a:t>
            </a:r>
          </a:p>
          <a:p>
            <a:r>
              <a:rPr lang="cs-CZ" sz="2400" dirty="0" smtClean="0"/>
              <a:t>8.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9200" y="3947501"/>
            <a:ext cx="31290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07963" y="1910269"/>
            <a:ext cx="31290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51684" y="683296"/>
            <a:ext cx="31290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47211" y="941436"/>
            <a:ext cx="31290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92542" y="521262"/>
            <a:ext cx="31290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908003" y="705929"/>
            <a:ext cx="31290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515353" y="1890742"/>
            <a:ext cx="31290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496117" y="3386581"/>
            <a:ext cx="31290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496117" y="1890742"/>
            <a:ext cx="35137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476881" y="3386581"/>
            <a:ext cx="35137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88727" y="1910269"/>
            <a:ext cx="35137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71924" y="941436"/>
            <a:ext cx="35137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888767" y="705928"/>
            <a:ext cx="35137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73306" y="521263"/>
            <a:ext cx="35137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149200" y="3937044"/>
            <a:ext cx="35137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836374" y="683296"/>
            <a:ext cx="35137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0869" y="4761145"/>
            <a:ext cx="4391715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Napiš číslo k obrázku podle pořadí v tabulce.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0869" y="5652021"/>
            <a:ext cx="4388949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Napiš názvy </a:t>
            </a:r>
            <a:r>
              <a:rPr lang="cs-CZ" dirty="0" smtClean="0"/>
              <a:t>obrázků, </a:t>
            </a:r>
            <a:r>
              <a:rPr lang="cs-CZ" dirty="0" smtClean="0"/>
              <a:t>která mají skupinu: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87683" y="6021353"/>
            <a:ext cx="3927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ži</a:t>
            </a:r>
            <a:r>
              <a:rPr lang="cs-CZ" u="sng" dirty="0" smtClean="0"/>
              <a:t> / </a:t>
            </a:r>
            <a:r>
              <a:rPr lang="cs-CZ" u="sng" dirty="0" smtClean="0"/>
              <a:t>ží</a:t>
            </a:r>
            <a:r>
              <a:rPr lang="cs-CZ" u="sng" dirty="0" smtClean="0"/>
              <a:t> -                                                </a:t>
            </a:r>
          </a:p>
          <a:p>
            <a:r>
              <a:rPr lang="cs-CZ" u="sng" dirty="0" smtClean="0"/>
              <a:t>ři</a:t>
            </a:r>
            <a:r>
              <a:rPr lang="cs-CZ" u="sng" dirty="0" smtClean="0"/>
              <a:t> / ří -                                               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315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5463034" cy="120032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PAMATUJ !</a:t>
            </a:r>
          </a:p>
          <a:p>
            <a:endParaRPr lang="cs-CZ" sz="2400" dirty="0"/>
          </a:p>
          <a:p>
            <a:r>
              <a:rPr lang="cs-CZ" sz="2400" dirty="0"/>
              <a:t>ž</a:t>
            </a:r>
            <a:r>
              <a:rPr lang="cs-CZ" sz="2400" dirty="0" smtClean="0"/>
              <a:t>i</a:t>
            </a:r>
            <a:r>
              <a:rPr lang="cs-CZ" sz="2400" dirty="0" smtClean="0"/>
              <a:t>  </a:t>
            </a:r>
            <a:r>
              <a:rPr lang="cs-CZ" sz="2400" dirty="0" smtClean="0"/>
              <a:t>ši</a:t>
            </a:r>
            <a:r>
              <a:rPr lang="cs-CZ" sz="2400" dirty="0" smtClean="0"/>
              <a:t>  či  </a:t>
            </a:r>
            <a:r>
              <a:rPr lang="cs-CZ" sz="2400" dirty="0" smtClean="0"/>
              <a:t>ři</a:t>
            </a:r>
            <a:r>
              <a:rPr lang="cs-CZ" sz="2400" dirty="0" smtClean="0"/>
              <a:t>  </a:t>
            </a:r>
            <a:r>
              <a:rPr lang="cs-CZ" sz="2400" dirty="0" smtClean="0"/>
              <a:t>ci</a:t>
            </a:r>
            <a:r>
              <a:rPr lang="cs-CZ" sz="2400" dirty="0" smtClean="0"/>
              <a:t>  ji  </a:t>
            </a:r>
            <a:r>
              <a:rPr lang="cs-CZ" sz="2400" dirty="0" smtClean="0"/>
              <a:t>……. píšeme  </a:t>
            </a:r>
            <a:r>
              <a:rPr lang="cs-CZ" sz="2400" dirty="0" smtClean="0">
                <a:solidFill>
                  <a:srgbClr val="FF0000"/>
                </a:solidFill>
              </a:rPr>
              <a:t>vždy     i / 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001037"/>
            <a:ext cx="752161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Doplň 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/ í  a odůvodni</a:t>
            </a:r>
            <a:r>
              <a:rPr lang="cs-CZ" sz="2400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/>
              <a:t> _ n o v a t k a        </a:t>
            </a:r>
            <a:r>
              <a:rPr lang="cs-CZ" sz="2400" dirty="0" smtClean="0">
                <a:solidFill>
                  <a:srgbClr val="FF0000"/>
                </a:solidFill>
              </a:rPr>
              <a:t>ž</a:t>
            </a:r>
            <a:r>
              <a:rPr lang="cs-CZ" sz="2400" dirty="0" smtClean="0"/>
              <a:t> _ d l e       v   p e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_       h </a:t>
            </a:r>
            <a:r>
              <a:rPr lang="cs-CZ" sz="2400" dirty="0" smtClean="0">
                <a:solidFill>
                  <a:srgbClr val="FF0000"/>
                </a:solidFill>
              </a:rPr>
              <a:t>ř</a:t>
            </a:r>
            <a:r>
              <a:rPr lang="cs-CZ" sz="2400" dirty="0" smtClean="0"/>
              <a:t> _ b e k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 _ d l o         k a p </a:t>
            </a:r>
            <a:r>
              <a:rPr lang="cs-CZ" sz="2400" dirty="0" smtClean="0">
                <a:solidFill>
                  <a:srgbClr val="FF0000"/>
                </a:solidFill>
              </a:rPr>
              <a:t>ř</a:t>
            </a:r>
            <a:r>
              <a:rPr lang="cs-CZ" sz="2400" dirty="0" smtClean="0"/>
              <a:t> _        </a:t>
            </a:r>
            <a:r>
              <a:rPr lang="cs-CZ" sz="2400" dirty="0" smtClean="0">
                <a:solidFill>
                  <a:srgbClr val="FF0000"/>
                </a:solidFill>
              </a:rPr>
              <a:t>č</a:t>
            </a:r>
            <a:r>
              <a:rPr lang="cs-CZ" sz="2400" dirty="0" smtClean="0"/>
              <a:t> _ s l o     </a:t>
            </a:r>
            <a:r>
              <a:rPr lang="cs-CZ" sz="2400" dirty="0" smtClean="0">
                <a:solidFill>
                  <a:srgbClr val="FF0000"/>
                </a:solidFill>
              </a:rPr>
              <a:t> j </a:t>
            </a:r>
            <a:r>
              <a:rPr lang="cs-CZ" sz="2400" dirty="0" smtClean="0"/>
              <a:t>_ d l o      </a:t>
            </a:r>
            <a:r>
              <a:rPr lang="cs-CZ" sz="2400" dirty="0" smtClean="0">
                <a:solidFill>
                  <a:srgbClr val="FF0000"/>
                </a:solidFill>
              </a:rPr>
              <a:t> c </a:t>
            </a:r>
            <a:r>
              <a:rPr lang="cs-CZ" sz="2400" dirty="0" smtClean="0"/>
              <a:t>_ p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ž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_ v o t       u</a:t>
            </a:r>
            <a:r>
              <a:rPr lang="cs-CZ" sz="2400" dirty="0" smtClean="0">
                <a:solidFill>
                  <a:srgbClr val="FF0000"/>
                </a:solidFill>
              </a:rPr>
              <a:t> š </a:t>
            </a:r>
            <a:r>
              <a:rPr lang="cs-CZ" sz="2400" dirty="0" smtClean="0"/>
              <a:t>_       h o </a:t>
            </a:r>
            <a:r>
              <a:rPr lang="cs-CZ" sz="2400" dirty="0" smtClean="0">
                <a:solidFill>
                  <a:srgbClr val="FF0000"/>
                </a:solidFill>
              </a:rPr>
              <a:t>ř</a:t>
            </a:r>
            <a:r>
              <a:rPr lang="cs-CZ" sz="2400" dirty="0" smtClean="0"/>
              <a:t> _      h u </a:t>
            </a:r>
            <a:r>
              <a:rPr lang="cs-CZ" sz="2400" dirty="0" smtClean="0">
                <a:solidFill>
                  <a:srgbClr val="FF0000"/>
                </a:solidFill>
              </a:rPr>
              <a:t>č</a:t>
            </a:r>
            <a:r>
              <a:rPr lang="cs-CZ" sz="2400" dirty="0" smtClean="0"/>
              <a:t> _       u </a:t>
            </a:r>
            <a:r>
              <a:rPr lang="cs-CZ" sz="2400" dirty="0" smtClean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 _ j e m e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193673"/>
            <a:ext cx="3589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Vymysli věty s těmito slovy.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207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548680"/>
            <a:ext cx="7272808" cy="7755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Řešení zadaných úkolů:</a:t>
            </a:r>
            <a:endParaRPr lang="cs-CZ" sz="2000" dirty="0"/>
          </a:p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Sluníčka</a:t>
            </a:r>
          </a:p>
          <a:p>
            <a:r>
              <a:rPr lang="cs-CZ" sz="2000" dirty="0" smtClean="0"/>
              <a:t>  </a:t>
            </a:r>
            <a:r>
              <a:rPr lang="cs-CZ" sz="2000" dirty="0" smtClean="0">
                <a:solidFill>
                  <a:srgbClr val="FF0000"/>
                </a:solidFill>
              </a:rPr>
              <a:t>ži</a:t>
            </a:r>
            <a:r>
              <a:rPr lang="cs-CZ" sz="2000" dirty="0" smtClean="0"/>
              <a:t>                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ši</a:t>
            </a:r>
            <a:r>
              <a:rPr lang="cs-CZ" sz="2000" dirty="0" smtClean="0">
                <a:solidFill>
                  <a:srgbClr val="FF0000"/>
                </a:solidFill>
              </a:rPr>
              <a:t>                  či                </a:t>
            </a:r>
            <a:r>
              <a:rPr lang="cs-CZ" sz="2000" dirty="0" smtClean="0">
                <a:solidFill>
                  <a:srgbClr val="FF0000"/>
                </a:solidFill>
              </a:rPr>
              <a:t>ři</a:t>
            </a:r>
            <a:r>
              <a:rPr lang="cs-CZ" sz="2000" dirty="0" smtClean="0">
                <a:solidFill>
                  <a:srgbClr val="FF0000"/>
                </a:solidFill>
              </a:rPr>
              <a:t>                  </a:t>
            </a:r>
            <a:r>
              <a:rPr lang="cs-CZ" sz="2000" dirty="0" smtClean="0">
                <a:solidFill>
                  <a:srgbClr val="FF0000"/>
                </a:solidFill>
              </a:rPr>
              <a:t>ci</a:t>
            </a:r>
            <a:r>
              <a:rPr lang="cs-CZ" sz="2000" dirty="0" smtClean="0">
                <a:solidFill>
                  <a:srgbClr val="FF0000"/>
                </a:solidFill>
              </a:rPr>
              <a:t>                 ji</a:t>
            </a:r>
          </a:p>
          <a:p>
            <a:r>
              <a:rPr lang="cs-CZ" sz="2000" dirty="0"/>
              <a:t>ž</a:t>
            </a:r>
            <a:r>
              <a:rPr lang="cs-CZ" sz="2000" dirty="0" smtClean="0"/>
              <a:t>idle            prší                 oči             v moři          chlapci         jikry</a:t>
            </a:r>
          </a:p>
          <a:p>
            <a:r>
              <a:rPr lang="cs-CZ" sz="2000" dirty="0"/>
              <a:t>ž</a:t>
            </a:r>
            <a:r>
              <a:rPr lang="cs-CZ" sz="2000" dirty="0" smtClean="0"/>
              <a:t>ížala           šipka               mlčí            řídí               cíp              jídlo</a:t>
            </a: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Věty</a:t>
            </a:r>
          </a:p>
          <a:p>
            <a:endParaRPr lang="cs-CZ" sz="2000" dirty="0"/>
          </a:p>
          <a:p>
            <a:r>
              <a:rPr lang="cs-CZ" sz="2000" dirty="0" smtClean="0"/>
              <a:t>Slepice  snědla 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ží</a:t>
            </a:r>
            <a:r>
              <a:rPr lang="cs-CZ" sz="2000" dirty="0" smtClean="0"/>
              <a:t>žalu. </a:t>
            </a:r>
            <a:r>
              <a:rPr lang="cs-CZ" sz="2000" dirty="0" smtClean="0"/>
              <a:t> Pes  </a:t>
            </a:r>
            <a:r>
              <a:rPr lang="cs-CZ" sz="2000" dirty="0" smtClean="0"/>
              <a:t>má  dobrý  </a:t>
            </a:r>
            <a:r>
              <a:rPr lang="cs-CZ" sz="2000" dirty="0" smtClean="0">
                <a:solidFill>
                  <a:srgbClr val="FF0000"/>
                </a:solidFill>
              </a:rPr>
              <a:t>či</a:t>
            </a:r>
            <a:r>
              <a:rPr lang="cs-CZ" sz="2000" dirty="0" smtClean="0"/>
              <a:t>ch.  </a:t>
            </a:r>
            <a:r>
              <a:rPr lang="cs-CZ" sz="2000" dirty="0" smtClean="0">
                <a:solidFill>
                  <a:srgbClr val="FF0000"/>
                </a:solidFill>
              </a:rPr>
              <a:t>Čí</a:t>
            </a:r>
            <a:r>
              <a:rPr lang="cs-CZ" sz="2000" dirty="0" smtClean="0"/>
              <a:t>šník  p</a:t>
            </a:r>
            <a:r>
              <a:rPr lang="cs-CZ" sz="2000" dirty="0" smtClean="0">
                <a:solidFill>
                  <a:srgbClr val="FF0000"/>
                </a:solidFill>
              </a:rPr>
              <a:t>ři</a:t>
            </a:r>
            <a:r>
              <a:rPr lang="cs-CZ" sz="2000" dirty="0" smtClean="0"/>
              <a:t>nesl  </a:t>
            </a:r>
            <a:r>
              <a:rPr lang="cs-CZ" sz="2000" dirty="0" smtClean="0">
                <a:solidFill>
                  <a:srgbClr val="FF0000"/>
                </a:solidFill>
              </a:rPr>
              <a:t>ci</a:t>
            </a:r>
            <a:r>
              <a:rPr lang="cs-CZ" sz="2000" dirty="0" smtClean="0"/>
              <a:t>trón.  Je</a:t>
            </a:r>
            <a:r>
              <a:rPr lang="cs-CZ" sz="2000" dirty="0" smtClean="0">
                <a:solidFill>
                  <a:srgbClr val="FF0000"/>
                </a:solidFill>
              </a:rPr>
              <a:t>ži</a:t>
            </a:r>
            <a:r>
              <a:rPr lang="cs-CZ" sz="2000" dirty="0" smtClean="0"/>
              <a:t>baba </a:t>
            </a:r>
            <a:r>
              <a:rPr lang="cs-CZ" sz="2000" dirty="0" smtClean="0">
                <a:solidFill>
                  <a:srgbClr val="FF0000"/>
                </a:solidFill>
              </a:rPr>
              <a:t>jí 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ji</a:t>
            </a:r>
            <a:r>
              <a:rPr lang="cs-CZ" sz="2000" dirty="0" smtClean="0"/>
              <a:t>kry.  Pi</a:t>
            </a:r>
            <a:r>
              <a:rPr lang="cs-CZ" sz="2000" dirty="0" smtClean="0">
                <a:solidFill>
                  <a:srgbClr val="FF0000"/>
                </a:solidFill>
              </a:rPr>
              <a:t>ji 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ší</a:t>
            </a:r>
            <a:r>
              <a:rPr lang="cs-CZ" sz="2000" dirty="0" smtClean="0"/>
              <a:t>pkový  čaj.  Ho</a:t>
            </a:r>
            <a:r>
              <a:rPr lang="cs-CZ" sz="2000" dirty="0" smtClean="0">
                <a:solidFill>
                  <a:srgbClr val="FF0000"/>
                </a:solidFill>
              </a:rPr>
              <a:t>ši </a:t>
            </a:r>
            <a:r>
              <a:rPr lang="cs-CZ" sz="2000" dirty="0" smtClean="0"/>
              <a:t> háze</a:t>
            </a:r>
            <a:r>
              <a:rPr lang="cs-CZ" sz="2000" dirty="0" smtClean="0">
                <a:solidFill>
                  <a:srgbClr val="FF0000"/>
                </a:solidFill>
              </a:rPr>
              <a:t>jí 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ši</a:t>
            </a:r>
            <a:r>
              <a:rPr lang="cs-CZ" sz="2000" dirty="0" smtClean="0"/>
              <a:t>pky.  Petr  </a:t>
            </a:r>
            <a:r>
              <a:rPr lang="cs-CZ" sz="2000" dirty="0" smtClean="0">
                <a:solidFill>
                  <a:srgbClr val="FF0000"/>
                </a:solidFill>
              </a:rPr>
              <a:t>ří</a:t>
            </a:r>
            <a:r>
              <a:rPr lang="cs-CZ" sz="2000" dirty="0" smtClean="0"/>
              <a:t>dí  auto.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Slova</a:t>
            </a:r>
          </a:p>
          <a:p>
            <a:endParaRPr lang="cs-CZ" sz="2000" dirty="0"/>
          </a:p>
          <a:p>
            <a:r>
              <a:rPr lang="cs-CZ" sz="2000" dirty="0"/>
              <a:t>j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/>
              <a:t>novatka   v pec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/>
              <a:t>   ž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/>
              <a:t>dle   hř</a:t>
            </a:r>
            <a:r>
              <a:rPr lang="cs-CZ" sz="2000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bek</a:t>
            </a:r>
          </a:p>
          <a:p>
            <a:r>
              <a:rPr lang="cs-CZ" sz="2000" dirty="0"/>
              <a:t>š</a:t>
            </a:r>
            <a:r>
              <a:rPr lang="cs-CZ" sz="2000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dlo    kapř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/>
              <a:t>   č</a:t>
            </a:r>
            <a:r>
              <a:rPr lang="cs-CZ" sz="2000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slo    j</a:t>
            </a:r>
            <a:r>
              <a:rPr lang="cs-CZ" sz="2000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dlo    c</a:t>
            </a:r>
            <a:r>
              <a:rPr lang="cs-CZ" sz="2000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p</a:t>
            </a:r>
          </a:p>
          <a:p>
            <a:r>
              <a:rPr lang="cs-CZ" sz="2000" dirty="0"/>
              <a:t>ž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/>
              <a:t>vot    uš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/>
              <a:t>   hoř</a:t>
            </a:r>
            <a:r>
              <a:rPr lang="cs-CZ" sz="2000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   uč</a:t>
            </a:r>
            <a:r>
              <a:rPr lang="cs-CZ" sz="2000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    uš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/>
              <a:t>jeme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440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20688"/>
            <a:ext cx="42376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1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245</TotalTime>
  <Words>638</Words>
  <Application>Microsoft Office PowerPoint</Application>
  <PresentationFormat>Předvádění na obrazovce (4:3)</PresentationFormat>
  <Paragraphs>136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Slunovrat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31</cp:revision>
  <dcterms:created xsi:type="dcterms:W3CDTF">2011-12-30T05:30:15Z</dcterms:created>
  <dcterms:modified xsi:type="dcterms:W3CDTF">2012-07-11T13:47:39Z</dcterms:modified>
</cp:coreProperties>
</file>