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3"/>
  </p:notesMasterIdLst>
  <p:sldIdLst>
    <p:sldId id="262" r:id="rId4"/>
    <p:sldId id="263" r:id="rId5"/>
    <p:sldId id="256" r:id="rId6"/>
    <p:sldId id="257" r:id="rId7"/>
    <p:sldId id="258" r:id="rId8"/>
    <p:sldId id="261" r:id="rId9"/>
    <p:sldId id="259" r:id="rId10"/>
    <p:sldId id="260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75256D-9241-4BD7-8BE3-BEE9105190DB}" type="presOf" srcId="{100B6B2E-82E6-4C11-B19B-F2DB3A0EA64F}" destId="{DBA8199F-D892-4A8E-A352-2B7844050E09}" srcOrd="1" destOrd="0" presId="urn:microsoft.com/office/officeart/2005/8/layout/target3"/>
    <dgm:cxn modelId="{46A2EAD8-0D9A-4687-AD6C-14D4C9D0EC9D}" type="presOf" srcId="{1D8420EA-BFA0-403B-80F5-647FA396CC45}" destId="{F7B3C0B7-F0F7-4F49-B02C-3630F8C5FAE5}" srcOrd="0" destOrd="0" presId="urn:microsoft.com/office/officeart/2005/8/layout/target3"/>
    <dgm:cxn modelId="{F5ECB1B2-4907-4CF3-91D6-6ABE2AF51F45}" type="presOf" srcId="{914700B9-77B5-440A-A438-DE98B6D4894D}" destId="{BD9AF279-D483-48F2-BBBD-45F8E8923512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308D2E9B-BADD-4404-A79C-CA281A80EB62}" type="presOf" srcId="{130831A4-0540-4EC5-8F5A-93030E89D2D9}" destId="{F69CC921-512E-49F4-824C-A648EC5F27A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ABD5CD0A-41A2-4A80-9EF1-330AA447A467}" type="presOf" srcId="{100B6B2E-82E6-4C11-B19B-F2DB3A0EA64F}" destId="{645AA564-2E9E-4954-AD87-AE01782CEC59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68DF9A98-A63B-4C68-B229-5B773EC871D4}" type="presOf" srcId="{914700B9-77B5-440A-A438-DE98B6D4894D}" destId="{E73F1C26-6DCD-4001-88B9-355E01E2BCE7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1A711129-09B2-4FDD-9BD8-BA9E037E351D}" type="presOf" srcId="{1D8420EA-BFA0-403B-80F5-647FA396CC45}" destId="{8467D0EB-87A2-4285-8ACA-0398EFBF29BC}" srcOrd="1" destOrd="0" presId="urn:microsoft.com/office/officeart/2005/8/layout/target3"/>
    <dgm:cxn modelId="{DFA59BB8-8420-4FA0-93F0-D27AC5C955A2}" type="presOf" srcId="{27FE2D31-D344-4B63-A89A-A89AB0D9F3E3}" destId="{FE47432B-CA46-450C-8D8F-66C300A95B52}" srcOrd="0" destOrd="0" presId="urn:microsoft.com/office/officeart/2005/8/layout/target3"/>
    <dgm:cxn modelId="{EC47C63E-AC47-4888-9107-56A300E25F05}" type="presOf" srcId="{130831A4-0540-4EC5-8F5A-93030E89D2D9}" destId="{8E23E229-92FC-49D1-B5FE-0303176B8A4E}" srcOrd="1" destOrd="0" presId="urn:microsoft.com/office/officeart/2005/8/layout/target3"/>
    <dgm:cxn modelId="{63F7E8C1-2162-4354-9FB0-9F0950F88F67}" type="presParOf" srcId="{FE47432B-CA46-450C-8D8F-66C300A95B52}" destId="{B522209E-30D0-49D6-A340-2D383A11C668}" srcOrd="0" destOrd="0" presId="urn:microsoft.com/office/officeart/2005/8/layout/target3"/>
    <dgm:cxn modelId="{447078E4-E245-42B3-A146-D499991BA334}" type="presParOf" srcId="{FE47432B-CA46-450C-8D8F-66C300A95B52}" destId="{ED5A8377-51D5-4DC5-B0E7-680166966720}" srcOrd="1" destOrd="0" presId="urn:microsoft.com/office/officeart/2005/8/layout/target3"/>
    <dgm:cxn modelId="{73D93E70-8D88-4FFF-898E-7254E5DAB45B}" type="presParOf" srcId="{FE47432B-CA46-450C-8D8F-66C300A95B52}" destId="{F69CC921-512E-49F4-824C-A648EC5F27A5}" srcOrd="2" destOrd="0" presId="urn:microsoft.com/office/officeart/2005/8/layout/target3"/>
    <dgm:cxn modelId="{46035A03-FBE4-406D-9E08-BC2B3F619DA4}" type="presParOf" srcId="{FE47432B-CA46-450C-8D8F-66C300A95B52}" destId="{61C9CE18-EDA6-4EDF-BA1C-09779D38FBBF}" srcOrd="3" destOrd="0" presId="urn:microsoft.com/office/officeart/2005/8/layout/target3"/>
    <dgm:cxn modelId="{47716816-C77F-4357-A576-1DAA9D8C9DD8}" type="presParOf" srcId="{FE47432B-CA46-450C-8D8F-66C300A95B52}" destId="{D60DEAAB-7AFE-435A-ACF6-18851E4B0426}" srcOrd="4" destOrd="0" presId="urn:microsoft.com/office/officeart/2005/8/layout/target3"/>
    <dgm:cxn modelId="{EA6E32E6-7234-4036-8DA9-27FE0D07434E}" type="presParOf" srcId="{FE47432B-CA46-450C-8D8F-66C300A95B52}" destId="{F7B3C0B7-F0F7-4F49-B02C-3630F8C5FAE5}" srcOrd="5" destOrd="0" presId="urn:microsoft.com/office/officeart/2005/8/layout/target3"/>
    <dgm:cxn modelId="{CB67C6BB-575E-4B3B-9C83-817E6512F62D}" type="presParOf" srcId="{FE47432B-CA46-450C-8D8F-66C300A95B52}" destId="{C9DA9446-E2D3-4F6A-8960-3CADFBF870B8}" srcOrd="6" destOrd="0" presId="urn:microsoft.com/office/officeart/2005/8/layout/target3"/>
    <dgm:cxn modelId="{04C3196B-8D3E-4E1C-A1B9-E5D4936C1FC4}" type="presParOf" srcId="{FE47432B-CA46-450C-8D8F-66C300A95B52}" destId="{9726EC6F-D322-4CD3-B489-1BE3DF7CE70B}" srcOrd="7" destOrd="0" presId="urn:microsoft.com/office/officeart/2005/8/layout/target3"/>
    <dgm:cxn modelId="{F396933A-35DD-4AD9-8CA7-F4733B74BE63}" type="presParOf" srcId="{FE47432B-CA46-450C-8D8F-66C300A95B52}" destId="{645AA564-2E9E-4954-AD87-AE01782CEC59}" srcOrd="8" destOrd="0" presId="urn:microsoft.com/office/officeart/2005/8/layout/target3"/>
    <dgm:cxn modelId="{8A0D85FC-42C0-4D95-8D2A-B5CF70A8A3B2}" type="presParOf" srcId="{FE47432B-CA46-450C-8D8F-66C300A95B52}" destId="{8538CAC4-6A86-42B8-B5AF-2FF155DB9D02}" srcOrd="9" destOrd="0" presId="urn:microsoft.com/office/officeart/2005/8/layout/target3"/>
    <dgm:cxn modelId="{1378342B-DDE9-4F2F-85C0-4504F4B5095A}" type="presParOf" srcId="{FE47432B-CA46-450C-8D8F-66C300A95B52}" destId="{26FD6024-A07F-46D0-8BC0-B5E595C5673D}" srcOrd="10" destOrd="0" presId="urn:microsoft.com/office/officeart/2005/8/layout/target3"/>
    <dgm:cxn modelId="{3011A8A3-5056-40A1-A721-0DEEE4D2BF76}" type="presParOf" srcId="{FE47432B-CA46-450C-8D8F-66C300A95B52}" destId="{E73F1C26-6DCD-4001-88B9-355E01E2BCE7}" srcOrd="11" destOrd="0" presId="urn:microsoft.com/office/officeart/2005/8/layout/target3"/>
    <dgm:cxn modelId="{87DB20BC-0937-4D60-8302-306D51CA13B1}" type="presParOf" srcId="{FE47432B-CA46-450C-8D8F-66C300A95B52}" destId="{8E23E229-92FC-49D1-B5FE-0303176B8A4E}" srcOrd="12" destOrd="0" presId="urn:microsoft.com/office/officeart/2005/8/layout/target3"/>
    <dgm:cxn modelId="{DB7E56F0-5776-4BE4-B901-FFAE5F455A13}" type="presParOf" srcId="{FE47432B-CA46-450C-8D8F-66C300A95B52}" destId="{8467D0EB-87A2-4285-8ACA-0398EFBF29BC}" srcOrd="13" destOrd="0" presId="urn:microsoft.com/office/officeart/2005/8/layout/target3"/>
    <dgm:cxn modelId="{8C2303EF-E779-4D1C-9027-AB43300CF00A}" type="presParOf" srcId="{FE47432B-CA46-450C-8D8F-66C300A95B52}" destId="{DBA8199F-D892-4A8E-A352-2B7844050E09}" srcOrd="14" destOrd="0" presId="urn:microsoft.com/office/officeart/2005/8/layout/target3"/>
    <dgm:cxn modelId="{A87EAB24-D380-4C57-AE75-7A4B08424B26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C0162-E3D9-4D5E-9ABA-94B566FCDEC8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7DEDFA-68B7-4B90-9DD6-846747C2A14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4949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7DEDFA-68B7-4B90-9DD6-846747C2A146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825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705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3380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24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017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1999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1154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6782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8146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905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3591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8620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9142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8401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5505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8762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190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3959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9807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12321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8037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1355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762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3326A99-E161-4CF2-B35F-8F1ED515AE50}" type="datetimeFigureOut">
              <a:rPr lang="cs-CZ" smtClean="0"/>
              <a:t>11.7.2012</a:t>
            </a:fld>
            <a:endParaRPr lang="cs-CZ" dirty="0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1E87E0D-B0DE-4495-8DA8-CD0AA9E23423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28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11.7.2012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146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53972018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767" y="537321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7847207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VY_32_INOVACE_09_S01-Čj-2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Leden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2.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Skupiny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di - dy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ti - ty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ni - ny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624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924335"/>
              </p:ext>
            </p:extLst>
          </p:nvPr>
        </p:nvGraphicFramePr>
        <p:xfrm>
          <a:off x="539552" y="3573016"/>
          <a:ext cx="8280920" cy="2799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ROČNÍK</a:t>
                      </a:r>
                      <a:r>
                        <a:rPr lang="cs-CZ" sz="1400" baseline="0" dirty="0" smtClean="0"/>
                        <a:t>: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 UČEBNÍHO MATERIÁLU: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pro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interaktivní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tabuli.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</a:t>
                      </a:r>
                      <a:r>
                        <a:rPr lang="cs-CZ" sz="1400" b="1" baseline="0" dirty="0" smtClean="0"/>
                        <a:t> A TYP VZDĚLÁVÁNÍ: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POMŮCKY: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– kartičky se slovy- plechovky (podobné pomůcky)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CÍL – INOVACE: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– procvičování - výklad učiva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METODICKÉ POKYNY: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třídí kostičky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do dvou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skupin.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Doplňuje  i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y </a:t>
                      </a:r>
                      <a:r>
                        <a:rPr lang="cs-CZ" sz="1400" kern="1200" baseline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ve </a:t>
                      </a:r>
                      <a:r>
                        <a:rPr lang="cs-CZ" sz="1400" kern="1200" baseline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slovech.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Opravuje chybné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výrazy. Uvědomuje 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si význam slov a tvoří s nimi věty. V materiálu jsou využity animace.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270256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pochopení  zvukové a grafické podoby skupin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di - dy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ti - ty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ni - ny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 rozlišovat  zvukovou a grafickou podobu skupin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di - dy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ti - ty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ni - ny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a odůvodňovat  psaní těchto skupin. Žák dokáže vyhledat chybné skupiny ve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slovech, 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opravit je a použít bezchybná slova ve větách.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294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7030A0"/>
                </a:solidFill>
              </a:rPr>
              <a:t>Český jazyk 2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cs-CZ" dirty="0" smtClean="0"/>
              <a:t>Skupiny     di – </a:t>
            </a:r>
            <a:r>
              <a:rPr lang="cs-CZ" dirty="0" smtClean="0"/>
              <a:t>dy</a:t>
            </a:r>
            <a:endParaRPr lang="cs-CZ" dirty="0" smtClean="0"/>
          </a:p>
          <a:p>
            <a:pPr algn="ctr"/>
            <a:r>
              <a:rPr lang="cs-CZ" dirty="0"/>
              <a:t> </a:t>
            </a:r>
            <a:r>
              <a:rPr lang="cs-CZ" dirty="0" smtClean="0"/>
              <a:t>               ti – ty</a:t>
            </a:r>
          </a:p>
          <a:p>
            <a:pPr algn="ctr"/>
            <a:r>
              <a:rPr lang="cs-CZ" dirty="0" smtClean="0"/>
              <a:t>                 ni - </a:t>
            </a:r>
            <a:r>
              <a:rPr lang="cs-CZ" dirty="0" smtClean="0"/>
              <a:t>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09683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7776864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POZOR !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/>
              <a:t>Slyšíme …..  </a:t>
            </a:r>
            <a:r>
              <a:rPr lang="cs-CZ" dirty="0" smtClean="0">
                <a:solidFill>
                  <a:srgbClr val="FF0000"/>
                </a:solidFill>
              </a:rPr>
              <a:t>ď  + i ……  </a:t>
            </a:r>
            <a:r>
              <a:rPr lang="cs-CZ" dirty="0"/>
              <a:t>p</a:t>
            </a:r>
            <a:r>
              <a:rPr lang="cs-CZ" dirty="0" smtClean="0"/>
              <a:t>íšeme  </a:t>
            </a:r>
            <a:r>
              <a:rPr lang="cs-CZ" dirty="0" smtClean="0">
                <a:solidFill>
                  <a:srgbClr val="FF0000"/>
                </a:solidFill>
              </a:rPr>
              <a:t>di ,   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 + y </a:t>
            </a:r>
            <a:r>
              <a:rPr lang="cs-CZ" dirty="0" smtClean="0">
                <a:solidFill>
                  <a:srgbClr val="FF0000"/>
                </a:solidFill>
              </a:rPr>
              <a:t>…..  </a:t>
            </a:r>
            <a:r>
              <a:rPr lang="cs-CZ" dirty="0" smtClean="0"/>
              <a:t>píšeme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dy</a:t>
            </a:r>
            <a:r>
              <a:rPr lang="cs-CZ" dirty="0" smtClean="0"/>
              <a:t>.</a:t>
            </a:r>
          </a:p>
          <a:p>
            <a:r>
              <a:rPr lang="cs-CZ" dirty="0" smtClean="0"/>
              <a:t>Slyšíme …..   </a:t>
            </a:r>
            <a:r>
              <a:rPr lang="cs-CZ" dirty="0" smtClean="0">
                <a:solidFill>
                  <a:srgbClr val="FF0000"/>
                </a:solidFill>
              </a:rPr>
              <a:t>ť + i  ……  </a:t>
            </a:r>
            <a:r>
              <a:rPr lang="cs-CZ" dirty="0" smtClean="0"/>
              <a:t>píšeme </a:t>
            </a:r>
            <a:r>
              <a:rPr lang="cs-CZ" dirty="0" smtClean="0">
                <a:solidFill>
                  <a:srgbClr val="FF0000"/>
                </a:solidFill>
              </a:rPr>
              <a:t>  ti ,    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 + y </a:t>
            </a:r>
            <a:r>
              <a:rPr lang="cs-CZ" dirty="0" smtClean="0">
                <a:solidFill>
                  <a:srgbClr val="FF0000"/>
                </a:solidFill>
              </a:rPr>
              <a:t>…..  </a:t>
            </a:r>
            <a:r>
              <a:rPr lang="cs-CZ" dirty="0"/>
              <a:t>p</a:t>
            </a:r>
            <a:r>
              <a:rPr lang="cs-CZ" dirty="0" smtClean="0"/>
              <a:t>íšeme 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ty</a:t>
            </a:r>
            <a:r>
              <a:rPr lang="cs-CZ" dirty="0" smtClean="0"/>
              <a:t>.</a:t>
            </a:r>
          </a:p>
          <a:p>
            <a:r>
              <a:rPr lang="cs-CZ" dirty="0" smtClean="0"/>
              <a:t>Slyšíme …..   </a:t>
            </a:r>
            <a:r>
              <a:rPr lang="cs-CZ" dirty="0" smtClean="0">
                <a:solidFill>
                  <a:srgbClr val="FF0000"/>
                </a:solidFill>
              </a:rPr>
              <a:t>ň + i …..  </a:t>
            </a:r>
            <a:r>
              <a:rPr lang="cs-CZ" dirty="0" smtClean="0"/>
              <a:t>píšeme </a:t>
            </a:r>
            <a:r>
              <a:rPr lang="cs-CZ" dirty="0" smtClean="0">
                <a:solidFill>
                  <a:srgbClr val="FF0000"/>
                </a:solidFill>
              </a:rPr>
              <a:t>  ni ,   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 + y </a:t>
            </a:r>
            <a:r>
              <a:rPr lang="cs-CZ" dirty="0" smtClean="0">
                <a:solidFill>
                  <a:srgbClr val="FF0000"/>
                </a:solidFill>
              </a:rPr>
              <a:t>….. </a:t>
            </a:r>
            <a:r>
              <a:rPr lang="cs-CZ" dirty="0" smtClean="0"/>
              <a:t> píšeme  </a:t>
            </a:r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ny</a:t>
            </a:r>
            <a:r>
              <a:rPr lang="cs-CZ" dirty="0" smtClean="0"/>
              <a:t>.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Krychle 2"/>
          <p:cNvSpPr/>
          <p:nvPr/>
        </p:nvSpPr>
        <p:spPr>
          <a:xfrm>
            <a:off x="1357205" y="5088838"/>
            <a:ext cx="648072" cy="630339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ti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4" name="Krychle 3"/>
          <p:cNvSpPr/>
          <p:nvPr/>
        </p:nvSpPr>
        <p:spPr>
          <a:xfrm>
            <a:off x="755576" y="5748606"/>
            <a:ext cx="647651" cy="605790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dy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5" name="Krychle 4"/>
          <p:cNvSpPr/>
          <p:nvPr/>
        </p:nvSpPr>
        <p:spPr>
          <a:xfrm>
            <a:off x="2848842" y="5774375"/>
            <a:ext cx="648072" cy="608076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tí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6" name="Krychle 5"/>
          <p:cNvSpPr/>
          <p:nvPr/>
        </p:nvSpPr>
        <p:spPr>
          <a:xfrm>
            <a:off x="7113837" y="5189584"/>
            <a:ext cx="648072" cy="608076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ny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7" name="Krychle 6"/>
          <p:cNvSpPr/>
          <p:nvPr/>
        </p:nvSpPr>
        <p:spPr>
          <a:xfrm>
            <a:off x="1690102" y="5764936"/>
            <a:ext cx="638441" cy="608076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Krychle 7"/>
          <p:cNvSpPr/>
          <p:nvPr/>
        </p:nvSpPr>
        <p:spPr>
          <a:xfrm>
            <a:off x="4075984" y="5774375"/>
            <a:ext cx="648072" cy="608076"/>
          </a:xfrm>
          <a:prstGeom prst="cube">
            <a:avLst/>
          </a:prstGeom>
          <a:solidFill>
            <a:schemeClr val="tx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ný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9" name="Krychle 8"/>
          <p:cNvSpPr/>
          <p:nvPr/>
        </p:nvSpPr>
        <p:spPr>
          <a:xfrm>
            <a:off x="4724056" y="5189584"/>
            <a:ext cx="648072" cy="608076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dý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3581088" y="5155219"/>
            <a:ext cx="681023" cy="608076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di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1" name="Krychle 10"/>
          <p:cNvSpPr/>
          <p:nvPr/>
        </p:nvSpPr>
        <p:spPr>
          <a:xfrm>
            <a:off x="5964338" y="5189584"/>
            <a:ext cx="679260" cy="608076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tý</a:t>
            </a:r>
            <a:endParaRPr lang="cs-CZ" sz="2000" dirty="0">
              <a:solidFill>
                <a:schemeClr val="bg1"/>
              </a:solidFill>
            </a:endParaRPr>
          </a:p>
        </p:txBody>
      </p:sp>
      <p:sp>
        <p:nvSpPr>
          <p:cNvPr id="12" name="Krychle 11"/>
          <p:cNvSpPr/>
          <p:nvPr/>
        </p:nvSpPr>
        <p:spPr>
          <a:xfrm>
            <a:off x="5220072" y="5797660"/>
            <a:ext cx="648072" cy="605790"/>
          </a:xfrm>
          <a:prstGeom prst="cube">
            <a:avLst>
              <a:gd name="adj" fmla="val 20443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dí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Krychle 12"/>
          <p:cNvSpPr/>
          <p:nvPr/>
        </p:nvSpPr>
        <p:spPr>
          <a:xfrm>
            <a:off x="2392621" y="5164775"/>
            <a:ext cx="638975" cy="609600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ty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Krychle 13"/>
          <p:cNvSpPr/>
          <p:nvPr/>
        </p:nvSpPr>
        <p:spPr>
          <a:xfrm>
            <a:off x="6475396" y="5763295"/>
            <a:ext cx="638441" cy="611124"/>
          </a:xfrm>
          <a:prstGeom prst="cub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ni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83568" y="2999122"/>
            <a:ext cx="3426900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Skupiny  di   ti  ni/ </a:t>
            </a:r>
            <a:r>
              <a:rPr lang="cs-CZ" dirty="0" smtClean="0">
                <a:solidFill>
                  <a:schemeClr val="bg1"/>
                </a:solidFill>
              </a:rPr>
              <a:t>dí</a:t>
            </a:r>
            <a:r>
              <a:rPr lang="cs-CZ" dirty="0" smtClean="0">
                <a:solidFill>
                  <a:schemeClr val="bg1"/>
                </a:solidFill>
              </a:rPr>
              <a:t>  </a:t>
            </a:r>
            <a:r>
              <a:rPr lang="cs-CZ" dirty="0" smtClean="0">
                <a:solidFill>
                  <a:schemeClr val="bg1"/>
                </a:solidFill>
              </a:rPr>
              <a:t>tí</a:t>
            </a:r>
            <a:r>
              <a:rPr lang="cs-CZ" dirty="0" smtClean="0">
                <a:solidFill>
                  <a:schemeClr val="bg1"/>
                </a:solidFill>
              </a:rPr>
              <a:t>  ní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99661" y="3023561"/>
            <a:ext cx="3760772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Skupiny  </a:t>
            </a:r>
            <a:r>
              <a:rPr lang="cs-CZ" dirty="0" smtClean="0"/>
              <a:t>dy</a:t>
            </a:r>
            <a:r>
              <a:rPr lang="cs-CZ" dirty="0"/>
              <a:t> </a:t>
            </a:r>
            <a:r>
              <a:rPr lang="cs-CZ" dirty="0" smtClean="0"/>
              <a:t> ty  </a:t>
            </a:r>
            <a:r>
              <a:rPr lang="cs-CZ" dirty="0" smtClean="0"/>
              <a:t>ny</a:t>
            </a:r>
            <a:r>
              <a:rPr lang="cs-CZ" dirty="0" smtClean="0"/>
              <a:t>/ </a:t>
            </a:r>
            <a:r>
              <a:rPr lang="cs-CZ" dirty="0" smtClean="0"/>
              <a:t>dý</a:t>
            </a:r>
            <a:r>
              <a:rPr lang="cs-CZ" dirty="0" smtClean="0"/>
              <a:t>  </a:t>
            </a:r>
            <a:r>
              <a:rPr lang="cs-CZ" dirty="0" smtClean="0"/>
              <a:t>tý</a:t>
            </a:r>
            <a:r>
              <a:rPr lang="cs-CZ" dirty="0" smtClean="0"/>
              <a:t>  ný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2591038"/>
            <a:ext cx="7027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Roztřiď kostičky a odůvodni i/ y. Kostičky posílej kliknutím.</a:t>
            </a:r>
            <a:endParaRPr lang="cs-CZ" dirty="0"/>
          </a:p>
        </p:txBody>
      </p:sp>
      <p:sp>
        <p:nvSpPr>
          <p:cNvPr id="15" name="Krychle 14"/>
          <p:cNvSpPr/>
          <p:nvPr/>
        </p:nvSpPr>
        <p:spPr>
          <a:xfrm>
            <a:off x="907976" y="4115833"/>
            <a:ext cx="647651" cy="608076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Krychle 18"/>
          <p:cNvSpPr/>
          <p:nvPr/>
        </p:nvSpPr>
        <p:spPr>
          <a:xfrm>
            <a:off x="1555627" y="3508790"/>
            <a:ext cx="647651" cy="608076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Krychle 19"/>
          <p:cNvSpPr/>
          <p:nvPr/>
        </p:nvSpPr>
        <p:spPr>
          <a:xfrm>
            <a:off x="1870139" y="4115833"/>
            <a:ext cx="647651" cy="608076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Krychle 20"/>
          <p:cNvSpPr/>
          <p:nvPr/>
        </p:nvSpPr>
        <p:spPr>
          <a:xfrm>
            <a:off x="2517790" y="3507757"/>
            <a:ext cx="647651" cy="608076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Krychle 21"/>
          <p:cNvSpPr/>
          <p:nvPr/>
        </p:nvSpPr>
        <p:spPr>
          <a:xfrm>
            <a:off x="2841616" y="4102224"/>
            <a:ext cx="647651" cy="608076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Krychle 22"/>
          <p:cNvSpPr/>
          <p:nvPr/>
        </p:nvSpPr>
        <p:spPr>
          <a:xfrm>
            <a:off x="3496914" y="3494148"/>
            <a:ext cx="647651" cy="608076"/>
          </a:xfrm>
          <a:prstGeom prst="cub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Krychle 23"/>
          <p:cNvSpPr/>
          <p:nvPr/>
        </p:nvSpPr>
        <p:spPr>
          <a:xfrm>
            <a:off x="6665631" y="4158667"/>
            <a:ext cx="647651" cy="608076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Krychle 24"/>
          <p:cNvSpPr/>
          <p:nvPr/>
        </p:nvSpPr>
        <p:spPr>
          <a:xfrm>
            <a:off x="6341432" y="3550591"/>
            <a:ext cx="647651" cy="608076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Krychle 25"/>
          <p:cNvSpPr/>
          <p:nvPr/>
        </p:nvSpPr>
        <p:spPr>
          <a:xfrm>
            <a:off x="5656317" y="4129959"/>
            <a:ext cx="647651" cy="608076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Krychle 26"/>
          <p:cNvSpPr/>
          <p:nvPr/>
        </p:nvSpPr>
        <p:spPr>
          <a:xfrm>
            <a:off x="5320521" y="3507757"/>
            <a:ext cx="647651" cy="608076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Krychle 27"/>
          <p:cNvSpPr/>
          <p:nvPr/>
        </p:nvSpPr>
        <p:spPr>
          <a:xfrm>
            <a:off x="4671135" y="4129959"/>
            <a:ext cx="647651" cy="608076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Krychle 28"/>
          <p:cNvSpPr/>
          <p:nvPr/>
        </p:nvSpPr>
        <p:spPr>
          <a:xfrm>
            <a:off x="7288936" y="3550591"/>
            <a:ext cx="647651" cy="608076"/>
          </a:xfrm>
          <a:prstGeom prst="cub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69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95936" y="2224629"/>
            <a:ext cx="936104" cy="95299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/>
              <a:t>i</a:t>
            </a:r>
            <a:r>
              <a:rPr lang="cs-CZ" sz="3600" dirty="0" smtClean="0"/>
              <a:t>, í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746239" y="1469557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d</a:t>
            </a:r>
            <a:r>
              <a:rPr lang="cs-CZ" sz="2400" dirty="0" smtClean="0">
                <a:solidFill>
                  <a:schemeClr val="tx1"/>
                </a:solidFill>
              </a:rPr>
              <a:t>_vadlo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25488" y="2224629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kalhot_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462464" y="1469557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s</a:t>
            </a:r>
            <a:r>
              <a:rPr lang="cs-CZ" sz="2400" dirty="0" smtClean="0">
                <a:solidFill>
                  <a:schemeClr val="tx1"/>
                </a:solidFill>
              </a:rPr>
              <a:t>lun_čko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444208" y="2224629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d</a:t>
            </a:r>
            <a:r>
              <a:rPr lang="cs-CZ" sz="2400" dirty="0" smtClean="0">
                <a:solidFill>
                  <a:schemeClr val="tx1"/>
                </a:solidFill>
              </a:rPr>
              <a:t>_váci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444208" y="3010597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b</a:t>
            </a:r>
            <a:r>
              <a:rPr lang="cs-CZ" sz="2400" dirty="0" smtClean="0">
                <a:solidFill>
                  <a:schemeClr val="tx1"/>
                </a:solidFill>
              </a:rPr>
              <a:t>ot_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44208" y="3758952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b</a:t>
            </a:r>
            <a:r>
              <a:rPr lang="cs-CZ" sz="2400" dirty="0" smtClean="0">
                <a:solidFill>
                  <a:schemeClr val="tx1"/>
                </a:solidFill>
              </a:rPr>
              <a:t>ot_čky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444208" y="4545779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m</a:t>
            </a:r>
            <a:r>
              <a:rPr lang="cs-CZ" sz="2400" dirty="0" smtClean="0">
                <a:solidFill>
                  <a:schemeClr val="tx1"/>
                </a:solidFill>
              </a:rPr>
              <a:t>ot_l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444208" y="5301208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n</a:t>
            </a:r>
            <a:r>
              <a:rPr lang="cs-CZ" sz="2400" dirty="0" smtClean="0">
                <a:solidFill>
                  <a:schemeClr val="tx1"/>
                </a:solidFill>
              </a:rPr>
              <a:t>_kdo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25488" y="3010597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h</a:t>
            </a:r>
            <a:r>
              <a:rPr lang="cs-CZ" sz="2400" dirty="0" smtClean="0">
                <a:solidFill>
                  <a:schemeClr val="tx1"/>
                </a:solidFill>
              </a:rPr>
              <a:t>od_nky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25488" y="3758952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t</a:t>
            </a:r>
            <a:r>
              <a:rPr lang="cs-CZ" sz="2400" dirty="0" smtClean="0">
                <a:solidFill>
                  <a:schemeClr val="tx1"/>
                </a:solidFill>
              </a:rPr>
              <a:t>at_nek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25488" y="4545779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d</a:t>
            </a:r>
            <a:r>
              <a:rPr lang="cs-CZ" sz="2400" dirty="0" smtClean="0">
                <a:solidFill>
                  <a:schemeClr val="tx1"/>
                </a:solidFill>
              </a:rPr>
              <a:t>_ně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25488" y="5301208"/>
            <a:ext cx="1872208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</a:rPr>
              <a:t>n</a:t>
            </a:r>
            <a:r>
              <a:rPr lang="cs-CZ" sz="2400" dirty="0" smtClean="0">
                <a:solidFill>
                  <a:schemeClr val="tx1"/>
                </a:solidFill>
              </a:rPr>
              <a:t>ovin_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887924" y="4216151"/>
            <a:ext cx="1152128" cy="952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/>
              <a:t>y</a:t>
            </a:r>
            <a:r>
              <a:rPr lang="cs-CZ" sz="3600" dirty="0" smtClean="0"/>
              <a:t>, ý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9274" y="548680"/>
            <a:ext cx="8802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 i/í nebo y/ý a kartičky připoj nebo doplňuj </a:t>
            </a:r>
            <a:r>
              <a:rPr lang="cs-CZ" dirty="0" smtClean="0"/>
              <a:t>i,í</a:t>
            </a:r>
            <a:r>
              <a:rPr lang="cs-CZ" dirty="0" smtClean="0"/>
              <a:t> / </a:t>
            </a:r>
            <a:r>
              <a:rPr lang="cs-CZ" dirty="0" smtClean="0"/>
              <a:t>y,ý</a:t>
            </a:r>
            <a:r>
              <a:rPr lang="cs-CZ" dirty="0" smtClean="0"/>
              <a:t> </a:t>
            </a:r>
            <a:r>
              <a:rPr lang="cs-CZ" dirty="0" smtClean="0"/>
              <a:t>barevnou fixou.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61534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47648" y="505233"/>
            <a:ext cx="438472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Rozhodni, kam patří kartičky. Klikni.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bdélník s odříznutým příčným rohem 4"/>
          <p:cNvSpPr/>
          <p:nvPr/>
        </p:nvSpPr>
        <p:spPr>
          <a:xfrm>
            <a:off x="2412025" y="1688232"/>
            <a:ext cx="1058416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dýně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s odříznutým příčným rohem 5"/>
          <p:cNvSpPr/>
          <p:nvPr/>
        </p:nvSpPr>
        <p:spPr>
          <a:xfrm>
            <a:off x="715010" y="1069777"/>
            <a:ext cx="1400550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hodiny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Obdélník s odříznutým příčným rohem 6"/>
          <p:cNvSpPr/>
          <p:nvPr/>
        </p:nvSpPr>
        <p:spPr>
          <a:xfrm>
            <a:off x="2411358" y="2270301"/>
            <a:ext cx="1018860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ticho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Obdélník s odříznutým příčným rohem 7"/>
          <p:cNvSpPr/>
          <p:nvPr/>
        </p:nvSpPr>
        <p:spPr>
          <a:xfrm>
            <a:off x="4712171" y="1069777"/>
            <a:ext cx="1228014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motýl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s odříznutým příčným rohem 8"/>
          <p:cNvSpPr/>
          <p:nvPr/>
        </p:nvSpPr>
        <p:spPr>
          <a:xfrm>
            <a:off x="6419055" y="2270301"/>
            <a:ext cx="1202432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ponýk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s odříznutým příčným rohem 9"/>
          <p:cNvSpPr/>
          <p:nvPr/>
        </p:nvSpPr>
        <p:spPr>
          <a:xfrm>
            <a:off x="4712917" y="1688232"/>
            <a:ext cx="1058416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nytě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s odříznutým příčným rohem 10"/>
          <p:cNvSpPr/>
          <p:nvPr/>
        </p:nvSpPr>
        <p:spPr>
          <a:xfrm>
            <a:off x="715010" y="1688232"/>
            <a:ext cx="914400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díně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s odříznutým příčným rohem 11"/>
          <p:cNvSpPr/>
          <p:nvPr/>
        </p:nvSpPr>
        <p:spPr>
          <a:xfrm>
            <a:off x="2396555" y="1069777"/>
            <a:ext cx="1368152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hodyni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s odříznutým příčným rohem 12"/>
          <p:cNvSpPr/>
          <p:nvPr/>
        </p:nvSpPr>
        <p:spPr>
          <a:xfrm>
            <a:off x="715010" y="2270301"/>
            <a:ext cx="1115932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tycho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s odříznutým příčným rohem 13"/>
          <p:cNvSpPr/>
          <p:nvPr/>
        </p:nvSpPr>
        <p:spPr>
          <a:xfrm>
            <a:off x="6419055" y="1069777"/>
            <a:ext cx="1115932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motíl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s odříznutým příčným rohem 14"/>
          <p:cNvSpPr/>
          <p:nvPr/>
        </p:nvSpPr>
        <p:spPr>
          <a:xfrm>
            <a:off x="4712952" y="2270301"/>
            <a:ext cx="1296144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poník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s odříznutým příčným rohem 15"/>
          <p:cNvSpPr/>
          <p:nvPr/>
        </p:nvSpPr>
        <p:spPr>
          <a:xfrm>
            <a:off x="6419055" y="1688232"/>
            <a:ext cx="914400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nitě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9" name="Měsíc 28"/>
          <p:cNvSpPr/>
          <p:nvPr/>
        </p:nvSpPr>
        <p:spPr>
          <a:xfrm rot="16200000">
            <a:off x="5921423" y="3331143"/>
            <a:ext cx="645667" cy="4878638"/>
          </a:xfrm>
          <a:prstGeom prst="moon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840864" y="5723964"/>
            <a:ext cx="2547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BEZCHYBNÁ  SLOVA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2" name="Plechovka 31"/>
          <p:cNvSpPr/>
          <p:nvPr/>
        </p:nvSpPr>
        <p:spPr>
          <a:xfrm>
            <a:off x="727911" y="3068960"/>
            <a:ext cx="2372310" cy="3312368"/>
          </a:xfrm>
          <a:prstGeom prst="can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CHYBY PATŘÍ</a:t>
            </a:r>
          </a:p>
          <a:p>
            <a:pPr algn="ctr"/>
            <a:r>
              <a:rPr lang="cs-CZ" dirty="0" smtClean="0">
                <a:solidFill>
                  <a:srgbClr val="FF0000"/>
                </a:solidFill>
              </a:rPr>
              <a:t>DO KOŠE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s odříznutým příčným rohem 3"/>
          <p:cNvSpPr/>
          <p:nvPr/>
        </p:nvSpPr>
        <p:spPr>
          <a:xfrm>
            <a:off x="7020271" y="4352528"/>
            <a:ext cx="1296179" cy="457200"/>
          </a:xfrm>
          <a:prstGeom prst="snip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_______</a:t>
            </a:r>
            <a:endParaRPr lang="cs-CZ" dirty="0"/>
          </a:p>
        </p:txBody>
      </p:sp>
      <p:sp>
        <p:nvSpPr>
          <p:cNvPr id="20" name="Obdélník s odříznutým příčným rohem 19"/>
          <p:cNvSpPr/>
          <p:nvPr/>
        </p:nvSpPr>
        <p:spPr>
          <a:xfrm>
            <a:off x="4030745" y="4352528"/>
            <a:ext cx="1296179" cy="457200"/>
          </a:xfrm>
          <a:prstGeom prst="snip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_______</a:t>
            </a:r>
            <a:endParaRPr lang="cs-CZ" dirty="0"/>
          </a:p>
        </p:txBody>
      </p:sp>
      <p:sp>
        <p:nvSpPr>
          <p:cNvPr id="21" name="Obdélník s odříznutým příčným rohem 20"/>
          <p:cNvSpPr/>
          <p:nvPr/>
        </p:nvSpPr>
        <p:spPr>
          <a:xfrm>
            <a:off x="5596166" y="4352528"/>
            <a:ext cx="1296179" cy="457200"/>
          </a:xfrm>
          <a:prstGeom prst="snip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_______</a:t>
            </a:r>
            <a:endParaRPr lang="cs-CZ" dirty="0"/>
          </a:p>
        </p:txBody>
      </p:sp>
      <p:sp>
        <p:nvSpPr>
          <p:cNvPr id="22" name="Obdélník s odříznutým příčným rohem 21"/>
          <p:cNvSpPr/>
          <p:nvPr/>
        </p:nvSpPr>
        <p:spPr>
          <a:xfrm>
            <a:off x="7020272" y="5027800"/>
            <a:ext cx="1296179" cy="457200"/>
          </a:xfrm>
          <a:prstGeom prst="snip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_______</a:t>
            </a:r>
            <a:endParaRPr lang="cs-CZ" dirty="0"/>
          </a:p>
        </p:txBody>
      </p:sp>
      <p:sp>
        <p:nvSpPr>
          <p:cNvPr id="23" name="Obdélník s odříznutým příčným rohem 22"/>
          <p:cNvSpPr/>
          <p:nvPr/>
        </p:nvSpPr>
        <p:spPr>
          <a:xfrm>
            <a:off x="5596166" y="5027800"/>
            <a:ext cx="1296179" cy="457200"/>
          </a:xfrm>
          <a:prstGeom prst="snip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_______</a:t>
            </a:r>
            <a:endParaRPr lang="cs-CZ" dirty="0"/>
          </a:p>
        </p:txBody>
      </p:sp>
      <p:sp>
        <p:nvSpPr>
          <p:cNvPr id="24" name="Obdélník s odříznutým příčným rohem 23"/>
          <p:cNvSpPr/>
          <p:nvPr/>
        </p:nvSpPr>
        <p:spPr>
          <a:xfrm>
            <a:off x="4064826" y="5027800"/>
            <a:ext cx="1296179" cy="457200"/>
          </a:xfrm>
          <a:prstGeom prst="snip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_______</a:t>
            </a:r>
            <a:endParaRPr lang="cs-CZ" dirty="0"/>
          </a:p>
        </p:txBody>
      </p:sp>
      <p:sp>
        <p:nvSpPr>
          <p:cNvPr id="25" name="Obdélník s odříznutým příčným rohem 24"/>
          <p:cNvSpPr/>
          <p:nvPr/>
        </p:nvSpPr>
        <p:spPr>
          <a:xfrm>
            <a:off x="806852" y="3606017"/>
            <a:ext cx="1368152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hodyni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6" name="Obdélník s odříznutým příčným rohem 25"/>
          <p:cNvSpPr/>
          <p:nvPr/>
        </p:nvSpPr>
        <p:spPr>
          <a:xfrm rot="2088371">
            <a:off x="2164246" y="3332731"/>
            <a:ext cx="914400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díně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7" name="Obdélník s odříznutým příčným rohem 26"/>
          <p:cNvSpPr/>
          <p:nvPr/>
        </p:nvSpPr>
        <p:spPr>
          <a:xfrm>
            <a:off x="1951443" y="4063217"/>
            <a:ext cx="1115932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tycho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8" name="Obdélník s odříznutým příčným rohem 27"/>
          <p:cNvSpPr/>
          <p:nvPr/>
        </p:nvSpPr>
        <p:spPr>
          <a:xfrm>
            <a:off x="862151" y="5203959"/>
            <a:ext cx="1115932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motíl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1" name="Obdélník s odříznutým příčným rohem 30"/>
          <p:cNvSpPr/>
          <p:nvPr/>
        </p:nvSpPr>
        <p:spPr>
          <a:xfrm rot="17251034">
            <a:off x="2034738" y="5315974"/>
            <a:ext cx="1058416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nytě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3" name="Obdélník s odříznutým příčným rohem 32"/>
          <p:cNvSpPr/>
          <p:nvPr/>
        </p:nvSpPr>
        <p:spPr>
          <a:xfrm>
            <a:off x="889712" y="5740908"/>
            <a:ext cx="1202432" cy="45720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ponýk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8268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9" grpId="0" animBg="1"/>
      <p:bldP spid="32" grpId="0" animBg="1"/>
      <p:bldP spid="25" grpId="0" animBg="1"/>
      <p:bldP spid="26" grpId="0" animBg="1"/>
      <p:bldP spid="27" grpId="0" animBg="1"/>
      <p:bldP spid="28" grpId="0" animBg="1"/>
      <p:bldP spid="31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08720"/>
            <a:ext cx="7438255" cy="3170099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Zkus najít chyby a oprav je.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2800" dirty="0"/>
              <a:t>v</a:t>
            </a:r>
            <a:r>
              <a:rPr lang="cs-CZ" sz="2800" dirty="0" smtClean="0"/>
              <a:t> o d y č k a         t i g r       t i š e</a:t>
            </a:r>
          </a:p>
          <a:p>
            <a:endParaRPr lang="cs-CZ" sz="2800" dirty="0"/>
          </a:p>
          <a:p>
            <a:r>
              <a:rPr lang="cs-CZ" sz="2800" dirty="0"/>
              <a:t>s</a:t>
            </a:r>
            <a:r>
              <a:rPr lang="cs-CZ" sz="2800" dirty="0" smtClean="0"/>
              <a:t> l u n í č k o       ř i d y č     p a n ý</a:t>
            </a:r>
          </a:p>
          <a:p>
            <a:endParaRPr lang="cs-CZ" sz="2800" dirty="0"/>
          </a:p>
          <a:p>
            <a:r>
              <a:rPr lang="cs-CZ" sz="2800" dirty="0"/>
              <a:t>b</a:t>
            </a:r>
            <a:r>
              <a:rPr lang="cs-CZ" sz="2800" dirty="0" smtClean="0"/>
              <a:t> o t i       n y c     t y č      p o n ý k    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4191471"/>
            <a:ext cx="596035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S každým slovem vymysli větu přací.</a:t>
            </a: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4767534"/>
            <a:ext cx="3398687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Urči druh těchto vět.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43608" y="5219381"/>
            <a:ext cx="7272808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Pomoz té hodné paní.     ________________</a:t>
            </a:r>
          </a:p>
          <a:p>
            <a:r>
              <a:rPr lang="cs-CZ" sz="2400" dirty="0" smtClean="0"/>
              <a:t>        </a:t>
            </a:r>
          </a:p>
          <a:p>
            <a:r>
              <a:rPr lang="cs-CZ" sz="2400" dirty="0" smtClean="0"/>
              <a:t>Dnes svítí sluníčko.         ________________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64088" y="4906033"/>
            <a:ext cx="2440523" cy="646331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VĚTA ROZKAZOVACÍ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51511" y="5918589"/>
            <a:ext cx="2465675" cy="36933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VĚTA OZNAMOVACÍ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275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66025" y="332656"/>
            <a:ext cx="8270726" cy="84638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Řešení zadaných úkolů .</a:t>
            </a:r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Kostičky</a:t>
            </a:r>
          </a:p>
          <a:p>
            <a:r>
              <a:rPr lang="cs-CZ" sz="2000" dirty="0" smtClean="0"/>
              <a:t>Skupiny di ti ni –   di </a:t>
            </a:r>
            <a:r>
              <a:rPr lang="cs-CZ" sz="2000" dirty="0" smtClean="0"/>
              <a:t>di</a:t>
            </a:r>
            <a:r>
              <a:rPr lang="cs-CZ" sz="2000" dirty="0" smtClean="0"/>
              <a:t> ti </a:t>
            </a:r>
            <a:r>
              <a:rPr lang="cs-CZ" sz="2000" dirty="0" smtClean="0"/>
              <a:t>ti</a:t>
            </a:r>
            <a:r>
              <a:rPr lang="cs-CZ" sz="2000" dirty="0" smtClean="0"/>
              <a:t> ni </a:t>
            </a:r>
            <a:r>
              <a:rPr lang="cs-CZ" sz="2000" dirty="0" smtClean="0"/>
              <a:t>ni</a:t>
            </a:r>
            <a:endParaRPr lang="cs-CZ" sz="2000" dirty="0" smtClean="0"/>
          </a:p>
          <a:p>
            <a:r>
              <a:rPr lang="cs-CZ" sz="2000" dirty="0" smtClean="0"/>
              <a:t>Skupiny </a:t>
            </a:r>
            <a:r>
              <a:rPr lang="cs-CZ" sz="2000" dirty="0" smtClean="0"/>
              <a:t>dy</a:t>
            </a:r>
            <a:r>
              <a:rPr lang="cs-CZ" sz="2000" dirty="0" smtClean="0"/>
              <a:t> ty </a:t>
            </a:r>
            <a:r>
              <a:rPr lang="cs-CZ" sz="2000" dirty="0" smtClean="0"/>
              <a:t>ny</a:t>
            </a:r>
            <a:r>
              <a:rPr lang="cs-CZ" sz="2000" dirty="0" smtClean="0"/>
              <a:t> –    </a:t>
            </a:r>
            <a:r>
              <a:rPr lang="cs-CZ" sz="2000" dirty="0" smtClean="0"/>
              <a:t>dy</a:t>
            </a:r>
            <a:r>
              <a:rPr lang="cs-CZ" sz="2000" dirty="0" smtClean="0"/>
              <a:t> </a:t>
            </a:r>
            <a:r>
              <a:rPr lang="cs-CZ" sz="2000" dirty="0" smtClean="0"/>
              <a:t>dy</a:t>
            </a:r>
            <a:r>
              <a:rPr lang="cs-CZ" sz="2000" dirty="0" smtClean="0"/>
              <a:t> ty </a:t>
            </a:r>
            <a:r>
              <a:rPr lang="cs-CZ" sz="2000" dirty="0" smtClean="0"/>
              <a:t>ty</a:t>
            </a:r>
            <a:r>
              <a:rPr lang="cs-CZ" sz="2000" dirty="0" smtClean="0"/>
              <a:t> </a:t>
            </a:r>
            <a:r>
              <a:rPr lang="cs-CZ" sz="2000" dirty="0" smtClean="0"/>
              <a:t>ny</a:t>
            </a:r>
            <a:r>
              <a:rPr lang="cs-CZ" sz="2000" dirty="0" smtClean="0"/>
              <a:t> </a:t>
            </a:r>
            <a:r>
              <a:rPr lang="cs-CZ" sz="2000" dirty="0" smtClean="0"/>
              <a:t>ny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Kartičky</a:t>
            </a:r>
            <a:endParaRPr lang="cs-CZ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dirty="0"/>
              <a:t>i</a:t>
            </a:r>
            <a:r>
              <a:rPr lang="cs-CZ" sz="2000" dirty="0" smtClean="0"/>
              <a:t> / í – divadlo  hodinky  tatínek  sluníčko diváci  botičky nikdo  </a:t>
            </a:r>
          </a:p>
          <a:p>
            <a:r>
              <a:rPr lang="cs-CZ" sz="2000" dirty="0" smtClean="0"/>
              <a:t>y/ý – kalhoty  dýně   noviny  boty  motýl</a:t>
            </a:r>
          </a:p>
          <a:p>
            <a:endParaRPr lang="cs-CZ" sz="2000" dirty="0" smtClean="0"/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Třídění slov</a:t>
            </a:r>
          </a:p>
          <a:p>
            <a:r>
              <a:rPr lang="cs-CZ" sz="2000" dirty="0" smtClean="0"/>
              <a:t>Chybná slova – </a:t>
            </a:r>
            <a:r>
              <a:rPr lang="cs-CZ" sz="2000" dirty="0" smtClean="0"/>
              <a:t>hod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n</a:t>
            </a:r>
            <a:r>
              <a:rPr lang="cs-CZ" sz="2000" dirty="0" smtClean="0">
                <a:solidFill>
                  <a:srgbClr val="FF0000"/>
                </a:solidFill>
              </a:rPr>
              <a:t>i</a:t>
            </a:r>
            <a:r>
              <a:rPr lang="cs-CZ" sz="2000" dirty="0" smtClean="0"/>
              <a:t>  </a:t>
            </a:r>
            <a:r>
              <a:rPr lang="cs-CZ" sz="2000" dirty="0" smtClean="0"/>
              <a:t>d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ně</a:t>
            </a:r>
            <a:r>
              <a:rPr lang="cs-CZ" sz="2000" dirty="0" smtClean="0"/>
              <a:t>  </a:t>
            </a:r>
            <a:r>
              <a:rPr lang="cs-CZ" sz="2000" dirty="0" smtClean="0"/>
              <a:t>t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cho</a:t>
            </a:r>
            <a:r>
              <a:rPr lang="cs-CZ" sz="2000" dirty="0" smtClean="0"/>
              <a:t>  </a:t>
            </a:r>
            <a:r>
              <a:rPr lang="cs-CZ" sz="2000" dirty="0" smtClean="0"/>
              <a:t>mot</a:t>
            </a:r>
            <a:r>
              <a:rPr lang="cs-CZ" sz="2000" dirty="0" smtClean="0">
                <a:solidFill>
                  <a:srgbClr val="FF0000"/>
                </a:solidFill>
              </a:rPr>
              <a:t>í</a:t>
            </a:r>
            <a:r>
              <a:rPr lang="cs-CZ" sz="2000" dirty="0" smtClean="0"/>
              <a:t>l</a:t>
            </a:r>
            <a:r>
              <a:rPr lang="cs-CZ" sz="2000" dirty="0" smtClean="0"/>
              <a:t>  </a:t>
            </a:r>
            <a:r>
              <a:rPr lang="cs-CZ" sz="2000" dirty="0" smtClean="0"/>
              <a:t>n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tě</a:t>
            </a:r>
            <a:r>
              <a:rPr lang="cs-CZ" sz="2000" dirty="0" smtClean="0"/>
              <a:t>  </a:t>
            </a:r>
            <a:r>
              <a:rPr lang="cs-CZ" sz="2000" dirty="0" smtClean="0"/>
              <a:t>pon</a:t>
            </a:r>
            <a:r>
              <a:rPr lang="cs-CZ" sz="2000" dirty="0" smtClean="0">
                <a:solidFill>
                  <a:srgbClr val="FF0000"/>
                </a:solidFill>
              </a:rPr>
              <a:t>ý</a:t>
            </a:r>
            <a:r>
              <a:rPr lang="cs-CZ" sz="2000" dirty="0" smtClean="0"/>
              <a:t>k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Bezchybná slova – hodiny dýně ticho motýl nitě poník</a:t>
            </a:r>
          </a:p>
          <a:p>
            <a:r>
              <a:rPr lang="cs-CZ" sz="2000" dirty="0" smtClean="0"/>
              <a:t> </a:t>
            </a:r>
            <a:endParaRPr lang="cs-CZ" sz="2000" dirty="0"/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Chyby</a:t>
            </a:r>
            <a:endParaRPr lang="cs-CZ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dirty="0"/>
              <a:t>v</a:t>
            </a:r>
            <a:r>
              <a:rPr lang="cs-CZ" sz="2000" dirty="0" smtClean="0"/>
              <a:t> o d</a:t>
            </a:r>
            <a:r>
              <a:rPr lang="cs-CZ" sz="2000" dirty="0" smtClean="0">
                <a:solidFill>
                  <a:srgbClr val="FF0000"/>
                </a:solidFill>
              </a:rPr>
              <a:t> i </a:t>
            </a:r>
            <a:r>
              <a:rPr lang="cs-CZ" sz="2000" dirty="0" smtClean="0"/>
              <a:t>č k a     t 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 g r      t i š e</a:t>
            </a:r>
          </a:p>
          <a:p>
            <a:r>
              <a:rPr lang="cs-CZ" sz="2000" dirty="0"/>
              <a:t>s</a:t>
            </a:r>
            <a:r>
              <a:rPr lang="cs-CZ" sz="2000" dirty="0" smtClean="0"/>
              <a:t> l u n í č k o      ř i d</a:t>
            </a:r>
            <a:r>
              <a:rPr lang="cs-CZ" sz="2000" dirty="0" smtClean="0">
                <a:solidFill>
                  <a:srgbClr val="FF0000"/>
                </a:solidFill>
              </a:rPr>
              <a:t> i </a:t>
            </a:r>
            <a:r>
              <a:rPr lang="cs-CZ" sz="2000" dirty="0" smtClean="0"/>
              <a:t>č       p a n</a:t>
            </a:r>
            <a:r>
              <a:rPr lang="cs-CZ" sz="2000" dirty="0" smtClean="0">
                <a:solidFill>
                  <a:srgbClr val="FF0000"/>
                </a:solidFill>
              </a:rPr>
              <a:t> í</a:t>
            </a:r>
          </a:p>
          <a:p>
            <a:r>
              <a:rPr lang="cs-CZ" sz="2000" dirty="0"/>
              <a:t>b</a:t>
            </a:r>
            <a:r>
              <a:rPr lang="cs-CZ" sz="2000" dirty="0" smtClean="0"/>
              <a:t> o t </a:t>
            </a:r>
            <a:r>
              <a:rPr lang="cs-CZ" sz="2000" dirty="0" smtClean="0">
                <a:solidFill>
                  <a:srgbClr val="FF0000"/>
                </a:solidFill>
              </a:rPr>
              <a:t>y</a:t>
            </a:r>
            <a:r>
              <a:rPr lang="cs-CZ" sz="2000" dirty="0" smtClean="0"/>
              <a:t>     n </a:t>
            </a:r>
            <a:r>
              <a:rPr lang="cs-CZ" sz="2000" dirty="0" smtClean="0">
                <a:solidFill>
                  <a:srgbClr val="FF0000"/>
                </a:solidFill>
              </a:rPr>
              <a:t>i</a:t>
            </a:r>
            <a:r>
              <a:rPr lang="cs-CZ" sz="2000" dirty="0" smtClean="0"/>
              <a:t> c       t y č       p o n</a:t>
            </a:r>
            <a:r>
              <a:rPr lang="cs-CZ" sz="2000" dirty="0" smtClean="0">
                <a:solidFill>
                  <a:srgbClr val="FF0000"/>
                </a:solidFill>
              </a:rPr>
              <a:t> í </a:t>
            </a:r>
            <a:r>
              <a:rPr lang="cs-CZ" sz="2000" dirty="0" smtClean="0"/>
              <a:t>k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21443" y="5946576"/>
            <a:ext cx="5506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Pomoz té hodné paní.    VĚTA  ROZKAZOVACÍ</a:t>
            </a:r>
          </a:p>
          <a:p>
            <a:r>
              <a:rPr lang="cs-CZ" dirty="0" smtClean="0"/>
              <a:t>Dnes svítí sluníčko.        VĚTA  OZNAMOVACÍ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20726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80728"/>
            <a:ext cx="5183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smtClean="0"/>
              <a:t>prezentaci </a:t>
            </a:r>
            <a:r>
              <a:rPr lang="cs-CZ" dirty="0" smtClean="0"/>
              <a:t>byly použity vlastní materiály.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556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300</TotalTime>
  <Words>617</Words>
  <Application>Microsoft Office PowerPoint</Application>
  <PresentationFormat>Předvádění na obrazovce (4:3)</PresentationFormat>
  <Paragraphs>148</Paragraphs>
  <Slides>9</Slides>
  <Notes>1</Notes>
  <HiddenSlides>3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Aspekt</vt:lpstr>
      <vt:lpstr>Motiv systému Office</vt:lpstr>
      <vt:lpstr>1_Motiv systému Office</vt:lpstr>
      <vt:lpstr>Prezentace aplikace PowerPoint</vt:lpstr>
      <vt:lpstr>ANOTACE:</vt:lpstr>
      <vt:lpstr>Český jazyk 2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jazyk 2</dc:title>
  <dc:creator>MatejovicovaA</dc:creator>
  <cp:lastModifiedBy>admin</cp:lastModifiedBy>
  <cp:revision>36</cp:revision>
  <dcterms:created xsi:type="dcterms:W3CDTF">2011-12-30T10:34:05Z</dcterms:created>
  <dcterms:modified xsi:type="dcterms:W3CDTF">2012-07-11T13:55:46Z</dcterms:modified>
</cp:coreProperties>
</file>