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2" r:id="rId4"/>
    <p:sldId id="263" r:id="rId5"/>
    <p:sldId id="256" r:id="rId6"/>
    <p:sldId id="257" r:id="rId7"/>
    <p:sldId id="258" r:id="rId8"/>
    <p:sldId id="259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255ED3-AD16-422F-8E52-580E7E0D5943}" type="presOf" srcId="{130831A4-0540-4EC5-8F5A-93030E89D2D9}" destId="{8E23E229-92FC-49D1-B5FE-0303176B8A4E}" srcOrd="1" destOrd="0" presId="urn:microsoft.com/office/officeart/2005/8/layout/target3"/>
    <dgm:cxn modelId="{57261133-5A6C-43A6-BCB7-30D9B1878024}" type="presOf" srcId="{914700B9-77B5-440A-A438-DE98B6D4894D}" destId="{BD9AF279-D483-48F2-BBBD-45F8E8923512}" srcOrd="1" destOrd="0" presId="urn:microsoft.com/office/officeart/2005/8/layout/target3"/>
    <dgm:cxn modelId="{2F3F69DF-AC19-497A-A234-661938189911}" type="presOf" srcId="{27FE2D31-D344-4B63-A89A-A89AB0D9F3E3}" destId="{FE47432B-CA46-450C-8D8F-66C300A95B52}" srcOrd="0" destOrd="0" presId="urn:microsoft.com/office/officeart/2005/8/layout/target3"/>
    <dgm:cxn modelId="{8FBD0C66-686D-4FD3-ADF6-39DB0BC1C239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5F365172-991D-423C-8A62-CFF5D2CCA31B}" type="presOf" srcId="{130831A4-0540-4EC5-8F5A-93030E89D2D9}" destId="{F69CC921-512E-49F4-824C-A648EC5F27A5}" srcOrd="0" destOrd="0" presId="urn:microsoft.com/office/officeart/2005/8/layout/target3"/>
    <dgm:cxn modelId="{28DE3DDE-A4BC-4349-989F-5E8904A98A35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FBCD379-3DEE-4475-959D-ACAAA5395E62}" type="presOf" srcId="{100B6B2E-82E6-4C11-B19B-F2DB3A0EA64F}" destId="{DBA8199F-D892-4A8E-A352-2B7844050E09}" srcOrd="1" destOrd="0" presId="urn:microsoft.com/office/officeart/2005/8/layout/target3"/>
    <dgm:cxn modelId="{1297BE51-25B3-49FE-B9EB-9C69AA5CD969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EF72FBB-0DB3-44D0-8CE5-88F858948086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F47C7A3-DCE8-4F8F-8800-2925BC96CCD3}" type="presParOf" srcId="{FE47432B-CA46-450C-8D8F-66C300A95B52}" destId="{B522209E-30D0-49D6-A340-2D383A11C668}" srcOrd="0" destOrd="0" presId="urn:microsoft.com/office/officeart/2005/8/layout/target3"/>
    <dgm:cxn modelId="{579EEFB9-7B7E-4925-92BE-B28A3B294799}" type="presParOf" srcId="{FE47432B-CA46-450C-8D8F-66C300A95B52}" destId="{ED5A8377-51D5-4DC5-B0E7-680166966720}" srcOrd="1" destOrd="0" presId="urn:microsoft.com/office/officeart/2005/8/layout/target3"/>
    <dgm:cxn modelId="{3A624B30-1207-4506-A5C7-00364BA354A0}" type="presParOf" srcId="{FE47432B-CA46-450C-8D8F-66C300A95B52}" destId="{F69CC921-512E-49F4-824C-A648EC5F27A5}" srcOrd="2" destOrd="0" presId="urn:microsoft.com/office/officeart/2005/8/layout/target3"/>
    <dgm:cxn modelId="{43A70F72-D964-4BB8-A593-94C7438F947D}" type="presParOf" srcId="{FE47432B-CA46-450C-8D8F-66C300A95B52}" destId="{61C9CE18-EDA6-4EDF-BA1C-09779D38FBBF}" srcOrd="3" destOrd="0" presId="urn:microsoft.com/office/officeart/2005/8/layout/target3"/>
    <dgm:cxn modelId="{148ED792-7DF2-451D-8C6C-A16CAE1AA4AE}" type="presParOf" srcId="{FE47432B-CA46-450C-8D8F-66C300A95B52}" destId="{D60DEAAB-7AFE-435A-ACF6-18851E4B0426}" srcOrd="4" destOrd="0" presId="urn:microsoft.com/office/officeart/2005/8/layout/target3"/>
    <dgm:cxn modelId="{25B72728-FDF4-4ADE-8708-682E3EC9FA2C}" type="presParOf" srcId="{FE47432B-CA46-450C-8D8F-66C300A95B52}" destId="{F7B3C0B7-F0F7-4F49-B02C-3630F8C5FAE5}" srcOrd="5" destOrd="0" presId="urn:microsoft.com/office/officeart/2005/8/layout/target3"/>
    <dgm:cxn modelId="{196CA5E1-61ED-4202-972F-AC25640FFF6C}" type="presParOf" srcId="{FE47432B-CA46-450C-8D8F-66C300A95B52}" destId="{C9DA9446-E2D3-4F6A-8960-3CADFBF870B8}" srcOrd="6" destOrd="0" presId="urn:microsoft.com/office/officeart/2005/8/layout/target3"/>
    <dgm:cxn modelId="{1C85A36F-7C39-4F56-9389-8DB6094076E1}" type="presParOf" srcId="{FE47432B-CA46-450C-8D8F-66C300A95B52}" destId="{9726EC6F-D322-4CD3-B489-1BE3DF7CE70B}" srcOrd="7" destOrd="0" presId="urn:microsoft.com/office/officeart/2005/8/layout/target3"/>
    <dgm:cxn modelId="{C7629B00-B0E0-48FE-B1C9-7129880AF1CF}" type="presParOf" srcId="{FE47432B-CA46-450C-8D8F-66C300A95B52}" destId="{645AA564-2E9E-4954-AD87-AE01782CEC59}" srcOrd="8" destOrd="0" presId="urn:microsoft.com/office/officeart/2005/8/layout/target3"/>
    <dgm:cxn modelId="{B116EFCE-10D4-418F-9ED6-A613EBA760DD}" type="presParOf" srcId="{FE47432B-CA46-450C-8D8F-66C300A95B52}" destId="{8538CAC4-6A86-42B8-B5AF-2FF155DB9D02}" srcOrd="9" destOrd="0" presId="urn:microsoft.com/office/officeart/2005/8/layout/target3"/>
    <dgm:cxn modelId="{542A3504-7B42-4DFE-BCB8-077FBCC25F66}" type="presParOf" srcId="{FE47432B-CA46-450C-8D8F-66C300A95B52}" destId="{26FD6024-A07F-46D0-8BC0-B5E595C5673D}" srcOrd="10" destOrd="0" presId="urn:microsoft.com/office/officeart/2005/8/layout/target3"/>
    <dgm:cxn modelId="{8A657863-5F91-4177-8ABC-507278B03BBD}" type="presParOf" srcId="{FE47432B-CA46-450C-8D8F-66C300A95B52}" destId="{E73F1C26-6DCD-4001-88B9-355E01E2BCE7}" srcOrd="11" destOrd="0" presId="urn:microsoft.com/office/officeart/2005/8/layout/target3"/>
    <dgm:cxn modelId="{A452B955-3DEB-4610-BCB3-4CDF8AB31A40}" type="presParOf" srcId="{FE47432B-CA46-450C-8D8F-66C300A95B52}" destId="{8E23E229-92FC-49D1-B5FE-0303176B8A4E}" srcOrd="12" destOrd="0" presId="urn:microsoft.com/office/officeart/2005/8/layout/target3"/>
    <dgm:cxn modelId="{5859FC47-52B1-4B48-9291-E476D34DFC53}" type="presParOf" srcId="{FE47432B-CA46-450C-8D8F-66C300A95B52}" destId="{8467D0EB-87A2-4285-8ACA-0398EFBF29BC}" srcOrd="13" destOrd="0" presId="urn:microsoft.com/office/officeart/2005/8/layout/target3"/>
    <dgm:cxn modelId="{5BEF30CF-9938-4190-917B-723C40704EC1}" type="presParOf" srcId="{FE47432B-CA46-450C-8D8F-66C300A95B52}" destId="{DBA8199F-D892-4A8E-A352-2B7844050E09}" srcOrd="14" destOrd="0" presId="urn:microsoft.com/office/officeart/2005/8/layout/target3"/>
    <dgm:cxn modelId="{57A152D0-9D05-4210-BE3A-B9382970C76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923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243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54852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1354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7640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3914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23477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90629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07899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23916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77016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33959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23179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52523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13824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38813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18073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45945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3728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04141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4379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5414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C91EFF0-E2B9-4A7D-BABF-7F97E4B111BB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DAA9AEA-C8A8-46F1-BEAE-3131F8231D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9591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776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609022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104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039852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Slova souznačná - synonyma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3366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3721185"/>
              </p:ext>
            </p:extLst>
          </p:nvPr>
        </p:nvGraphicFramePr>
        <p:xfrm>
          <a:off x="539552" y="3573016"/>
          <a:ext cx="8280920" cy="2937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spojují slova se stejným významem. Hledají slova, která svým významem do řady slov nepatří.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Doplňují vhodná slova do vět.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611835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významu slov a 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třídění slov podle významu. Slova s podobným významem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používá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ve větách.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slova podle významu. Dokáže seskupovat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slova s podobným nebo stejným významem. Žák dokáže použít slova ve větách.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8810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Slova souznačná - synonyma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059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470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souznačná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mají stejný nebo podobný význam </a:t>
            </a:r>
            <a:r>
              <a:rPr lang="cs-CZ" sz="2000" dirty="0" smtClean="0"/>
              <a:t>…..  </a:t>
            </a:r>
            <a:r>
              <a:rPr lang="cs-CZ" sz="2000" dirty="0" smtClean="0">
                <a:solidFill>
                  <a:srgbClr val="FF0000"/>
                </a:solidFill>
              </a:rPr>
              <a:t>PAMATUJ !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28590"/>
            <a:ext cx="5779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Spoj slova souznačná. Slova napiš na řádky.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956" y="2154742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2908" y="2849848"/>
            <a:ext cx="1143331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peláší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89118" y="1656849"/>
            <a:ext cx="914400" cy="457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0896" y="3012003"/>
            <a:ext cx="914400" cy="457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1077" y="3644344"/>
            <a:ext cx="111032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slečna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58302" y="2442186"/>
            <a:ext cx="1176032" cy="52373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huláká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56226" y="1853004"/>
            <a:ext cx="1197202" cy="457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chlapec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77134" y="3644344"/>
            <a:ext cx="91440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volá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79474" y="3495632"/>
            <a:ext cx="91440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křičí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47988" y="198498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dívka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64757" y="3724232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utíká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21666" y="2621248"/>
            <a:ext cx="1415008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příjemná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21957" y="1853004"/>
            <a:ext cx="1093943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hodná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56447" y="3871665"/>
            <a:ext cx="914400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milá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21126" y="3026909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holka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1040" y="4797152"/>
            <a:ext cx="77909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5585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548680"/>
            <a:ext cx="7253909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Najdi slovo, které není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souznačné,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a vhoď jej do koše (škrtni jej) 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lechovka 2"/>
          <p:cNvSpPr/>
          <p:nvPr/>
        </p:nvSpPr>
        <p:spPr>
          <a:xfrm>
            <a:off x="6588224" y="2276872"/>
            <a:ext cx="2197584" cy="3488556"/>
          </a:xfrm>
          <a:prstGeom prst="ca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C000"/>
                </a:solidFill>
              </a:rPr>
              <a:t>KOŠ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76504" y="3068960"/>
            <a:ext cx="1056126" cy="45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milá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46266" y="3068960"/>
            <a:ext cx="1056126" cy="45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hodná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5237" y="2276872"/>
            <a:ext cx="1056126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hádka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04791" y="2276872"/>
            <a:ext cx="1056126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spor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67527" y="2276872"/>
            <a:ext cx="1056126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90216" y="2276872"/>
            <a:ext cx="1366140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domluva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19099" y="3068960"/>
            <a:ext cx="1376897" cy="45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milovaná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65237" y="3068960"/>
            <a:ext cx="1056126" cy="45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stará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865817" y="3792357"/>
            <a:ext cx="1482935" cy="457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breptat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68118" y="3792357"/>
            <a:ext cx="1269097" cy="457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hovořit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845007" y="3792357"/>
            <a:ext cx="1482935" cy="457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pracovat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2541" y="3792357"/>
            <a:ext cx="1306914" cy="457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mluvit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551159" y="4559950"/>
            <a:ext cx="1056126" cy="4572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teplo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051915" y="4559950"/>
            <a:ext cx="1309112" cy="4572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chladno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99418" y="4559950"/>
            <a:ext cx="1216260" cy="4572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mrazivo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92504" y="4559950"/>
            <a:ext cx="1056126" cy="4572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zima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551159" y="5308228"/>
            <a:ext cx="1612739" cy="4572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u</a:t>
            </a:r>
            <a:r>
              <a:rPr lang="cs-CZ" sz="2000" dirty="0" smtClean="0">
                <a:solidFill>
                  <a:schemeClr val="tx1"/>
                </a:solidFill>
              </a:rPr>
              <a:t>smívá se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292273" y="5308228"/>
            <a:ext cx="1056126" cy="4572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pláče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832640" y="5308228"/>
            <a:ext cx="1343864" cy="4572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ř</a:t>
            </a:r>
            <a:r>
              <a:rPr lang="cs-CZ" sz="2000" dirty="0" smtClean="0">
                <a:solidFill>
                  <a:schemeClr val="tx1"/>
                </a:solidFill>
              </a:rPr>
              <a:t>ehtá se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65237" y="5308228"/>
            <a:ext cx="1334181" cy="4572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měje se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9552" y="1052736"/>
            <a:ext cx="7253909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Slovům souznačným říkáme (poskládej slabiky)  :   </a:t>
            </a:r>
            <a:r>
              <a:rPr lang="cs-CZ" sz="2000" u="sng" dirty="0" smtClean="0">
                <a:solidFill>
                  <a:srgbClr val="002060"/>
                </a:solidFill>
              </a:rPr>
              <a:t>SY  MA  NY NO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                                                                                                 </a:t>
            </a:r>
            <a:r>
              <a:rPr lang="cs-CZ" sz="2000" u="sng" dirty="0" smtClean="0">
                <a:solidFill>
                  <a:srgbClr val="002060"/>
                </a:solidFill>
              </a:rPr>
              <a:t>                            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03946" y="2953544"/>
            <a:ext cx="1366140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domluva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 rot="1588012">
            <a:off x="6700136" y="4999938"/>
            <a:ext cx="1056126" cy="45720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stará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 rot="19484723">
            <a:off x="7306910" y="4178415"/>
            <a:ext cx="1482935" cy="457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pracovat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 rot="18069277">
            <a:off x="7767439" y="4851028"/>
            <a:ext cx="1056126" cy="4572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teplo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 rot="656231">
            <a:off x="6782885" y="3563950"/>
            <a:ext cx="1056126" cy="45720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pláče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51159" y="6165304"/>
            <a:ext cx="3086101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Kontroluj každý řádek a čekej.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3329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  <p:bldP spid="11" grpId="0" animBg="1"/>
      <p:bldP spid="12" grpId="0" animBg="1"/>
      <p:bldP spid="12" grpId="1" animBg="1"/>
      <p:bldP spid="13" grpId="0" animBg="1"/>
      <p:bldP spid="14" grpId="0" animBg="1"/>
      <p:bldP spid="15" grpId="0" animBg="1"/>
      <p:bldP spid="15" grpId="1" animBg="1"/>
      <p:bldP spid="16" grpId="0" animBg="1"/>
      <p:bldP spid="17" grpId="0" animBg="1"/>
      <p:bldP spid="17" grpId="1" animBg="1"/>
      <p:bldP spid="18" grpId="0" animBg="1"/>
      <p:bldP spid="19" grpId="0" animBg="1"/>
      <p:bldP spid="20" grpId="0" animBg="1"/>
      <p:bldP spid="21" grpId="0" animBg="1"/>
      <p:bldP spid="22" grpId="0" animBg="1"/>
      <p:bldP spid="22" grpId="1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3" y="259375"/>
            <a:ext cx="51635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Doplň věty vhodným slovem z nabídky. Klikni.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3" y="940037"/>
            <a:ext cx="5351145" cy="26776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ajíc  ____________  do lesa.</a:t>
            </a:r>
          </a:p>
          <a:p>
            <a:endParaRPr lang="cs-CZ" sz="2400" dirty="0" smtClean="0"/>
          </a:p>
          <a:p>
            <a:r>
              <a:rPr lang="cs-CZ" sz="2400" dirty="0" smtClean="0"/>
              <a:t>Sportovec  ____________  rychlý závod.</a:t>
            </a:r>
          </a:p>
          <a:p>
            <a:endParaRPr lang="cs-CZ" sz="2400" dirty="0" smtClean="0"/>
          </a:p>
          <a:p>
            <a:r>
              <a:rPr lang="cs-CZ" sz="2400" dirty="0" smtClean="0"/>
              <a:t>Myš  ____________  před kočkou.</a:t>
            </a:r>
          </a:p>
          <a:p>
            <a:endParaRPr lang="cs-CZ" sz="2400" dirty="0" smtClean="0"/>
          </a:p>
          <a:p>
            <a:r>
              <a:rPr lang="cs-CZ" sz="2400" dirty="0" smtClean="0"/>
              <a:t>Maminka  _______________ do práce.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7495" y="2420888"/>
            <a:ext cx="1160956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peláší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55460" y="3156028"/>
            <a:ext cx="72167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běží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55460" y="940037"/>
            <a:ext cx="829073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utíká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55460" y="1638979"/>
            <a:ext cx="1050288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chvátá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9365" y="4208156"/>
            <a:ext cx="6118899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Dej ruce ________________!</a:t>
            </a:r>
          </a:p>
          <a:p>
            <a:r>
              <a:rPr lang="cs-CZ" sz="2400" dirty="0" smtClean="0"/>
              <a:t>        </a:t>
            </a:r>
          </a:p>
          <a:p>
            <a:r>
              <a:rPr lang="cs-CZ" sz="2400" dirty="0" smtClean="0"/>
              <a:t>Polož tu knihu _______________ na poličku.</a:t>
            </a:r>
          </a:p>
          <a:p>
            <a:r>
              <a:rPr lang="cs-CZ" sz="2400" dirty="0" smtClean="0"/>
              <a:t>   </a:t>
            </a:r>
          </a:p>
          <a:p>
            <a:r>
              <a:rPr lang="cs-CZ" sz="2400" dirty="0" smtClean="0"/>
              <a:t>Zkus vyskočit ještě trochu ________________.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08304" y="5612584"/>
            <a:ext cx="1077539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vzhůru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08304" y="4208156"/>
            <a:ext cx="1114408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nahoru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4946819"/>
            <a:ext cx="603050" cy="46166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výš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9365" y="3789040"/>
            <a:ext cx="2307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si pro další úkol.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9450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4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7" y="476672"/>
            <a:ext cx="7484741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Řešení zadaných úkolů. </a:t>
            </a: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SLOVA SOUZNAČNÁ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ěží   peláší   utíká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ívka   holka   slečna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luk   hoch   chlapec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ilá   hodná   příjemná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řičí   huláká   volá</a:t>
            </a:r>
          </a:p>
          <a:p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KOŠ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ádka  spor  pře  </a:t>
            </a:r>
            <a:r>
              <a:rPr lang="cs-CZ" sz="2000" dirty="0" smtClean="0">
                <a:solidFill>
                  <a:srgbClr val="FF0000"/>
                </a:solidFill>
              </a:rPr>
              <a:t>domluva</a:t>
            </a:r>
          </a:p>
          <a:p>
            <a:r>
              <a:rPr lang="cs-CZ" sz="2000" dirty="0">
                <a:solidFill>
                  <a:srgbClr val="FF0000"/>
                </a:solidFill>
              </a:rPr>
              <a:t>s</a:t>
            </a:r>
            <a:r>
              <a:rPr lang="cs-CZ" sz="2000" dirty="0" smtClean="0">
                <a:solidFill>
                  <a:srgbClr val="FF0000"/>
                </a:solidFill>
              </a:rPr>
              <a:t>tará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milovaná  milá  hodná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luvit  </a:t>
            </a:r>
            <a:r>
              <a:rPr lang="cs-CZ" sz="2000" dirty="0" smtClean="0">
                <a:solidFill>
                  <a:srgbClr val="FF0000"/>
                </a:solidFill>
              </a:rPr>
              <a:t>pracovat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 hovořit  breptat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ima  mrazivo  chladno  </a:t>
            </a:r>
            <a:r>
              <a:rPr lang="cs-CZ" sz="2000" dirty="0" smtClean="0">
                <a:solidFill>
                  <a:srgbClr val="FF0000"/>
                </a:solidFill>
              </a:rPr>
              <a:t>teplo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měje se  řehtá se  </a:t>
            </a:r>
            <a:r>
              <a:rPr lang="cs-CZ" sz="2000" dirty="0" smtClean="0">
                <a:solidFill>
                  <a:srgbClr val="FF0000"/>
                </a:solidFill>
              </a:rPr>
              <a:t>pláče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 usmívá se</a:t>
            </a:r>
          </a:p>
          <a:p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VĚTY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Zajíc </a:t>
            </a:r>
            <a:r>
              <a:rPr lang="cs-CZ" sz="2000" dirty="0" smtClean="0">
                <a:solidFill>
                  <a:srgbClr val="FF0000"/>
                </a:solidFill>
              </a:rPr>
              <a:t>peláší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do lesa.                             Dej ruce </a:t>
            </a:r>
            <a:r>
              <a:rPr lang="cs-CZ" sz="2000" dirty="0" smtClean="0">
                <a:solidFill>
                  <a:srgbClr val="FF0000"/>
                </a:solidFill>
              </a:rPr>
              <a:t>vzhůru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.   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Sportovec </a:t>
            </a:r>
            <a:r>
              <a:rPr lang="cs-CZ" sz="2000" dirty="0" smtClean="0">
                <a:solidFill>
                  <a:srgbClr val="FF0000"/>
                </a:solidFill>
              </a:rPr>
              <a:t>běží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rychlý závod.           Polož tu knihu </a:t>
            </a:r>
            <a:r>
              <a:rPr lang="cs-CZ" sz="2000" dirty="0" smtClean="0">
                <a:solidFill>
                  <a:srgbClr val="FF0000"/>
                </a:solidFill>
              </a:rPr>
              <a:t>nahoru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na poličku.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Myš </a:t>
            </a:r>
            <a:r>
              <a:rPr lang="cs-CZ" sz="2000" dirty="0" smtClean="0">
                <a:solidFill>
                  <a:srgbClr val="FF0000"/>
                </a:solidFill>
              </a:rPr>
              <a:t>utíká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před kočkou.                      Zkus vyskočit ještě trochu </a:t>
            </a:r>
            <a:r>
              <a:rPr lang="cs-CZ" sz="2000" dirty="0" smtClean="0">
                <a:solidFill>
                  <a:srgbClr val="FF0000"/>
                </a:solidFill>
              </a:rPr>
              <a:t>výš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.    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Maminka </a:t>
            </a:r>
            <a:r>
              <a:rPr lang="cs-CZ" sz="2000" dirty="0" smtClean="0">
                <a:solidFill>
                  <a:srgbClr val="FF0000"/>
                </a:solidFill>
              </a:rPr>
              <a:t>chvátá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do práce.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       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048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99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 použit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640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502</TotalTime>
  <Words>440</Words>
  <Application>Microsoft Office PowerPoint</Application>
  <PresentationFormat>Předvádění na obrazovce (4:3)</PresentationFormat>
  <Paragraphs>133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Human</vt:lpstr>
      <vt:lpstr>Motiv systému Office</vt:lpstr>
      <vt:lpstr>1_Motiv systému Office</vt:lpstr>
      <vt:lpstr>Snímek 1</vt:lpstr>
      <vt:lpstr>ANOTACE:</vt:lpstr>
      <vt:lpstr>Český jazyk 2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Dum</cp:lastModifiedBy>
  <cp:revision>33</cp:revision>
  <dcterms:created xsi:type="dcterms:W3CDTF">2012-01-02T07:44:17Z</dcterms:created>
  <dcterms:modified xsi:type="dcterms:W3CDTF">2012-10-01T05:52:02Z</dcterms:modified>
</cp:coreProperties>
</file>