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61" r:id="rId4"/>
    <p:sldId id="262" r:id="rId5"/>
    <p:sldId id="256" r:id="rId6"/>
    <p:sldId id="257" r:id="rId7"/>
    <p:sldId id="258" r:id="rId8"/>
    <p:sldId id="259" r:id="rId9"/>
    <p:sldId id="26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F973A7-4C75-40A7-B499-E3F8FDCEEBDE}" type="presOf" srcId="{1D8420EA-BFA0-403B-80F5-647FA396CC45}" destId="{8467D0EB-87A2-4285-8ACA-0398EFBF29BC}" srcOrd="1" destOrd="0" presId="urn:microsoft.com/office/officeart/2005/8/layout/target3"/>
    <dgm:cxn modelId="{00C3A4CA-7FA2-43BE-AF63-08756037AEE1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442ECC64-6F07-4710-AB9B-DB6FBE319717}" type="presOf" srcId="{914700B9-77B5-440A-A438-DE98B6D4894D}" destId="{E73F1C26-6DCD-4001-88B9-355E01E2BCE7}" srcOrd="0" destOrd="0" presId="urn:microsoft.com/office/officeart/2005/8/layout/target3"/>
    <dgm:cxn modelId="{E78A7F73-E815-43E0-83E5-80CBDFD7DE01}" type="presOf" srcId="{130831A4-0540-4EC5-8F5A-93030E89D2D9}" destId="{8E23E229-92FC-49D1-B5FE-0303176B8A4E}" srcOrd="1" destOrd="0" presId="urn:microsoft.com/office/officeart/2005/8/layout/target3"/>
    <dgm:cxn modelId="{140A39DB-76B1-499A-BA04-7875DFE4647A}" type="presOf" srcId="{100B6B2E-82E6-4C11-B19B-F2DB3A0EA64F}" destId="{645AA564-2E9E-4954-AD87-AE01782CEC59}" srcOrd="0" destOrd="0" presId="urn:microsoft.com/office/officeart/2005/8/layout/target3"/>
    <dgm:cxn modelId="{AA6A4C54-2A77-4D22-834F-E89BDC09EAD6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769A801-A625-4283-9649-620424DFEC32}" type="presOf" srcId="{100B6B2E-82E6-4C11-B19B-F2DB3A0EA64F}" destId="{DBA8199F-D892-4A8E-A352-2B7844050E09}" srcOrd="1" destOrd="0" presId="urn:microsoft.com/office/officeart/2005/8/layout/target3"/>
    <dgm:cxn modelId="{27EF898C-995E-4183-A840-176EBD0E9BC4}" type="presOf" srcId="{914700B9-77B5-440A-A438-DE98B6D4894D}" destId="{BD9AF279-D483-48F2-BBBD-45F8E8923512}" srcOrd="1" destOrd="0" presId="urn:microsoft.com/office/officeart/2005/8/layout/target3"/>
    <dgm:cxn modelId="{FFA4F6C2-403E-441F-8C11-C34B40F4028D}" type="presOf" srcId="{27FE2D31-D344-4B63-A89A-A89AB0D9F3E3}" destId="{FE47432B-CA46-450C-8D8F-66C300A95B52}" srcOrd="0" destOrd="0" presId="urn:microsoft.com/office/officeart/2005/8/layout/target3"/>
    <dgm:cxn modelId="{1464D637-678B-46FE-84CE-CA7C5F487820}" type="presParOf" srcId="{FE47432B-CA46-450C-8D8F-66C300A95B52}" destId="{B522209E-30D0-49D6-A340-2D383A11C668}" srcOrd="0" destOrd="0" presId="urn:microsoft.com/office/officeart/2005/8/layout/target3"/>
    <dgm:cxn modelId="{5196B647-5AB6-4554-BF01-16CDCAD94974}" type="presParOf" srcId="{FE47432B-CA46-450C-8D8F-66C300A95B52}" destId="{ED5A8377-51D5-4DC5-B0E7-680166966720}" srcOrd="1" destOrd="0" presId="urn:microsoft.com/office/officeart/2005/8/layout/target3"/>
    <dgm:cxn modelId="{EA978B2B-34C4-47A7-AA17-56C47349555C}" type="presParOf" srcId="{FE47432B-CA46-450C-8D8F-66C300A95B52}" destId="{F69CC921-512E-49F4-824C-A648EC5F27A5}" srcOrd="2" destOrd="0" presId="urn:microsoft.com/office/officeart/2005/8/layout/target3"/>
    <dgm:cxn modelId="{DBA54711-A81D-45C6-AD11-1AC24DDFCD26}" type="presParOf" srcId="{FE47432B-CA46-450C-8D8F-66C300A95B52}" destId="{61C9CE18-EDA6-4EDF-BA1C-09779D38FBBF}" srcOrd="3" destOrd="0" presId="urn:microsoft.com/office/officeart/2005/8/layout/target3"/>
    <dgm:cxn modelId="{163E5E3C-ADDD-4874-A718-EE59ECC85094}" type="presParOf" srcId="{FE47432B-CA46-450C-8D8F-66C300A95B52}" destId="{D60DEAAB-7AFE-435A-ACF6-18851E4B0426}" srcOrd="4" destOrd="0" presId="urn:microsoft.com/office/officeart/2005/8/layout/target3"/>
    <dgm:cxn modelId="{AFA2319F-80CA-4EA6-9E9B-E93944973562}" type="presParOf" srcId="{FE47432B-CA46-450C-8D8F-66C300A95B52}" destId="{F7B3C0B7-F0F7-4F49-B02C-3630F8C5FAE5}" srcOrd="5" destOrd="0" presId="urn:microsoft.com/office/officeart/2005/8/layout/target3"/>
    <dgm:cxn modelId="{7EBB6E0D-71B4-42E7-877A-4A2F561EF70D}" type="presParOf" srcId="{FE47432B-CA46-450C-8D8F-66C300A95B52}" destId="{C9DA9446-E2D3-4F6A-8960-3CADFBF870B8}" srcOrd="6" destOrd="0" presId="urn:microsoft.com/office/officeart/2005/8/layout/target3"/>
    <dgm:cxn modelId="{43E14FC1-AC0A-46CF-AD7C-8F73A69FBF1F}" type="presParOf" srcId="{FE47432B-CA46-450C-8D8F-66C300A95B52}" destId="{9726EC6F-D322-4CD3-B489-1BE3DF7CE70B}" srcOrd="7" destOrd="0" presId="urn:microsoft.com/office/officeart/2005/8/layout/target3"/>
    <dgm:cxn modelId="{F24C91DC-B2FA-4860-B777-4D7811CC46FA}" type="presParOf" srcId="{FE47432B-CA46-450C-8D8F-66C300A95B52}" destId="{645AA564-2E9E-4954-AD87-AE01782CEC59}" srcOrd="8" destOrd="0" presId="urn:microsoft.com/office/officeart/2005/8/layout/target3"/>
    <dgm:cxn modelId="{1236ED35-6049-47A7-8C17-571140E99D1B}" type="presParOf" srcId="{FE47432B-CA46-450C-8D8F-66C300A95B52}" destId="{8538CAC4-6A86-42B8-B5AF-2FF155DB9D02}" srcOrd="9" destOrd="0" presId="urn:microsoft.com/office/officeart/2005/8/layout/target3"/>
    <dgm:cxn modelId="{AE8B0BB2-DE61-48E3-ABF3-A56434C3FDBC}" type="presParOf" srcId="{FE47432B-CA46-450C-8D8F-66C300A95B52}" destId="{26FD6024-A07F-46D0-8BC0-B5E595C5673D}" srcOrd="10" destOrd="0" presId="urn:microsoft.com/office/officeart/2005/8/layout/target3"/>
    <dgm:cxn modelId="{55DCD5AD-C112-4F32-83CE-A93E28ACE2AD}" type="presParOf" srcId="{FE47432B-CA46-450C-8D8F-66C300A95B52}" destId="{E73F1C26-6DCD-4001-88B9-355E01E2BCE7}" srcOrd="11" destOrd="0" presId="urn:microsoft.com/office/officeart/2005/8/layout/target3"/>
    <dgm:cxn modelId="{4844BEBA-8D38-4681-91CA-61D21D95EEF9}" type="presParOf" srcId="{FE47432B-CA46-450C-8D8F-66C300A95B52}" destId="{8E23E229-92FC-49D1-B5FE-0303176B8A4E}" srcOrd="12" destOrd="0" presId="urn:microsoft.com/office/officeart/2005/8/layout/target3"/>
    <dgm:cxn modelId="{B09A6C18-C866-4D1A-874B-A268B4B4B030}" type="presParOf" srcId="{FE47432B-CA46-450C-8D8F-66C300A95B52}" destId="{8467D0EB-87A2-4285-8ACA-0398EFBF29BC}" srcOrd="13" destOrd="0" presId="urn:microsoft.com/office/officeart/2005/8/layout/target3"/>
    <dgm:cxn modelId="{6B42A468-9577-4302-B33A-B61CDE4B664D}" type="presParOf" srcId="{FE47432B-CA46-450C-8D8F-66C300A95B52}" destId="{DBA8199F-D892-4A8E-A352-2B7844050E09}" srcOrd="14" destOrd="0" presId="urn:microsoft.com/office/officeart/2005/8/layout/target3"/>
    <dgm:cxn modelId="{245FD75B-9C42-473D-8807-402A0ACF8A2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B097A6-A747-45EC-850B-C4BDC3FDF003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6F86AA-6175-4FA0-AD9B-1A54D2A10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9844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Tyto úkoly je možné řešit ve skupinách.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6F86AA-6175-4FA0-AD9B-1A54D2A10A0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886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C0DAE-8435-438F-9BC6-72D2189057CD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B503D1-5F43-429B-AE74-9B98F6E3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C0DAE-8435-438F-9BC6-72D2189057CD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B503D1-5F43-429B-AE74-9B98F6E3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C0DAE-8435-438F-9BC6-72D2189057CD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B503D1-5F43-429B-AE74-9B98F6E3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C0DAE-8435-438F-9BC6-72D2189057CD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B503D1-5F43-429B-AE74-9B98F6E3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C0DAE-8435-438F-9BC6-72D2189057CD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B503D1-5F43-429B-AE74-9B98F6E3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C0DAE-8435-438F-9BC6-72D2189057CD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B503D1-5F43-429B-AE74-9B98F6E3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C0DAE-8435-438F-9BC6-72D2189057CD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B503D1-5F43-429B-AE74-9B98F6E3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C0DAE-8435-438F-9BC6-72D2189057CD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B503D1-5F43-429B-AE74-9B98F6E3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C0DAE-8435-438F-9BC6-72D2189057CD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B503D1-5F43-429B-AE74-9B98F6E30D9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C0DAE-8435-438F-9BC6-72D2189057CD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B503D1-5F43-429B-AE74-9B98F6E3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C0DAE-8435-438F-9BC6-72D2189057CD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B503D1-5F43-429B-AE74-9B98F6E3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4190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35446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97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140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7009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63261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6859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0539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5094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12382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1097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4927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7561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10910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56016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13595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350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7721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55220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1785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1142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823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68CC0DAE-8435-438F-9BC6-72D2189057CD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5B503D1-5F43-429B-AE74-9B98F6E30D9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3345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603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42636624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3601114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VY_32_INOVACE_11_S01-Čj-2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Slova opačného významu - antonyma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161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2197931"/>
              </p:ext>
            </p:extLst>
          </p:nvPr>
        </p:nvGraphicFramePr>
        <p:xfrm>
          <a:off x="539552" y="3356992"/>
          <a:ext cx="8280920" cy="3151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spojují obrázky s opačným významem. Spojují i  slova.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/>
                      </a:r>
                      <a:b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Ve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větách nahrazují slova vhodnými slovy z nabídky. Řeší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rébusy,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kterých spojují slova s opačným významem.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/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8300327"/>
              </p:ext>
            </p:extLst>
          </p:nvPr>
        </p:nvGraphicFramePr>
        <p:xfrm>
          <a:off x="539552" y="1196752"/>
          <a:ext cx="8280920" cy="2088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slov s opačným významem.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rozlišovat slova s opačným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významem,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spojovat  je do dvojic. Žák dokáže nahradit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nevhodná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slova ve větách slovy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nabídky slov.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3417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772400" cy="18288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Český jazyk 2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149080"/>
            <a:ext cx="7772400" cy="9144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Slova opačného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významu - antonyma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6290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9806" y="475221"/>
            <a:ext cx="8028160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Spoj obrázky s opačným významem (pomůžou ti vlastnosti).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3240" y="3582316"/>
            <a:ext cx="3858685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Utvoř dvojice opačných slov.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180106" y="4836222"/>
            <a:ext cx="1201122" cy="530989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nízko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4932040" y="4216928"/>
            <a:ext cx="1216164" cy="45720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vysoko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2799798" y="4923389"/>
            <a:ext cx="1259679" cy="457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řídký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99591" y="5556269"/>
            <a:ext cx="1110208" cy="457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hustý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99798" y="4181369"/>
            <a:ext cx="1199872" cy="457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světlá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17964" y="4923389"/>
            <a:ext cx="1110208" cy="457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tmavá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99798" y="5544320"/>
            <a:ext cx="1216164" cy="457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kyselá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99592" y="4155473"/>
            <a:ext cx="1110208" cy="457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sladká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195148" y="5544320"/>
            <a:ext cx="1216164" cy="45720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ošklivý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4956535" y="5544320"/>
            <a:ext cx="1216164" cy="45720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pěkný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7180106" y="4181369"/>
            <a:ext cx="1216164" cy="45720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den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4932040" y="4923389"/>
            <a:ext cx="1216164" cy="45720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noc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28" y="1052736"/>
            <a:ext cx="2182462" cy="839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104" y="1252130"/>
            <a:ext cx="891872" cy="1280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806" y="2359881"/>
            <a:ext cx="930514" cy="794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617" y="2634403"/>
            <a:ext cx="1003198" cy="1030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780" y="1545962"/>
            <a:ext cx="1584176" cy="1694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746976" y="1614795"/>
            <a:ext cx="1632396" cy="2367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4397" y="891928"/>
            <a:ext cx="1241955" cy="1308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28" y="2056291"/>
            <a:ext cx="1303262" cy="1448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6488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7642092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Dej věty do pořádku. Zakroužkuj z nabídky vhodné slovo.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1714097"/>
            <a:ext cx="3426259" cy="36009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just"/>
            <a:endParaRPr lang="cs-CZ" sz="2400" dirty="0" smtClean="0"/>
          </a:p>
          <a:p>
            <a:pPr algn="just"/>
            <a:r>
              <a:rPr lang="cs-CZ" sz="2000" dirty="0" smtClean="0"/>
              <a:t>veselé   zbabělé   rychlé</a:t>
            </a:r>
          </a:p>
          <a:p>
            <a:pPr algn="just"/>
            <a:endParaRPr lang="cs-CZ" sz="2000" dirty="0" smtClean="0"/>
          </a:p>
          <a:p>
            <a:pPr algn="just"/>
            <a:r>
              <a:rPr lang="cs-CZ" sz="2000" dirty="0"/>
              <a:t>r</a:t>
            </a:r>
            <a:r>
              <a:rPr lang="cs-CZ" sz="2000" dirty="0" smtClean="0"/>
              <a:t>ychlý   horký   vysoký</a:t>
            </a:r>
          </a:p>
          <a:p>
            <a:pPr algn="just"/>
            <a:endParaRPr lang="cs-CZ" sz="2000" dirty="0" smtClean="0"/>
          </a:p>
          <a:p>
            <a:pPr algn="just"/>
            <a:r>
              <a:rPr lang="cs-CZ" sz="2000" dirty="0" smtClean="0"/>
              <a:t>ve dne   ve městě   v pět</a:t>
            </a:r>
          </a:p>
          <a:p>
            <a:pPr algn="just"/>
            <a:endParaRPr lang="cs-CZ" sz="2000" dirty="0" smtClean="0"/>
          </a:p>
          <a:p>
            <a:pPr algn="just"/>
            <a:r>
              <a:rPr lang="cs-CZ" sz="2000" dirty="0"/>
              <a:t>t</a:t>
            </a:r>
            <a:r>
              <a:rPr lang="cs-CZ" sz="2000" dirty="0" smtClean="0"/>
              <a:t>lustý   smutný   vysoký</a:t>
            </a:r>
          </a:p>
          <a:p>
            <a:pPr algn="just"/>
            <a:endParaRPr lang="cs-CZ" sz="2000" dirty="0" smtClean="0"/>
          </a:p>
          <a:p>
            <a:pPr algn="just"/>
            <a:r>
              <a:rPr lang="cs-CZ" sz="2000" dirty="0"/>
              <a:t>s</a:t>
            </a:r>
            <a:r>
              <a:rPr lang="cs-CZ" sz="2000" dirty="0" smtClean="0"/>
              <a:t>tarý   léčivý   bílý</a:t>
            </a:r>
          </a:p>
          <a:p>
            <a:pPr algn="just"/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2764" y="2058966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Gepard je                     zvíře.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123728" y="4525356"/>
            <a:ext cx="146185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FF00"/>
                </a:solidFill>
              </a:rPr>
              <a:t>mladý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326742" y="3800734"/>
            <a:ext cx="161276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FF00"/>
                </a:solidFill>
              </a:rPr>
              <a:t>nízký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513150" y="3216174"/>
            <a:ext cx="146185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FF00"/>
                </a:solidFill>
              </a:rPr>
              <a:t>v</a:t>
            </a:r>
            <a:r>
              <a:rPr lang="cs-CZ" dirty="0" smtClean="0">
                <a:solidFill>
                  <a:srgbClr val="00FF00"/>
                </a:solidFill>
              </a:rPr>
              <a:t> noci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477652" y="2633964"/>
            <a:ext cx="146185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FF00"/>
                </a:solidFill>
              </a:rPr>
              <a:t>studený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941339" y="1971098"/>
            <a:ext cx="146185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FF00"/>
                </a:solidFill>
              </a:rPr>
              <a:t>pomalé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941339" y="1971098"/>
            <a:ext cx="146185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rychlé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484775" y="2633964"/>
            <a:ext cx="146185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horký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1513150" y="3216174"/>
            <a:ext cx="146185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e dne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318460" y="3800734"/>
            <a:ext cx="160818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vysoký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2123728" y="4525356"/>
            <a:ext cx="146185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starý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42764" y="2662058"/>
            <a:ext cx="3660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Uvařený čaj je                     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60554" y="3260108"/>
            <a:ext cx="3123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Sova                        spí.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42764" y="3844668"/>
            <a:ext cx="4100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Mrakodrap je                      dům.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42764" y="4581128"/>
            <a:ext cx="403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Stařeček je                     člověk.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83568" y="5866362"/>
            <a:ext cx="6313075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Se zbylými slovy z nabídky vymysli věty tázací.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164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67298"/>
            <a:ext cx="7686078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Piš slova protikladná. Napsaná slova seřaď podle abecedy.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257400"/>
            <a:ext cx="1656184" cy="457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ostrý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3568" y="1741418"/>
            <a:ext cx="1656184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26407" y="1741418"/>
            <a:ext cx="1656184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726407" y="1284218"/>
            <a:ext cx="1656184" cy="457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chytrý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788024" y="1741418"/>
            <a:ext cx="1656184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88024" y="1304109"/>
            <a:ext cx="1656184" cy="457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zbabělý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804248" y="1741418"/>
            <a:ext cx="1656184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804248" y="1257400"/>
            <a:ext cx="1656184" cy="457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suchý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683568" y="2924944"/>
            <a:ext cx="77768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683568" y="3814192"/>
            <a:ext cx="1656184" cy="45720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laýbs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83568" y="4434911"/>
            <a:ext cx="1656184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věsltý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83568" y="5167420"/>
            <a:ext cx="1656184" cy="45720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blíý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83568" y="5781873"/>
            <a:ext cx="1656184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ýlipn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788024" y="5781957"/>
            <a:ext cx="1656184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ýníl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807171" y="5202987"/>
            <a:ext cx="1656184" cy="45720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rnečý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788024" y="4434911"/>
            <a:ext cx="1656184" cy="457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matvý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788024" y="3814192"/>
            <a:ext cx="1656184" cy="45720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lisýn</a:t>
            </a:r>
            <a:endParaRPr lang="cs-CZ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2555776" y="4271392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555776" y="4892111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555776" y="5614392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555776" y="6239157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588224" y="4271392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588224" y="4892111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588224" y="5614392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6588224" y="6239157"/>
            <a:ext cx="2088232" cy="233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3048610" y="3816197"/>
            <a:ext cx="989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slabý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185743" y="3809727"/>
            <a:ext cx="8931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silný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993305" y="4430446"/>
            <a:ext cx="10999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světlý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055514" y="4430445"/>
            <a:ext cx="1153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tmavý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199044" y="5152727"/>
            <a:ext cx="7296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bílý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963971" y="5761645"/>
            <a:ext cx="9252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pilný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265893" y="5781957"/>
            <a:ext cx="732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líný</a:t>
            </a:r>
            <a:endParaRPr lang="cs-CZ" sz="24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65490" y="3068960"/>
            <a:ext cx="5522217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Rébus. Seřaď z písmen slova protikladná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12775" y="5152726"/>
            <a:ext cx="1037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černý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37131" y="3809726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517048" y="4432678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588224" y="3809726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25026" y="5138220"/>
            <a:ext cx="377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02147" y="5777408"/>
            <a:ext cx="377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4434911"/>
            <a:ext cx="306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94866" y="5138219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57871" y="5777407"/>
            <a:ext cx="269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48365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48" grpId="0"/>
      <p:bldP spid="49" grpId="0"/>
      <p:bldP spid="50" grpId="0"/>
      <p:bldP spid="51" grpId="0"/>
      <p:bldP spid="52" grpId="0"/>
      <p:bldP spid="54" grpId="0"/>
      <p:bldP spid="56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1438" y="787687"/>
            <a:ext cx="8057025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 zadaných úkolů.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OBRÁZKY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dirty="0" smtClean="0"/>
              <a:t> činky  </a:t>
            </a:r>
            <a:r>
              <a:rPr lang="cs-CZ" dirty="0" smtClean="0">
                <a:solidFill>
                  <a:srgbClr val="FF0000"/>
                </a:solidFill>
              </a:rPr>
              <a:t>x</a:t>
            </a:r>
            <a:r>
              <a:rPr lang="cs-CZ" dirty="0" smtClean="0"/>
              <a:t>  peří       oheň  </a:t>
            </a:r>
            <a:r>
              <a:rPr lang="cs-CZ" dirty="0" smtClean="0">
                <a:solidFill>
                  <a:srgbClr val="FF0000"/>
                </a:solidFill>
              </a:rPr>
              <a:t>x</a:t>
            </a:r>
            <a:r>
              <a:rPr lang="cs-CZ" dirty="0"/>
              <a:t> </a:t>
            </a:r>
            <a:r>
              <a:rPr lang="cs-CZ" dirty="0" smtClean="0"/>
              <a:t> sněhulák   </a:t>
            </a:r>
          </a:p>
          <a:p>
            <a:r>
              <a:rPr lang="cs-CZ" dirty="0"/>
              <a:t> </a:t>
            </a:r>
            <a:r>
              <a:rPr lang="cs-CZ" dirty="0" smtClean="0"/>
              <a:t>šnek   </a:t>
            </a:r>
            <a:r>
              <a:rPr lang="cs-CZ" dirty="0" smtClean="0">
                <a:solidFill>
                  <a:srgbClr val="FF0000"/>
                </a:solidFill>
              </a:rPr>
              <a:t>x</a:t>
            </a:r>
            <a:r>
              <a:rPr lang="cs-CZ" dirty="0" smtClean="0"/>
              <a:t>  kůň        včela </a:t>
            </a:r>
            <a:r>
              <a:rPr lang="cs-CZ" dirty="0" smtClean="0">
                <a:solidFill>
                  <a:srgbClr val="FF0000"/>
                </a:solidFill>
              </a:rPr>
              <a:t>x </a:t>
            </a:r>
            <a:r>
              <a:rPr lang="cs-CZ" dirty="0" smtClean="0"/>
              <a:t> žirafa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POPLETENÉ  VĚTY</a:t>
            </a:r>
          </a:p>
          <a:p>
            <a:endParaRPr lang="cs-CZ" dirty="0" smtClean="0"/>
          </a:p>
          <a:p>
            <a:r>
              <a:rPr lang="cs-CZ" dirty="0" smtClean="0"/>
              <a:t>Gepard je rychlé zvíře.</a:t>
            </a:r>
          </a:p>
          <a:p>
            <a:r>
              <a:rPr lang="cs-CZ" dirty="0" smtClean="0"/>
              <a:t>Uvařený čaj je horký.</a:t>
            </a:r>
          </a:p>
          <a:p>
            <a:r>
              <a:rPr lang="cs-CZ" dirty="0" smtClean="0"/>
              <a:t>Sova ve dne spí.</a:t>
            </a:r>
          </a:p>
          <a:p>
            <a:r>
              <a:rPr lang="cs-CZ" dirty="0" smtClean="0"/>
              <a:t>Mrakodrap je vysoký dům.</a:t>
            </a:r>
          </a:p>
          <a:p>
            <a:r>
              <a:rPr lang="cs-CZ" dirty="0" smtClean="0"/>
              <a:t>Stařeček je starý člověk.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DVOJICE   SLOV                                         RÉBUSY</a:t>
            </a:r>
          </a:p>
          <a:p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strý    chytrý     zbabělý     suchý           slabý - silný</a:t>
            </a:r>
          </a:p>
          <a:p>
            <a:r>
              <a:rPr lang="cs-CZ" dirty="0"/>
              <a:t>t</a:t>
            </a:r>
            <a:r>
              <a:rPr lang="cs-CZ" dirty="0" smtClean="0"/>
              <a:t>upý     hloupý    odvážný    mokrý           světlý - tmavý</a:t>
            </a:r>
          </a:p>
          <a:p>
            <a:r>
              <a:rPr lang="cs-CZ" u="sng" dirty="0" smtClean="0"/>
              <a:t>hloupý  mokrý    odvážný    tupý     </a:t>
            </a:r>
            <a:r>
              <a:rPr lang="cs-CZ" dirty="0" smtClean="0"/>
              <a:t>         bílý - černý</a:t>
            </a:r>
          </a:p>
          <a:p>
            <a:r>
              <a:rPr lang="cs-CZ" dirty="0" smtClean="0"/>
              <a:t>                                                             pilný - líný</a:t>
            </a:r>
          </a:p>
          <a:p>
            <a:endParaRPr lang="cs-CZ" u="sng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648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08720"/>
            <a:ext cx="4797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 použit vlastní materiál.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3658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282</TotalTime>
  <Words>403</Words>
  <Application>Microsoft Office PowerPoint</Application>
  <PresentationFormat>Předvádění na obrazovce (4:3)</PresentationFormat>
  <Paragraphs>132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Aspekt</vt:lpstr>
      <vt:lpstr>Motiv systému Office</vt:lpstr>
      <vt:lpstr>1_Motiv systému Office</vt:lpstr>
      <vt:lpstr>Prezentace aplikace PowerPoint</vt:lpstr>
      <vt:lpstr>ANOTACE:</vt:lpstr>
      <vt:lpstr>Český jazyk 2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admin</cp:lastModifiedBy>
  <cp:revision>34</cp:revision>
  <dcterms:created xsi:type="dcterms:W3CDTF">2012-01-02T08:28:42Z</dcterms:created>
  <dcterms:modified xsi:type="dcterms:W3CDTF">2012-07-11T14:10:41Z</dcterms:modified>
</cp:coreProperties>
</file>