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>
        <p:scale>
          <a:sx n="76" d="100"/>
          <a:sy n="76" d="100"/>
        </p:scale>
        <p:origin x="-114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VY_32_INOVACE_3.2.5.1B08_Podstatná </a:t>
          </a:r>
          <a:r>
            <a:rPr lang="cs-CZ" sz="2000" dirty="0" smtClean="0"/>
            <a:t>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Podstatná jména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2852C8-8DF7-4038-B5B5-C04510D7717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4320B3-B253-4E83-89BF-C9241E5046A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4C8B16-A714-48E6-89F1-1A209E93CF4E}" type="presOf" srcId="{4C35D32F-0EAB-4CD7-82EE-45574DC2A586}" destId="{8BEBB6EC-1DAA-4CAC-8A25-BC0FCBD5DBD5}" srcOrd="0" destOrd="0" presId="urn:microsoft.com/office/officeart/2005/8/layout/target3"/>
    <dgm:cxn modelId="{A798377E-91C3-4B28-8F70-B8C3855018FF}" type="presOf" srcId="{4C35D32F-0EAB-4CD7-82EE-45574DC2A586}" destId="{890E4F0B-2866-4A3F-A3C7-2A14B1797930}" srcOrd="1" destOrd="0" presId="urn:microsoft.com/office/officeart/2005/8/layout/target3"/>
    <dgm:cxn modelId="{F54B68B0-7AC9-40E0-91FC-5F0E637E9AC2}" type="presOf" srcId="{D1B46980-6531-4606-95E6-44980827E919}" destId="{2BE915AB-18AA-4053-B92C-3BFC9ED204BB}" srcOrd="1" destOrd="0" presId="urn:microsoft.com/office/officeart/2005/8/layout/target3"/>
    <dgm:cxn modelId="{4FBFC30F-BEFB-43EE-82BD-ECB36F0791F5}" type="presOf" srcId="{D1D4F407-5343-4D3F-B5B9-D407B03CAEB4}" destId="{D005CE8C-CC26-4C3E-AC11-E15060ECD759}" srcOrd="0" destOrd="0" presId="urn:microsoft.com/office/officeart/2005/8/layout/target3"/>
    <dgm:cxn modelId="{333C891E-BF26-400D-B4DC-D32F307B39C3}" type="presOf" srcId="{D1D4F407-5343-4D3F-B5B9-D407B03CAEB4}" destId="{AED2198E-93D5-4001-81B4-73124B309672}" srcOrd="1" destOrd="0" presId="urn:microsoft.com/office/officeart/2005/8/layout/target3"/>
    <dgm:cxn modelId="{D48E4DBE-DA94-4073-8883-C358691FF8E9}" type="presOf" srcId="{B651F6E3-6281-48DB-9319-2AEAFDAE7572}" destId="{6BB5E863-4638-4E1D-BFDE-399D028AC4ED}" srcOrd="1" destOrd="0" presId="urn:microsoft.com/office/officeart/2005/8/layout/target3"/>
    <dgm:cxn modelId="{313FD68A-7AE8-47A7-8EFB-A8B3DC46A74D}" type="presOf" srcId="{757F3AB3-0718-4624-B441-E567A8F0AB56}" destId="{333A1088-737F-45CB-B68E-254E46348037}" srcOrd="0" destOrd="0" presId="urn:microsoft.com/office/officeart/2005/8/layout/target3"/>
    <dgm:cxn modelId="{E8CBF49B-8BBE-4DE5-B5A6-6BA7614837F2}" type="presOf" srcId="{B651F6E3-6281-48DB-9319-2AEAFDAE7572}" destId="{619D679B-A015-4ECF-8348-D1034C574F40}" srcOrd="0" destOrd="0" presId="urn:microsoft.com/office/officeart/2005/8/layout/target3"/>
    <dgm:cxn modelId="{1C881024-AD6F-4648-981F-829906F2AD9E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31CC924-B87A-4FCB-B97E-1A421AF5903C}" type="presParOf" srcId="{333A1088-737F-45CB-B68E-254E46348037}" destId="{F5ABB229-8D3B-4694-996A-96F23CF14429}" srcOrd="0" destOrd="0" presId="urn:microsoft.com/office/officeart/2005/8/layout/target3"/>
    <dgm:cxn modelId="{FF9786A9-AC7F-4171-8069-93C67F515B63}" type="presParOf" srcId="{333A1088-737F-45CB-B68E-254E46348037}" destId="{F41139FD-01EE-4571-8B17-4FB00FC51163}" srcOrd="1" destOrd="0" presId="urn:microsoft.com/office/officeart/2005/8/layout/target3"/>
    <dgm:cxn modelId="{4CB4DBBF-2E07-4252-B576-0AF1B9C04023}" type="presParOf" srcId="{333A1088-737F-45CB-B68E-254E46348037}" destId="{D005CE8C-CC26-4C3E-AC11-E15060ECD759}" srcOrd="2" destOrd="0" presId="urn:microsoft.com/office/officeart/2005/8/layout/target3"/>
    <dgm:cxn modelId="{CF534097-ECBF-4D9B-8EFB-FC69F3919EAA}" type="presParOf" srcId="{333A1088-737F-45CB-B68E-254E46348037}" destId="{2C702D82-9B77-49B7-9568-BB8EB47C3372}" srcOrd="3" destOrd="0" presId="urn:microsoft.com/office/officeart/2005/8/layout/target3"/>
    <dgm:cxn modelId="{3333F5F7-1250-43D1-BE09-2ECA011DC374}" type="presParOf" srcId="{333A1088-737F-45CB-B68E-254E46348037}" destId="{A52A0455-90FF-4808-ABD0-F02540D31D5A}" srcOrd="4" destOrd="0" presId="urn:microsoft.com/office/officeart/2005/8/layout/target3"/>
    <dgm:cxn modelId="{6F67EFFF-ACA2-47CD-9802-9FF912D2A6C1}" type="presParOf" srcId="{333A1088-737F-45CB-B68E-254E46348037}" destId="{6140AFEC-043D-4C43-A2F9-D0F5331DF3A3}" srcOrd="5" destOrd="0" presId="urn:microsoft.com/office/officeart/2005/8/layout/target3"/>
    <dgm:cxn modelId="{441C2B80-15CA-48F8-BECD-10DB788386F1}" type="presParOf" srcId="{333A1088-737F-45CB-B68E-254E46348037}" destId="{9358AC05-5D7D-4327-9F80-1AD486AEA664}" srcOrd="6" destOrd="0" presId="urn:microsoft.com/office/officeart/2005/8/layout/target3"/>
    <dgm:cxn modelId="{4BC20012-7AAE-4C62-881F-791F060637FA}" type="presParOf" srcId="{333A1088-737F-45CB-B68E-254E46348037}" destId="{313FC574-E1CD-4FB4-B054-0B805CE0447D}" srcOrd="7" destOrd="0" presId="urn:microsoft.com/office/officeart/2005/8/layout/target3"/>
    <dgm:cxn modelId="{1D793555-544D-4E83-B2E7-9CD08E8C52EF}" type="presParOf" srcId="{333A1088-737F-45CB-B68E-254E46348037}" destId="{619D679B-A015-4ECF-8348-D1034C574F40}" srcOrd="8" destOrd="0" presId="urn:microsoft.com/office/officeart/2005/8/layout/target3"/>
    <dgm:cxn modelId="{DB64AF77-E4A7-40F8-9B9A-2BD4F64EFFEC}" type="presParOf" srcId="{333A1088-737F-45CB-B68E-254E46348037}" destId="{322283A8-4A27-4CDA-BAE3-F381106A9174}" srcOrd="9" destOrd="0" presId="urn:microsoft.com/office/officeart/2005/8/layout/target3"/>
    <dgm:cxn modelId="{E0E9B1A6-F656-4595-B509-4E01E050EC1A}" type="presParOf" srcId="{333A1088-737F-45CB-B68E-254E46348037}" destId="{FFC9F71D-1B4F-4AD9-A4A6-86ADEFC8AF5C}" srcOrd="10" destOrd="0" presId="urn:microsoft.com/office/officeart/2005/8/layout/target3"/>
    <dgm:cxn modelId="{FCD9A557-A6CD-4E89-81FC-A7F4A90C9FD5}" type="presParOf" srcId="{333A1088-737F-45CB-B68E-254E46348037}" destId="{25B08C86-7E15-44DC-BE7F-FFB55DD49D12}" srcOrd="11" destOrd="0" presId="urn:microsoft.com/office/officeart/2005/8/layout/target3"/>
    <dgm:cxn modelId="{7BBD75E1-8471-4BC0-A3D5-31C30697DFD2}" type="presParOf" srcId="{333A1088-737F-45CB-B68E-254E46348037}" destId="{76644BE8-9D7C-4C09-B250-3D10AF48CBB7}" srcOrd="12" destOrd="0" presId="urn:microsoft.com/office/officeart/2005/8/layout/target3"/>
    <dgm:cxn modelId="{F29A4CDF-FD98-465D-A33B-A25EA235744F}" type="presParOf" srcId="{333A1088-737F-45CB-B68E-254E46348037}" destId="{EE85B701-7295-41C0-BA7A-34D3756A2AE6}" srcOrd="13" destOrd="0" presId="urn:microsoft.com/office/officeart/2005/8/layout/target3"/>
    <dgm:cxn modelId="{37223D61-B99F-4EEE-8817-08FD6D1A8A32}" type="presParOf" srcId="{333A1088-737F-45CB-B68E-254E46348037}" destId="{8BEBB6EC-1DAA-4CAC-8A25-BC0FCBD5DBD5}" srcOrd="14" destOrd="0" presId="urn:microsoft.com/office/officeart/2005/8/layout/target3"/>
    <dgm:cxn modelId="{D568C44F-B8A0-4747-869E-D345A7AA4ECC}" type="presParOf" srcId="{333A1088-737F-45CB-B68E-254E46348037}" destId="{AED2198E-93D5-4001-81B4-73124B309672}" srcOrd="15" destOrd="0" presId="urn:microsoft.com/office/officeart/2005/8/layout/target3"/>
    <dgm:cxn modelId="{41CCCFAF-4A1A-4AB7-A964-06A12B49D00A}" type="presParOf" srcId="{333A1088-737F-45CB-B68E-254E46348037}" destId="{2BE915AB-18AA-4053-B92C-3BFC9ED204BB}" srcOrd="16" destOrd="0" presId="urn:microsoft.com/office/officeart/2005/8/layout/target3"/>
    <dgm:cxn modelId="{9D93FC9F-7312-429A-9B75-E8A7E844C5A4}" type="presParOf" srcId="{333A1088-737F-45CB-B68E-254E46348037}" destId="{6BB5E863-4638-4E1D-BFDE-399D028AC4ED}" srcOrd="17" destOrd="0" presId="urn:microsoft.com/office/officeart/2005/8/layout/target3"/>
    <dgm:cxn modelId="{BACB3E98-C33E-4ECF-BE3B-DFF63F0D6450}" type="presParOf" srcId="{333A1088-737F-45CB-B68E-254E46348037}" destId="{5A5FFA88-C948-4069-8E93-59FA12366E83}" srcOrd="18" destOrd="0" presId="urn:microsoft.com/office/officeart/2005/8/layout/target3"/>
    <dgm:cxn modelId="{7A5AB432-4608-470B-A794-C7066F6189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VY_32_INOVACE_3.2.5.1B08_Podstatná </a:t>
          </a:r>
          <a:r>
            <a:rPr lang="cs-CZ" sz="2000" kern="1200" dirty="0" smtClean="0"/>
            <a:t>jména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Podstatná jména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6FE488-8996-4F76-9C30-8FD6324B993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40113-4917-4A02-9D02-C7D35D2D2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345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68460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552038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949516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975475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050245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220324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401658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633203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882252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392892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13566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005C5-E1FF-4433-A39C-C411614ABD6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64072-EEB1-4D5D-B7DE-66391066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85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08509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95936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9197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Žáci: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vyhledávají v textu podstatná jména, určují u </a:t>
            </a:r>
            <a:r>
              <a:rPr lang="cs-CZ" dirty="0"/>
              <a:t> </a:t>
            </a:r>
            <a:r>
              <a:rPr lang="cs-CZ" dirty="0" smtClean="0"/>
              <a:t>nich mluvnické </a:t>
            </a:r>
            <a:r>
              <a:rPr lang="cs-CZ" dirty="0" smtClean="0"/>
              <a:t>kategorie,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rozlišují podstatná jména vlastní a </a:t>
            </a:r>
            <a:r>
              <a:rPr lang="cs-CZ" dirty="0" smtClean="0"/>
              <a:t>obecná,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seznámí se adjektivními </a:t>
            </a:r>
            <a:r>
              <a:rPr lang="cs-CZ" dirty="0" smtClean="0"/>
              <a:t>substantivy,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vyhledávají informace v jazykových příručkách.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98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498178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Pozorně si přečti následující text a podtrhni v něm podstatná jména.</a:t>
            </a:r>
            <a:br>
              <a:rPr lang="cs-CZ" sz="3200" dirty="0" smtClean="0"/>
            </a:br>
            <a:r>
              <a:rPr lang="cs-CZ" sz="3200" dirty="0" smtClean="0"/>
              <a:t>Urči u nich pád, číslo a rod.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301608" cy="474198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 smtClean="0"/>
              <a:t>Hradní pán a templáři</a:t>
            </a:r>
          </a:p>
          <a:p>
            <a:pPr marL="0" indent="0" algn="just">
              <a:buNone/>
            </a:pPr>
            <a:r>
              <a:rPr lang="cs-CZ" sz="2000" dirty="0" smtClean="0"/>
              <a:t>Na </a:t>
            </a:r>
            <a:r>
              <a:rPr lang="cs-CZ" sz="2000" dirty="0" err="1" smtClean="0"/>
              <a:t>Buchlově</a:t>
            </a:r>
            <a:r>
              <a:rPr lang="cs-CZ" sz="2000" dirty="0" smtClean="0"/>
              <a:t> se strašidlům obzvlášť daří. Scházejí se tu hlavně v jisté komnatě s lebkami, mumií a portréty zemřelých, které se proto říká pokoj strašidel. </a:t>
            </a:r>
          </a:p>
          <a:p>
            <a:pPr marL="0" indent="0" algn="just">
              <a:buNone/>
            </a:pPr>
            <a:r>
              <a:rPr lang="cs-CZ" sz="2000" dirty="0" smtClean="0"/>
              <a:t>Je mezi nimi i Bílá paní, duch jedné zemřelé majitelky hradu. Po její smrti se do role všemocného vládce pasoval správce zdejšího statku, člověk zlý a krutý, který s poddanými zacházel jako se zvířaty. Bílá paní ho za to jedné noci vyděsila tak, že v hrůze vyskočil z okna a zabil se. </a:t>
            </a:r>
          </a:p>
          <a:p>
            <a:pPr marL="0" indent="0" algn="just">
              <a:buNone/>
            </a:pPr>
            <a:r>
              <a:rPr lang="cs-CZ" sz="2000" dirty="0" smtClean="0"/>
              <a:t>Občas se tady objevuje i přízrak bývalého hradního pána, přepočítávajícího peníze. Vždy, když se dostává ke konci a na stole zbývá už jen posledních pár zlaťáků, splete se a musí začít znovu. Snad je to týž, který si kdysi vypůjčil značnou hotovost na opravu hradu od moravských templářů. Dluh však vyrovnat nemínil. Tím spíš, že to bylo v době, kdy po celé Evropě začal na tento rytířský řád hon a jeho vedoucí představitelé byli ve Francii dokonce upáleni na hranici. Pozval členy templářského řádu na bohatou hostinu k sobě na </a:t>
            </a:r>
            <a:r>
              <a:rPr lang="cs-CZ" sz="2000" dirty="0" err="1" smtClean="0"/>
              <a:t>Buchlov</a:t>
            </a:r>
            <a:r>
              <a:rPr lang="cs-CZ" sz="2000" dirty="0" smtClean="0"/>
              <a:t> a tam je dal do jednoho povraždit.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764704"/>
            <a:ext cx="1800200" cy="135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259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2168"/>
          </a:xfrm>
        </p:spPr>
        <p:txBody>
          <a:bodyPr>
            <a:noAutofit/>
          </a:bodyPr>
          <a:lstStyle/>
          <a:p>
            <a:pPr marL="514350" lvl="0" indent="-514350" algn="l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1. U 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následujících podstatných jmen urči vzor (pokud váháš, použij jazykové příručky):</a:t>
            </a:r>
            <a:b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Buchlově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trašidlům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ebkami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umií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ole</a:t>
            </a:r>
          </a:p>
          <a:p>
            <a:pPr marL="0" indent="0">
              <a:buNone/>
            </a:pPr>
            <a:r>
              <a:rPr lang="cs-CZ" dirty="0" smtClean="0"/>
              <a:t>vládce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okoj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uch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mrti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vířaty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emplářů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leny</a:t>
            </a:r>
          </a:p>
          <a:p>
            <a:pPr marL="0" indent="0">
              <a:buNone/>
            </a:pPr>
            <a:r>
              <a:rPr lang="cs-CZ" dirty="0" smtClean="0"/>
              <a:t>hostinu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9798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2. Z úvodního textu vypiš podstatná jména vlastní. Čím se liší od podstatných jmen obecných?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47248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Buchlově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Bílá paní</a:t>
            </a:r>
          </a:p>
          <a:p>
            <a:pPr marL="0" indent="0">
              <a:buNone/>
            </a:pPr>
            <a:r>
              <a:rPr lang="cs-CZ" dirty="0" smtClean="0"/>
              <a:t>Evropě</a:t>
            </a:r>
          </a:p>
          <a:p>
            <a:pPr marL="0" indent="0">
              <a:buNone/>
            </a:pPr>
            <a:r>
              <a:rPr lang="cs-CZ" dirty="0" smtClean="0"/>
              <a:t>Francii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276872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7822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3.  U podstatných jmen správce a vládce vytvoř 5</a:t>
            </a:r>
            <a:r>
              <a:rPr lang="cs-CZ" sz="3600" dirty="0" smtClean="0"/>
              <a:t>. p</a:t>
            </a:r>
            <a:r>
              <a:rPr lang="cs-CZ" sz="3600" dirty="0" smtClean="0"/>
              <a:t>. č. j.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správce</a:t>
            </a:r>
          </a:p>
          <a:p>
            <a:pPr marL="0" indent="0">
              <a:buNone/>
            </a:pPr>
            <a:r>
              <a:rPr lang="cs-CZ" dirty="0" smtClean="0"/>
              <a:t>vládce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011372"/>
            <a:ext cx="4900812" cy="325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7462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322637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4. Co mají společného podstatná jména zemřelý a poddaný? (Dokážeš je přiřadit ke vzorům podstatných jmen?) Přijdeš na další taková podstatná jména?</a:t>
            </a:r>
            <a:endParaRPr lang="cs-CZ" sz="3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852936"/>
            <a:ext cx="2926925" cy="361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0682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3600" dirty="0"/>
              <a:t>5</a:t>
            </a:r>
            <a:r>
              <a:rPr lang="cs-CZ" sz="3600" dirty="0" smtClean="0"/>
              <a:t>. Pokus se vysvětlit význam následujících podstatných jmen. (Své odpovědi srovnej s informacemi, které jsi vyhledal ve Slovníku spisovné češtiny či v jiné příručce.)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717032"/>
            <a:ext cx="8291264" cy="2409131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k</a:t>
            </a:r>
            <a:r>
              <a:rPr lang="cs-CZ" dirty="0" smtClean="0"/>
              <a:t>omnata</a:t>
            </a:r>
          </a:p>
          <a:p>
            <a:r>
              <a:rPr lang="cs-CZ" dirty="0"/>
              <a:t>m</a:t>
            </a:r>
            <a:r>
              <a:rPr lang="cs-CZ" dirty="0" smtClean="0"/>
              <a:t>umie</a:t>
            </a:r>
          </a:p>
          <a:p>
            <a:r>
              <a:rPr lang="cs-CZ" dirty="0"/>
              <a:t>p</a:t>
            </a:r>
            <a:r>
              <a:rPr lang="cs-CZ" dirty="0" smtClean="0"/>
              <a:t>ortrét</a:t>
            </a:r>
          </a:p>
          <a:p>
            <a:r>
              <a:rPr lang="cs-CZ" dirty="0"/>
              <a:t>p</a:t>
            </a:r>
            <a:r>
              <a:rPr lang="cs-CZ" dirty="0" smtClean="0"/>
              <a:t>oddaný</a:t>
            </a:r>
          </a:p>
          <a:p>
            <a:r>
              <a:rPr lang="cs-CZ" dirty="0"/>
              <a:t>t</a:t>
            </a:r>
            <a:r>
              <a:rPr lang="cs-CZ" dirty="0" smtClean="0"/>
              <a:t>empláři</a:t>
            </a:r>
          </a:p>
          <a:p>
            <a:r>
              <a:rPr lang="cs-CZ" dirty="0" smtClean="0"/>
              <a:t>řád</a:t>
            </a:r>
            <a:endParaRPr lang="cs-CZ" dirty="0"/>
          </a:p>
        </p:txBody>
      </p:sp>
      <p:pic>
        <p:nvPicPr>
          <p:cNvPr id="1026" name="Picture 2" descr="C:\Users\Klára\AppData\Local\Microsoft\Windows\Temporary Internet Files\Content.IE5\EB0079V9\MC900250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12976"/>
            <a:ext cx="2136618" cy="2980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6437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7. Kdo byla Bílá paní z úvodního textu? Znáš i jiné pověsti o Bílé paní?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844824"/>
            <a:ext cx="2509236" cy="37255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73485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Úvodní text:</a:t>
            </a:r>
          </a:p>
          <a:p>
            <a:pPr marL="0" indent="0">
              <a:buNone/>
            </a:pPr>
            <a:r>
              <a:rPr lang="cs-CZ" sz="1800" dirty="0" smtClean="0"/>
              <a:t>David, P.; Soukup, V.: Za strašidly na hrady a zámky. </a:t>
            </a:r>
            <a:r>
              <a:rPr lang="cs-CZ" sz="1800" dirty="0" err="1" smtClean="0"/>
              <a:t>Euromedia</a:t>
            </a:r>
            <a:r>
              <a:rPr lang="cs-CZ" sz="1800" dirty="0" smtClean="0"/>
              <a:t> Group, k. s. – </a:t>
            </a:r>
            <a:r>
              <a:rPr lang="cs-CZ" sz="1800" dirty="0" err="1" smtClean="0"/>
              <a:t>Ikar</a:t>
            </a:r>
            <a:r>
              <a:rPr lang="cs-CZ" sz="1800" dirty="0" smtClean="0"/>
              <a:t>. Praha 2005.  </a:t>
            </a:r>
            <a:r>
              <a:rPr lang="cs-CZ" sz="1800" smtClean="0"/>
              <a:t>ISBN 80-249-0593-0. Str</a:t>
            </a:r>
            <a:r>
              <a:rPr lang="cs-CZ" sz="1800" dirty="0" smtClean="0"/>
              <a:t>. 27.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 err="1" smtClean="0"/>
              <a:t>Buchlov</a:t>
            </a:r>
            <a:r>
              <a:rPr lang="cs-CZ" sz="1800" dirty="0"/>
              <a:t>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</a:t>
            </a:r>
            <a:r>
              <a:rPr lang="cs-CZ" sz="1800" dirty="0" smtClean="0"/>
              <a:t>2011-01-03]. </a:t>
            </a:r>
            <a:r>
              <a:rPr lang="cs-CZ" sz="1800" dirty="0"/>
              <a:t>Dostupné z: http://cs.wikipedia.org/wiki/Buchlov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Ostatní z klipartu.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1133058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109</TotalTime>
  <Words>494</Words>
  <Application>Microsoft Office PowerPoint</Application>
  <PresentationFormat>Předvádění na obrazovce (4:3)</PresentationFormat>
  <Paragraphs>58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Pozorně si přečti následující text a podtrhni v něm podstatná jména. Urči u nich pád, číslo a rod.</vt:lpstr>
      <vt:lpstr> 1. U následujících podstatných jmen urči vzor (pokud váháš, použij jazykové příručky): </vt:lpstr>
      <vt:lpstr>2. Z úvodního textu vypiš podstatná jména vlastní. Čím se liší od podstatných jmen obecných?</vt:lpstr>
      <vt:lpstr>3.  U podstatných jmen správce a vládce vytvoř 5. p. č. j.</vt:lpstr>
      <vt:lpstr>4. Co mají společného podstatná jména zemřelý a poddaný? (Dokážeš je přiřadit ke vzorům podstatných jmen?) Přijdeš na další taková podstatná jména?</vt:lpstr>
      <vt:lpstr>5. Pokus se vysvětlit význam následujících podstatných jmen. (Své odpovědi srovnej s informacemi, které jsi vyhledal ve Slovníku spisovné češtiny či v jiné příručce.)</vt:lpstr>
      <vt:lpstr>7. Kdo byla Bílá paní z úvodního textu? Znáš i jiné pověsti o Bílé paní?</vt:lpstr>
      <vt:lpstr>Citace: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Martin Králík</cp:lastModifiedBy>
  <cp:revision>14</cp:revision>
  <dcterms:created xsi:type="dcterms:W3CDTF">2012-01-03T17:19:35Z</dcterms:created>
  <dcterms:modified xsi:type="dcterms:W3CDTF">2012-03-08T13:29:48Z</dcterms:modified>
</cp:coreProperties>
</file>