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sldIdLst>
    <p:sldId id="261" r:id="rId4"/>
    <p:sldId id="262" r:id="rId5"/>
    <p:sldId id="256" r:id="rId6"/>
    <p:sldId id="257" r:id="rId7"/>
    <p:sldId id="258" r:id="rId8"/>
    <p:sldId id="260" r:id="rId9"/>
    <p:sldId id="259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3FE944E-CA78-4DAE-B785-1707B9347108}" type="presOf" srcId="{1D8420EA-BFA0-403B-80F5-647FA396CC45}" destId="{F7B3C0B7-F0F7-4F49-B02C-3630F8C5FAE5}" srcOrd="0" destOrd="0" presId="urn:microsoft.com/office/officeart/2005/8/layout/target3"/>
    <dgm:cxn modelId="{C1DBC64E-ABBF-44CB-8428-9AB93ECD300A}" type="presOf" srcId="{914700B9-77B5-440A-A438-DE98B6D4894D}" destId="{E73F1C26-6DCD-4001-88B9-355E01E2BCE7}" srcOrd="0" destOrd="0" presId="urn:microsoft.com/office/officeart/2005/8/layout/target3"/>
    <dgm:cxn modelId="{CA18F8E3-3A2E-4DC0-87F1-9CAD7D8B3937}" type="presOf" srcId="{1D8420EA-BFA0-403B-80F5-647FA396CC45}" destId="{8467D0EB-87A2-4285-8ACA-0398EFBF29BC}" srcOrd="1" destOrd="0" presId="urn:microsoft.com/office/officeart/2005/8/layout/target3"/>
    <dgm:cxn modelId="{3703481E-CB31-434B-A744-301B8D3A7D52}" type="presOf" srcId="{914700B9-77B5-440A-A438-DE98B6D4894D}" destId="{BD9AF279-D483-48F2-BBBD-45F8E8923512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941E5E79-F10D-4D3E-8EC2-CD90B86E8578}" type="presOf" srcId="{27FE2D31-D344-4B63-A89A-A89AB0D9F3E3}" destId="{FE47432B-CA46-450C-8D8F-66C300A95B52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9CE459CA-B072-4077-8B86-29AD0234720F}" type="presOf" srcId="{130831A4-0540-4EC5-8F5A-93030E89D2D9}" destId="{F69CC921-512E-49F4-824C-A648EC5F27A5}" srcOrd="0" destOrd="0" presId="urn:microsoft.com/office/officeart/2005/8/layout/target3"/>
    <dgm:cxn modelId="{1F9AB342-FCB6-4233-960B-E5DDBF3B51DF}" type="presOf" srcId="{100B6B2E-82E6-4C11-B19B-F2DB3A0EA64F}" destId="{DBA8199F-D892-4A8E-A352-2B7844050E09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3B3611C8-3C01-4C6E-A4F6-80821FCB87AB}" type="presOf" srcId="{100B6B2E-82E6-4C11-B19B-F2DB3A0EA64F}" destId="{645AA564-2E9E-4954-AD87-AE01782CEC59}" srcOrd="0" destOrd="0" presId="urn:microsoft.com/office/officeart/2005/8/layout/target3"/>
    <dgm:cxn modelId="{1CB73499-616D-420D-BD20-AF18910F3549}" type="presOf" srcId="{130831A4-0540-4EC5-8F5A-93030E89D2D9}" destId="{8E23E229-92FC-49D1-B5FE-0303176B8A4E}" srcOrd="1" destOrd="0" presId="urn:microsoft.com/office/officeart/2005/8/layout/target3"/>
    <dgm:cxn modelId="{67D7A846-B92C-404D-8075-946BA64D78DF}" type="presParOf" srcId="{FE47432B-CA46-450C-8D8F-66C300A95B52}" destId="{B522209E-30D0-49D6-A340-2D383A11C668}" srcOrd="0" destOrd="0" presId="urn:microsoft.com/office/officeart/2005/8/layout/target3"/>
    <dgm:cxn modelId="{6A4C65CD-EBBD-4571-AD78-FBCBE02F832A}" type="presParOf" srcId="{FE47432B-CA46-450C-8D8F-66C300A95B52}" destId="{ED5A8377-51D5-4DC5-B0E7-680166966720}" srcOrd="1" destOrd="0" presId="urn:microsoft.com/office/officeart/2005/8/layout/target3"/>
    <dgm:cxn modelId="{9A2EEEE8-5617-4E3C-9BE8-A95F4735C6A5}" type="presParOf" srcId="{FE47432B-CA46-450C-8D8F-66C300A95B52}" destId="{F69CC921-512E-49F4-824C-A648EC5F27A5}" srcOrd="2" destOrd="0" presId="urn:microsoft.com/office/officeart/2005/8/layout/target3"/>
    <dgm:cxn modelId="{271248F1-5337-4F24-9A9F-C9090B3661AE}" type="presParOf" srcId="{FE47432B-CA46-450C-8D8F-66C300A95B52}" destId="{61C9CE18-EDA6-4EDF-BA1C-09779D38FBBF}" srcOrd="3" destOrd="0" presId="urn:microsoft.com/office/officeart/2005/8/layout/target3"/>
    <dgm:cxn modelId="{70E4396C-ADC6-4C0C-9EBF-4B75EE1CBFF8}" type="presParOf" srcId="{FE47432B-CA46-450C-8D8F-66C300A95B52}" destId="{D60DEAAB-7AFE-435A-ACF6-18851E4B0426}" srcOrd="4" destOrd="0" presId="urn:microsoft.com/office/officeart/2005/8/layout/target3"/>
    <dgm:cxn modelId="{D395D248-A0BE-4577-BA7A-7A2DEB308242}" type="presParOf" srcId="{FE47432B-CA46-450C-8D8F-66C300A95B52}" destId="{F7B3C0B7-F0F7-4F49-B02C-3630F8C5FAE5}" srcOrd="5" destOrd="0" presId="urn:microsoft.com/office/officeart/2005/8/layout/target3"/>
    <dgm:cxn modelId="{2983C5AD-5945-48FE-A552-0A88AE599626}" type="presParOf" srcId="{FE47432B-CA46-450C-8D8F-66C300A95B52}" destId="{C9DA9446-E2D3-4F6A-8960-3CADFBF870B8}" srcOrd="6" destOrd="0" presId="urn:microsoft.com/office/officeart/2005/8/layout/target3"/>
    <dgm:cxn modelId="{82829531-DB9D-42F4-A602-2B4F943DBEE7}" type="presParOf" srcId="{FE47432B-CA46-450C-8D8F-66C300A95B52}" destId="{9726EC6F-D322-4CD3-B489-1BE3DF7CE70B}" srcOrd="7" destOrd="0" presId="urn:microsoft.com/office/officeart/2005/8/layout/target3"/>
    <dgm:cxn modelId="{9A7E411A-41FF-48DF-8ABF-454F0C6E3E23}" type="presParOf" srcId="{FE47432B-CA46-450C-8D8F-66C300A95B52}" destId="{645AA564-2E9E-4954-AD87-AE01782CEC59}" srcOrd="8" destOrd="0" presId="urn:microsoft.com/office/officeart/2005/8/layout/target3"/>
    <dgm:cxn modelId="{44655844-E8D5-47EA-AA20-1A4D0A51B322}" type="presParOf" srcId="{FE47432B-CA46-450C-8D8F-66C300A95B52}" destId="{8538CAC4-6A86-42B8-B5AF-2FF155DB9D02}" srcOrd="9" destOrd="0" presId="urn:microsoft.com/office/officeart/2005/8/layout/target3"/>
    <dgm:cxn modelId="{CAF9F0C3-8A1C-4364-8AD2-D4368DDE7D89}" type="presParOf" srcId="{FE47432B-CA46-450C-8D8F-66C300A95B52}" destId="{26FD6024-A07F-46D0-8BC0-B5E595C5673D}" srcOrd="10" destOrd="0" presId="urn:microsoft.com/office/officeart/2005/8/layout/target3"/>
    <dgm:cxn modelId="{4BA8810F-67B7-48E1-8476-FC9DDD5A3CC4}" type="presParOf" srcId="{FE47432B-CA46-450C-8D8F-66C300A95B52}" destId="{E73F1C26-6DCD-4001-88B9-355E01E2BCE7}" srcOrd="11" destOrd="0" presId="urn:microsoft.com/office/officeart/2005/8/layout/target3"/>
    <dgm:cxn modelId="{D7CA63C7-1254-4B53-9731-5F6E8106CDB7}" type="presParOf" srcId="{FE47432B-CA46-450C-8D8F-66C300A95B52}" destId="{8E23E229-92FC-49D1-B5FE-0303176B8A4E}" srcOrd="12" destOrd="0" presId="urn:microsoft.com/office/officeart/2005/8/layout/target3"/>
    <dgm:cxn modelId="{4D9C7834-E108-4943-BB1E-F856217F2F77}" type="presParOf" srcId="{FE47432B-CA46-450C-8D8F-66C300A95B52}" destId="{8467D0EB-87A2-4285-8ACA-0398EFBF29BC}" srcOrd="13" destOrd="0" presId="urn:microsoft.com/office/officeart/2005/8/layout/target3"/>
    <dgm:cxn modelId="{81CE1629-2968-4D5C-B28D-20618424C79A}" type="presParOf" srcId="{FE47432B-CA46-450C-8D8F-66C300A95B52}" destId="{DBA8199F-D892-4A8E-A352-2B7844050E09}" srcOrd="14" destOrd="0" presId="urn:microsoft.com/office/officeart/2005/8/layout/target3"/>
    <dgm:cxn modelId="{4895B8DD-861A-452E-9A62-CC1703F0F37D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D99DC-0DAA-431F-99CD-E61BF367CD79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FAB14D5-9660-4135-8B27-3131588CC80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D99DC-0DAA-431F-99CD-E61BF367CD79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FAB14D5-9660-4135-8B27-3131588CC80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D99DC-0DAA-431F-99CD-E61BF367CD79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B14D5-9660-4135-8B27-3131588CC80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D99DC-0DAA-431F-99CD-E61BF367CD79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B14D5-9660-4135-8B27-3131588CC80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D99DC-0DAA-431F-99CD-E61BF367CD79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FAB14D5-9660-4135-8B27-3131588CC80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D99DC-0DAA-431F-99CD-E61BF367CD79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B14D5-9660-4135-8B27-3131588CC80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D99DC-0DAA-431F-99CD-E61BF367CD79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B14D5-9660-4135-8B27-3131588CC80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D99DC-0DAA-431F-99CD-E61BF367CD79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B14D5-9660-4135-8B27-3131588CC80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D99DC-0DAA-431F-99CD-E61BF367CD79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B14D5-9660-4135-8B27-3131588CC80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D99DC-0DAA-431F-99CD-E61BF367CD79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B14D5-9660-4135-8B27-3131588CC80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D99DC-0DAA-431F-99CD-E61BF367CD79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B14D5-9660-4135-8B27-3131588CC80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75448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8731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38424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08525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94226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84206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62516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20119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1285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4113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206810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205554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988112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933838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157208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993777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999486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423644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784268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224581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635024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047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54D99DC-0DAA-431F-99CD-E61BF367CD79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FAB14D5-9660-4135-8B27-3131588CC80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7352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9949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62051688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2776" y="537321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4307987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VY_32_INOVACE_12_S01-Čj-2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Slovo nadřazené, podřazené a souřadné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8994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6714109"/>
              </p:ext>
            </p:extLst>
          </p:nvPr>
        </p:nvGraphicFramePr>
        <p:xfrm>
          <a:off x="539552" y="3501008"/>
          <a:ext cx="8280920" cy="3151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pro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endParaRPr lang="cs-CZ" sz="1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třídí slova souřadná podle významu do tří skupin. Žák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hledá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/>
                      </a:r>
                      <a:b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</a:b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k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dané skupině slovo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nadřazené.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Třídí obrázky podle významu na obrázky,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které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svým významem k sobě patří, využívá i slov nadřazených. V 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0143716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pochopení  porovnávání a třídění slov podle jejich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významů.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chápe porovnávání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významů slov a umí slova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vhodně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 správně použít 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9077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2060848"/>
            <a:ext cx="8458200" cy="4014939"/>
          </a:xfrm>
        </p:spPr>
        <p:txBody>
          <a:bodyPr/>
          <a:lstStyle/>
          <a:p>
            <a:pPr algn="ctr"/>
            <a:r>
              <a:rPr lang="cs-CZ" dirty="0" smtClean="0"/>
              <a:t>Český jazyk 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148701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Slovo nadřazené, podřazené a souřadné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8033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848075" y="910020"/>
            <a:ext cx="1922512" cy="3240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6962525" y="886654"/>
            <a:ext cx="1778496" cy="32403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47673" y="88665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ovoce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27550" y="864441"/>
            <a:ext cx="10005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zelenina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9994" y="332656"/>
            <a:ext cx="2842509" cy="369332"/>
          </a:xfrm>
          <a:prstGeom prst="rect">
            <a:avLst/>
          </a:prstGeom>
          <a:solidFill>
            <a:schemeClr val="bg2">
              <a:lumMod val="1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Roztřiď kostičky do skupin.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917068" y="909302"/>
            <a:ext cx="1778496" cy="32403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302260" y="864441"/>
            <a:ext cx="10081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dirty="0">
                <a:solidFill>
                  <a:prstClr val="black"/>
                </a:solidFill>
              </a:rPr>
              <a:t>nářadí</a:t>
            </a:r>
          </a:p>
        </p:txBody>
      </p:sp>
      <p:sp>
        <p:nvSpPr>
          <p:cNvPr id="10" name="Krychle 9"/>
          <p:cNvSpPr/>
          <p:nvPr/>
        </p:nvSpPr>
        <p:spPr>
          <a:xfrm>
            <a:off x="1478640" y="5255121"/>
            <a:ext cx="1252260" cy="1216152"/>
          </a:xfrm>
          <a:prstGeom prst="cub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jablko</a:t>
            </a:r>
            <a:endParaRPr lang="cs-CZ" dirty="0"/>
          </a:p>
        </p:txBody>
      </p:sp>
      <p:sp>
        <p:nvSpPr>
          <p:cNvPr id="11" name="Krychle 10"/>
          <p:cNvSpPr/>
          <p:nvPr/>
        </p:nvSpPr>
        <p:spPr>
          <a:xfrm>
            <a:off x="2700916" y="5241267"/>
            <a:ext cx="1216152" cy="1216152"/>
          </a:xfrm>
          <a:prstGeom prst="cub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salát</a:t>
            </a:r>
            <a:endParaRPr lang="cs-CZ" dirty="0"/>
          </a:p>
        </p:txBody>
      </p:sp>
      <p:sp>
        <p:nvSpPr>
          <p:cNvPr id="13" name="Krychle 12"/>
          <p:cNvSpPr/>
          <p:nvPr/>
        </p:nvSpPr>
        <p:spPr>
          <a:xfrm>
            <a:off x="3965474" y="5241267"/>
            <a:ext cx="1216152" cy="1216152"/>
          </a:xfrm>
          <a:prstGeom prst="cub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pila</a:t>
            </a:r>
            <a:endParaRPr lang="cs-CZ" dirty="0"/>
          </a:p>
        </p:txBody>
      </p:sp>
      <p:sp>
        <p:nvSpPr>
          <p:cNvPr id="14" name="Krychle 13"/>
          <p:cNvSpPr/>
          <p:nvPr/>
        </p:nvSpPr>
        <p:spPr>
          <a:xfrm>
            <a:off x="7570601" y="5163765"/>
            <a:ext cx="1216152" cy="1216152"/>
          </a:xfrm>
          <a:prstGeom prst="cub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hoblík</a:t>
            </a:r>
            <a:endParaRPr lang="cs-CZ" dirty="0"/>
          </a:p>
        </p:txBody>
      </p:sp>
      <p:sp>
        <p:nvSpPr>
          <p:cNvPr id="15" name="Krychle 14"/>
          <p:cNvSpPr/>
          <p:nvPr/>
        </p:nvSpPr>
        <p:spPr>
          <a:xfrm>
            <a:off x="5138297" y="5241267"/>
            <a:ext cx="1216152" cy="1216152"/>
          </a:xfrm>
          <a:prstGeom prst="cub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hruška</a:t>
            </a:r>
            <a:endParaRPr lang="cs-CZ" dirty="0"/>
          </a:p>
        </p:txBody>
      </p:sp>
      <p:sp>
        <p:nvSpPr>
          <p:cNvPr id="17" name="Krychle 16"/>
          <p:cNvSpPr/>
          <p:nvPr/>
        </p:nvSpPr>
        <p:spPr>
          <a:xfrm>
            <a:off x="6354449" y="5242579"/>
            <a:ext cx="1216152" cy="1216152"/>
          </a:xfrm>
          <a:prstGeom prst="cub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pórek</a:t>
            </a:r>
            <a:endParaRPr lang="cs-CZ" dirty="0"/>
          </a:p>
        </p:txBody>
      </p:sp>
      <p:sp>
        <p:nvSpPr>
          <p:cNvPr id="18" name="Krychle 17"/>
          <p:cNvSpPr/>
          <p:nvPr/>
        </p:nvSpPr>
        <p:spPr>
          <a:xfrm>
            <a:off x="239224" y="5285240"/>
            <a:ext cx="1216152" cy="1216152"/>
          </a:xfrm>
          <a:prstGeom prst="cub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kladivo</a:t>
            </a:r>
            <a:endParaRPr lang="cs-CZ" dirty="0"/>
          </a:p>
        </p:txBody>
      </p:sp>
      <p:sp>
        <p:nvSpPr>
          <p:cNvPr id="19" name="Krychle 18"/>
          <p:cNvSpPr/>
          <p:nvPr/>
        </p:nvSpPr>
        <p:spPr>
          <a:xfrm>
            <a:off x="2162511" y="4212787"/>
            <a:ext cx="1216152" cy="1216152"/>
          </a:xfrm>
          <a:prstGeom prst="cub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cibule</a:t>
            </a:r>
            <a:endParaRPr lang="cs-CZ" dirty="0"/>
          </a:p>
        </p:txBody>
      </p:sp>
      <p:sp>
        <p:nvSpPr>
          <p:cNvPr id="8" name="Krychle 7"/>
          <p:cNvSpPr/>
          <p:nvPr/>
        </p:nvSpPr>
        <p:spPr>
          <a:xfrm>
            <a:off x="848075" y="3090751"/>
            <a:ext cx="1216152" cy="1216152"/>
          </a:xfrm>
          <a:prstGeom prst="cub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Krychle 19"/>
          <p:cNvSpPr/>
          <p:nvPr/>
        </p:nvSpPr>
        <p:spPr>
          <a:xfrm>
            <a:off x="1692787" y="1701295"/>
            <a:ext cx="1216152" cy="1216152"/>
          </a:xfrm>
          <a:prstGeom prst="cub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Krychle 20"/>
          <p:cNvSpPr/>
          <p:nvPr/>
        </p:nvSpPr>
        <p:spPr>
          <a:xfrm>
            <a:off x="280664" y="1763308"/>
            <a:ext cx="1216152" cy="1216152"/>
          </a:xfrm>
          <a:prstGeom prst="cub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Krychle 22"/>
          <p:cNvSpPr/>
          <p:nvPr/>
        </p:nvSpPr>
        <p:spPr>
          <a:xfrm>
            <a:off x="4016633" y="3102971"/>
            <a:ext cx="1216152" cy="1216152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Krychle 23"/>
          <p:cNvSpPr/>
          <p:nvPr/>
        </p:nvSpPr>
        <p:spPr>
          <a:xfrm>
            <a:off x="3455413" y="1779419"/>
            <a:ext cx="1216152" cy="1216152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Krychle 24"/>
          <p:cNvSpPr/>
          <p:nvPr/>
        </p:nvSpPr>
        <p:spPr>
          <a:xfrm>
            <a:off x="4756904" y="1763308"/>
            <a:ext cx="1216152" cy="1216152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Krychle 25"/>
          <p:cNvSpPr/>
          <p:nvPr/>
        </p:nvSpPr>
        <p:spPr>
          <a:xfrm>
            <a:off x="6926698" y="3002799"/>
            <a:ext cx="1216152" cy="1216152"/>
          </a:xfrm>
          <a:prstGeom prst="cub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Krychle 26"/>
          <p:cNvSpPr/>
          <p:nvPr/>
        </p:nvSpPr>
        <p:spPr>
          <a:xfrm>
            <a:off x="6338506" y="1701295"/>
            <a:ext cx="1216152" cy="1216152"/>
          </a:xfrm>
          <a:prstGeom prst="cub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Krychle 27"/>
          <p:cNvSpPr/>
          <p:nvPr/>
        </p:nvSpPr>
        <p:spPr>
          <a:xfrm>
            <a:off x="7740352" y="1671631"/>
            <a:ext cx="1216152" cy="1216152"/>
          </a:xfrm>
          <a:prstGeom prst="cub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2327" y="4535980"/>
            <a:ext cx="2694007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Kostičky posílej kliknutím.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9" name="Krychle 28"/>
          <p:cNvSpPr/>
          <p:nvPr/>
        </p:nvSpPr>
        <p:spPr>
          <a:xfrm>
            <a:off x="5746373" y="4218951"/>
            <a:ext cx="1216152" cy="1216152"/>
          </a:xfrm>
          <a:prstGeom prst="cub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jahoda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08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7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16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Krychle 2"/>
          <p:cNvSpPr/>
          <p:nvPr/>
        </p:nvSpPr>
        <p:spPr>
          <a:xfrm>
            <a:off x="551014" y="4889220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metro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Krychle 3"/>
          <p:cNvSpPr/>
          <p:nvPr/>
        </p:nvSpPr>
        <p:spPr>
          <a:xfrm>
            <a:off x="971600" y="5497296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sešit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Krychle 4"/>
          <p:cNvSpPr/>
          <p:nvPr/>
        </p:nvSpPr>
        <p:spPr>
          <a:xfrm>
            <a:off x="1082783" y="5014686"/>
            <a:ext cx="1296144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pravítko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Krychle 5"/>
          <p:cNvSpPr/>
          <p:nvPr/>
        </p:nvSpPr>
        <p:spPr>
          <a:xfrm>
            <a:off x="1597007" y="5497296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kalhoty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Krychle 6"/>
          <p:cNvSpPr/>
          <p:nvPr/>
        </p:nvSpPr>
        <p:spPr>
          <a:xfrm>
            <a:off x="1535806" y="5167326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guma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Krychle 7"/>
          <p:cNvSpPr/>
          <p:nvPr/>
        </p:nvSpPr>
        <p:spPr>
          <a:xfrm>
            <a:off x="1740496" y="5471333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auto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Krychle 8"/>
          <p:cNvSpPr/>
          <p:nvPr/>
        </p:nvSpPr>
        <p:spPr>
          <a:xfrm>
            <a:off x="2143882" y="5072983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loď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Krychle 9"/>
          <p:cNvSpPr/>
          <p:nvPr/>
        </p:nvSpPr>
        <p:spPr>
          <a:xfrm>
            <a:off x="2278489" y="5598329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košile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Krychle 10"/>
          <p:cNvSpPr/>
          <p:nvPr/>
        </p:nvSpPr>
        <p:spPr>
          <a:xfrm>
            <a:off x="2419187" y="5112341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pero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Krychle 11"/>
          <p:cNvSpPr/>
          <p:nvPr/>
        </p:nvSpPr>
        <p:spPr>
          <a:xfrm>
            <a:off x="2332083" y="5409540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šátek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Krychle 12"/>
          <p:cNvSpPr/>
          <p:nvPr/>
        </p:nvSpPr>
        <p:spPr>
          <a:xfrm>
            <a:off x="2627784" y="5167326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letadlo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Krychle 13"/>
          <p:cNvSpPr/>
          <p:nvPr/>
        </p:nvSpPr>
        <p:spPr>
          <a:xfrm>
            <a:off x="2818524" y="5471333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svetr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84493" y="389430"/>
            <a:ext cx="159317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Roztřiď kostičky se slovy na slova souřadná. Klikej.</a:t>
            </a:r>
            <a:endParaRPr lang="cs-CZ" dirty="0" smtClean="0"/>
          </a:p>
        </p:txBody>
      </p:sp>
      <p:sp>
        <p:nvSpPr>
          <p:cNvPr id="24" name="TextovéPole 23"/>
          <p:cNvSpPr txBox="1"/>
          <p:nvPr/>
        </p:nvSpPr>
        <p:spPr>
          <a:xfrm>
            <a:off x="395536" y="4365104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84492" y="1097764"/>
            <a:ext cx="8208913" cy="92333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________________________________________________      ________________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4493" y="2420888"/>
            <a:ext cx="8208912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marL="342900" indent="-342900">
              <a:buAutoNum type="arabicPeriod" startAt="2"/>
            </a:pPr>
            <a:r>
              <a:rPr lang="cs-CZ" dirty="0" smtClean="0"/>
              <a:t>________________________________________________      ________________</a:t>
            </a:r>
          </a:p>
          <a:p>
            <a:pPr marL="342900" indent="-342900">
              <a:buAutoNum type="arabicPeriod" startAt="2"/>
            </a:pP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8076" y="3790427"/>
            <a:ext cx="8225329" cy="923330"/>
          </a:xfrm>
          <a:prstGeom prst="rect">
            <a:avLst/>
          </a:prstGeom>
          <a:solidFill>
            <a:srgbClr val="00FFFF"/>
          </a:solidFill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pPr marL="342900" indent="-342900">
              <a:buAutoNum type="arabicPeriod" startAt="3"/>
            </a:pPr>
            <a:r>
              <a:rPr lang="cs-CZ" dirty="0" smtClean="0"/>
              <a:t>________________________________________________      ________________</a:t>
            </a:r>
          </a:p>
          <a:p>
            <a:pPr marL="342900" indent="-342900">
              <a:buAutoNum type="arabicPeriod" startAt="3"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78979" y="426763"/>
            <a:ext cx="1796454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Slovo nadřazené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11358" y="1196752"/>
            <a:ext cx="1583319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oblečení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11359" y="2132856"/>
            <a:ext cx="1583319" cy="830997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dopravní 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prostředek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011359" y="3534107"/>
            <a:ext cx="1583319" cy="830997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školní</a:t>
            </a:r>
          </a:p>
          <a:p>
            <a:pPr algn="ctr"/>
            <a:r>
              <a:rPr lang="cs-CZ" sz="2400" dirty="0" smtClean="0"/>
              <a:t>potřeby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74899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7" grpId="0" animBg="1"/>
      <p:bldP spid="21" grpId="0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7748916" cy="369332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Spoj obrázky, které svým významem jsou si souřadná a napiš slovo nadřazené.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423442" y="1221827"/>
            <a:ext cx="1136200" cy="11066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8074" y="3296585"/>
            <a:ext cx="992311" cy="1120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23027"/>
            <a:ext cx="963166" cy="1125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789693" y="4437112"/>
            <a:ext cx="1267498" cy="1092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Krychle 2"/>
          <p:cNvSpPr/>
          <p:nvPr/>
        </p:nvSpPr>
        <p:spPr>
          <a:xfrm>
            <a:off x="6804248" y="1221390"/>
            <a:ext cx="1944216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11" name="Krychle 10"/>
          <p:cNvSpPr/>
          <p:nvPr/>
        </p:nvSpPr>
        <p:spPr>
          <a:xfrm>
            <a:off x="6798305" y="2640511"/>
            <a:ext cx="1944216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12" name="Krychle 11"/>
          <p:cNvSpPr/>
          <p:nvPr/>
        </p:nvSpPr>
        <p:spPr>
          <a:xfrm>
            <a:off x="6798305" y="4045099"/>
            <a:ext cx="1944216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13" name="Krychle 12"/>
          <p:cNvSpPr/>
          <p:nvPr/>
        </p:nvSpPr>
        <p:spPr>
          <a:xfrm>
            <a:off x="6804248" y="5443007"/>
            <a:ext cx="1944216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____________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2244" y="3856663"/>
            <a:ext cx="1072499" cy="1167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467" y="2703675"/>
            <a:ext cx="1660601" cy="14276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3951" y="4796539"/>
            <a:ext cx="1688135" cy="1292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7806" y="1413658"/>
            <a:ext cx="1151191" cy="12721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7006415" y="5822483"/>
            <a:ext cx="1296146" cy="4572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zvířata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006416" y="1588096"/>
            <a:ext cx="1296145" cy="4572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ovoce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006417" y="4440350"/>
            <a:ext cx="1296144" cy="4572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oblečení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020272" y="3019987"/>
            <a:ext cx="1282289" cy="4572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zelenina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55232" y="1141327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00954" y="5124517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8206" y="273852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37806" y="140343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729529" y="1712046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739399" y="3107855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754624" y="452821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750825" y="5910351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799966" y="6289827"/>
            <a:ext cx="27567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Kontrolu proveď kliknutím.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6260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6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32143" y="404664"/>
            <a:ext cx="806489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Řešení daných úkolů</a:t>
            </a:r>
            <a:r>
              <a:rPr lang="cs-CZ" sz="2400" dirty="0" smtClean="0"/>
              <a:t>: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70C0"/>
                </a:solidFill>
              </a:rPr>
              <a:t>Třídíme kostičky – slova nadřazená  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voce – jablko, hruška, jahody</a:t>
            </a:r>
          </a:p>
          <a:p>
            <a:r>
              <a:rPr lang="cs-CZ" sz="2400" dirty="0" smtClean="0"/>
              <a:t>nářadí – kladivo, pila, hoblík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elenina – salát, cibule, pórek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70C0"/>
                </a:solidFill>
              </a:rPr>
              <a:t>Třídíme kostičky  - slova souřadná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vetr, šátek, košile, kalhoty</a:t>
            </a:r>
            <a:r>
              <a:rPr lang="cs-CZ" sz="2400" dirty="0"/>
              <a:t> </a:t>
            </a:r>
            <a:r>
              <a:rPr lang="cs-CZ" sz="2400" dirty="0" smtClean="0"/>
              <a:t>                    </a:t>
            </a:r>
            <a:r>
              <a:rPr lang="cs-CZ" sz="2400" u="sng" dirty="0" smtClean="0"/>
              <a:t>oblečení</a:t>
            </a:r>
            <a:endParaRPr lang="cs-CZ" sz="2400" dirty="0" smtClean="0"/>
          </a:p>
          <a:p>
            <a:r>
              <a:rPr lang="cs-CZ" sz="2400" dirty="0"/>
              <a:t>l</a:t>
            </a:r>
            <a:r>
              <a:rPr lang="cs-CZ" sz="2400" dirty="0" smtClean="0"/>
              <a:t>etadlo, loď, auto, metro                         </a:t>
            </a:r>
            <a:r>
              <a:rPr lang="cs-CZ" sz="2400" u="sng" dirty="0" smtClean="0"/>
              <a:t>dopravní prostředek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ero, guma, pravítko, sešit                     </a:t>
            </a:r>
            <a:r>
              <a:rPr lang="cs-CZ" sz="2400" u="sng" dirty="0" smtClean="0"/>
              <a:t>školní potřeby</a:t>
            </a:r>
            <a:endParaRPr lang="cs-CZ" sz="2400" dirty="0" smtClean="0"/>
          </a:p>
        </p:txBody>
      </p:sp>
      <p:sp>
        <p:nvSpPr>
          <p:cNvPr id="2" name="TextovéPole 1"/>
          <p:cNvSpPr txBox="1"/>
          <p:nvPr/>
        </p:nvSpPr>
        <p:spPr>
          <a:xfrm>
            <a:off x="732143" y="4703649"/>
            <a:ext cx="4260269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Obrázky.</a:t>
            </a:r>
          </a:p>
          <a:p>
            <a:r>
              <a:rPr lang="cs-CZ" sz="2400" dirty="0"/>
              <a:t>j</a:t>
            </a:r>
            <a:r>
              <a:rPr lang="cs-CZ" sz="2400" dirty="0" smtClean="0"/>
              <a:t>ablko  švestky      -      ovoce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aprika  cibule      -       zelenina</a:t>
            </a:r>
          </a:p>
          <a:p>
            <a:r>
              <a:rPr lang="cs-CZ" sz="2400" dirty="0"/>
              <a:t>č</a:t>
            </a:r>
            <a:r>
              <a:rPr lang="cs-CZ" sz="2400" dirty="0" smtClean="0"/>
              <a:t>epice  kožíšek     -       oblečení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lon  orel               -       zvířata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58674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4240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prezentaci </a:t>
            </a:r>
            <a:r>
              <a:rPr lang="cs-CZ" dirty="0" smtClean="0"/>
              <a:t>byly použity vlastní materiály.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63241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455</TotalTime>
  <Words>360</Words>
  <Application>Microsoft Office PowerPoint</Application>
  <PresentationFormat>Předvádění na obrazovce (4:3)</PresentationFormat>
  <Paragraphs>122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Cesta</vt:lpstr>
      <vt:lpstr>Motiv systému Office</vt:lpstr>
      <vt:lpstr>1_Motiv systému Office</vt:lpstr>
      <vt:lpstr>Prezentace aplikace PowerPoint</vt:lpstr>
      <vt:lpstr>ANOTACE:</vt:lpstr>
      <vt:lpstr>Český jazyk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2</dc:title>
  <dc:creator>MatejovicovaA</dc:creator>
  <cp:lastModifiedBy>admin</cp:lastModifiedBy>
  <cp:revision>40</cp:revision>
  <dcterms:created xsi:type="dcterms:W3CDTF">2011-12-28T08:59:36Z</dcterms:created>
  <dcterms:modified xsi:type="dcterms:W3CDTF">2012-07-11T14:20:20Z</dcterms:modified>
</cp:coreProperties>
</file>