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58" r:id="rId4"/>
    <p:sldId id="259" r:id="rId5"/>
    <p:sldId id="256" r:id="rId6"/>
    <p:sldId id="257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F2504B-A0ED-47B7-8F64-310248E68FD6}" type="presOf" srcId="{130831A4-0540-4EC5-8F5A-93030E89D2D9}" destId="{8E23E229-92FC-49D1-B5FE-0303176B8A4E}" srcOrd="1" destOrd="0" presId="urn:microsoft.com/office/officeart/2005/8/layout/target3"/>
    <dgm:cxn modelId="{1BD80099-5517-48E2-A20E-A12269C28706}" type="presOf" srcId="{1D8420EA-BFA0-403B-80F5-647FA396CC45}" destId="{F7B3C0B7-F0F7-4F49-B02C-3630F8C5FAE5}" srcOrd="0" destOrd="0" presId="urn:microsoft.com/office/officeart/2005/8/layout/target3"/>
    <dgm:cxn modelId="{A4055E2B-84DB-456C-9C19-8F574E2F3954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74E5C7CD-3DCE-4161-B939-ED7375C5E4BD}" type="presOf" srcId="{27FE2D31-D344-4B63-A89A-A89AB0D9F3E3}" destId="{FE47432B-CA46-450C-8D8F-66C300A95B52}" srcOrd="0" destOrd="0" presId="urn:microsoft.com/office/officeart/2005/8/layout/target3"/>
    <dgm:cxn modelId="{F7D8835A-266F-4A64-B2CF-217F47390A4A}" type="presOf" srcId="{914700B9-77B5-440A-A438-DE98B6D4894D}" destId="{E73F1C26-6DCD-4001-88B9-355E01E2BCE7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E516FC30-04EB-4148-8617-401809AA3DEB}" type="presOf" srcId="{1D8420EA-BFA0-403B-80F5-647FA396CC45}" destId="{8467D0EB-87A2-4285-8ACA-0398EFBF29BC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2DFC6AC7-612B-4FCC-8D95-B50D04C0B5EC}" type="presOf" srcId="{914700B9-77B5-440A-A438-DE98B6D4894D}" destId="{BD9AF279-D483-48F2-BBBD-45F8E8923512}" srcOrd="1" destOrd="0" presId="urn:microsoft.com/office/officeart/2005/8/layout/target3"/>
    <dgm:cxn modelId="{517CFDAB-A5F1-400B-BD41-C2357FD97AF4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989DFC5C-8DAE-47B7-B29C-5AE056F14C3B}" type="presOf" srcId="{130831A4-0540-4EC5-8F5A-93030E89D2D9}" destId="{F69CC921-512E-49F4-824C-A648EC5F27A5}" srcOrd="0" destOrd="0" presId="urn:microsoft.com/office/officeart/2005/8/layout/target3"/>
    <dgm:cxn modelId="{C2E8A259-6663-4E48-88B7-55C14CB21E5C}" type="presParOf" srcId="{FE47432B-CA46-450C-8D8F-66C300A95B52}" destId="{B522209E-30D0-49D6-A340-2D383A11C668}" srcOrd="0" destOrd="0" presId="urn:microsoft.com/office/officeart/2005/8/layout/target3"/>
    <dgm:cxn modelId="{F208D5B5-1CF2-4390-BE1A-378BE7F1B56E}" type="presParOf" srcId="{FE47432B-CA46-450C-8D8F-66C300A95B52}" destId="{ED5A8377-51D5-4DC5-B0E7-680166966720}" srcOrd="1" destOrd="0" presId="urn:microsoft.com/office/officeart/2005/8/layout/target3"/>
    <dgm:cxn modelId="{14A51370-9631-4158-80F2-5325A38ECB25}" type="presParOf" srcId="{FE47432B-CA46-450C-8D8F-66C300A95B52}" destId="{F69CC921-512E-49F4-824C-A648EC5F27A5}" srcOrd="2" destOrd="0" presId="urn:microsoft.com/office/officeart/2005/8/layout/target3"/>
    <dgm:cxn modelId="{43817100-7BCA-498B-B911-DBD97106F789}" type="presParOf" srcId="{FE47432B-CA46-450C-8D8F-66C300A95B52}" destId="{61C9CE18-EDA6-4EDF-BA1C-09779D38FBBF}" srcOrd="3" destOrd="0" presId="urn:microsoft.com/office/officeart/2005/8/layout/target3"/>
    <dgm:cxn modelId="{97970B2F-4C0D-4E46-8A7D-047E8610EECD}" type="presParOf" srcId="{FE47432B-CA46-450C-8D8F-66C300A95B52}" destId="{D60DEAAB-7AFE-435A-ACF6-18851E4B0426}" srcOrd="4" destOrd="0" presId="urn:microsoft.com/office/officeart/2005/8/layout/target3"/>
    <dgm:cxn modelId="{773CA5AB-7FDE-4895-8B4A-E4924B14A999}" type="presParOf" srcId="{FE47432B-CA46-450C-8D8F-66C300A95B52}" destId="{F7B3C0B7-F0F7-4F49-B02C-3630F8C5FAE5}" srcOrd="5" destOrd="0" presId="urn:microsoft.com/office/officeart/2005/8/layout/target3"/>
    <dgm:cxn modelId="{64C9C18E-6CCF-4627-B818-7B8BA6E3055D}" type="presParOf" srcId="{FE47432B-CA46-450C-8D8F-66C300A95B52}" destId="{C9DA9446-E2D3-4F6A-8960-3CADFBF870B8}" srcOrd="6" destOrd="0" presId="urn:microsoft.com/office/officeart/2005/8/layout/target3"/>
    <dgm:cxn modelId="{FBF0EBFC-219F-4E06-989B-01C5C4A0A217}" type="presParOf" srcId="{FE47432B-CA46-450C-8D8F-66C300A95B52}" destId="{9726EC6F-D322-4CD3-B489-1BE3DF7CE70B}" srcOrd="7" destOrd="0" presId="urn:microsoft.com/office/officeart/2005/8/layout/target3"/>
    <dgm:cxn modelId="{1F3630A7-FDD2-4C2D-BF5F-1B9F2B53CCFE}" type="presParOf" srcId="{FE47432B-CA46-450C-8D8F-66C300A95B52}" destId="{645AA564-2E9E-4954-AD87-AE01782CEC59}" srcOrd="8" destOrd="0" presId="urn:microsoft.com/office/officeart/2005/8/layout/target3"/>
    <dgm:cxn modelId="{B1AC24FB-4DD5-4895-AF2B-5509BCB842B7}" type="presParOf" srcId="{FE47432B-CA46-450C-8D8F-66C300A95B52}" destId="{8538CAC4-6A86-42B8-B5AF-2FF155DB9D02}" srcOrd="9" destOrd="0" presId="urn:microsoft.com/office/officeart/2005/8/layout/target3"/>
    <dgm:cxn modelId="{7FBE1B3F-9740-4153-BFB2-64B3D888D514}" type="presParOf" srcId="{FE47432B-CA46-450C-8D8F-66C300A95B52}" destId="{26FD6024-A07F-46D0-8BC0-B5E595C5673D}" srcOrd="10" destOrd="0" presId="urn:microsoft.com/office/officeart/2005/8/layout/target3"/>
    <dgm:cxn modelId="{79415745-78F9-4011-9496-69A960E71261}" type="presParOf" srcId="{FE47432B-CA46-450C-8D8F-66C300A95B52}" destId="{E73F1C26-6DCD-4001-88B9-355E01E2BCE7}" srcOrd="11" destOrd="0" presId="urn:microsoft.com/office/officeart/2005/8/layout/target3"/>
    <dgm:cxn modelId="{767944B8-CA46-419D-B9EB-92BF90A8DB20}" type="presParOf" srcId="{FE47432B-CA46-450C-8D8F-66C300A95B52}" destId="{8E23E229-92FC-49D1-B5FE-0303176B8A4E}" srcOrd="12" destOrd="0" presId="urn:microsoft.com/office/officeart/2005/8/layout/target3"/>
    <dgm:cxn modelId="{20B0EC6A-899F-4A39-9604-6C380CFCB60B}" type="presParOf" srcId="{FE47432B-CA46-450C-8D8F-66C300A95B52}" destId="{8467D0EB-87A2-4285-8ACA-0398EFBF29BC}" srcOrd="13" destOrd="0" presId="urn:microsoft.com/office/officeart/2005/8/layout/target3"/>
    <dgm:cxn modelId="{7DBA46C7-F35D-4DD1-81E8-B1F031B5920A}" type="presParOf" srcId="{FE47432B-CA46-450C-8D8F-66C300A95B52}" destId="{DBA8199F-D892-4A8E-A352-2B7844050E09}" srcOrd="14" destOrd="0" presId="urn:microsoft.com/office/officeart/2005/8/layout/target3"/>
    <dgm:cxn modelId="{A727238E-259A-4522-A0C6-500F93B5BC57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51DC8-BCF3-4E1E-9C08-C5E9AAFB4451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D13F-55B3-4ED8-A2EC-E8766594A0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51DC8-BCF3-4E1E-9C08-C5E9AAFB4451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D13F-55B3-4ED8-A2EC-E8766594A0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51DC8-BCF3-4E1E-9C08-C5E9AAFB4451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D13F-55B3-4ED8-A2EC-E8766594A0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51DC8-BCF3-4E1E-9C08-C5E9AAFB4451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D13F-55B3-4ED8-A2EC-E8766594A0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51DC8-BCF3-4E1E-9C08-C5E9AAFB4451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D13F-55B3-4ED8-A2EC-E8766594A0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51DC8-BCF3-4E1E-9C08-C5E9AAFB4451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D13F-55B3-4ED8-A2EC-E8766594A0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51DC8-BCF3-4E1E-9C08-C5E9AAFB4451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D13F-55B3-4ED8-A2EC-E8766594A0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51DC8-BCF3-4E1E-9C08-C5E9AAFB4451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D13F-55B3-4ED8-A2EC-E8766594A0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51DC8-BCF3-4E1E-9C08-C5E9AAFB4451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7F5BD13F-55B3-4ED8-A2EC-E8766594A0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51DC8-BCF3-4E1E-9C08-C5E9AAFB4451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D13F-55B3-4ED8-A2EC-E8766594A0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51DC8-BCF3-4E1E-9C08-C5E9AAFB4451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BD13F-55B3-4ED8-A2EC-E8766594A0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27225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45054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17809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55851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19868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86410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54686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08439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76333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87795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57874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049147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40408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82792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962611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828548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418359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64305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797022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517547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718299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8629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9C51DC8-BCF3-4E1E-9C08-C5E9AAFB4451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F5BD13F-55B3-4ED8-A2EC-E8766594A0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9628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5165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jpe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43472371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1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06818460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VY_32_INOVACE_13_S01-Čj-2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Slovo nadřazené, podřazené a slova souřadná 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54256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17410702"/>
              </p:ext>
            </p:extLst>
          </p:nvPr>
        </p:nvGraphicFramePr>
        <p:xfrm>
          <a:off x="539552" y="3573016"/>
          <a:ext cx="8280920" cy="2940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pro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 a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fixu. V materiálu žáci vyhledávají slova se skupinami v krátkém textu. Uvědomují si rozdíl zvukové a grafické podoby skupin de - dě, te - tě, ne - ně. Opravují chyby v ve větách. V 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30312342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 slov nadřazených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, slov podřazených a slov souřadných.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dokáže rozpoznávat slova nadřazená, slova podřazená a slova souřadná.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65767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Český jazyk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Slovo nadřazené, podřazené a slova souřadná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9106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4428" y="254843"/>
            <a:ext cx="8615179" cy="369332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Škrtni slovo, které do řady slov nepatří, vyřazená  slova napiš. Jak říkáme těmto  slovům?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59323" y="764704"/>
            <a:ext cx="8064896" cy="259228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1331" y="906686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jablko , hruška , ovoce , kiwi , pomeranč ,švestka                        __________________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děda , babička , uklízečka , učitel , osoba , pilot                            __________________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zvíře , lev , husa , kapr , komár , orel , žirafa , pes                         __________________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houska, chléb , veka , rohlík , koláček , pečivo                              __________________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     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9323" y="4221088"/>
            <a:ext cx="626606" cy="972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7" y="4221088"/>
            <a:ext cx="691750" cy="972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3" y="4221088"/>
            <a:ext cx="673002" cy="972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5702" y="5583069"/>
            <a:ext cx="626606" cy="770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7" y="5591114"/>
            <a:ext cx="550678" cy="768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2935" y="5583069"/>
            <a:ext cx="636739" cy="770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696084" y="4071385"/>
            <a:ext cx="798694" cy="946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516215" y="4145050"/>
            <a:ext cx="933450" cy="795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145051"/>
            <a:ext cx="810204" cy="823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367377"/>
            <a:ext cx="928315" cy="706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7223" y="5355011"/>
            <a:ext cx="893255" cy="7191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2418" y="5355011"/>
            <a:ext cx="1405288" cy="706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356248" y="4129772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ZELENINA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356248" y="4771319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356248" y="5447038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KVĚTINY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356248" y="6102227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ZVÍŘATA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4428" y="3512314"/>
            <a:ext cx="8523615" cy="369332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Pojmenuj obrázky a připoj skupinu ke slovu nadřazenému. Jmenuj další slova souřadná.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99057" y="6350913"/>
            <a:ext cx="3455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KONTROLY PROVEĎ KLIKNUTÍM.</a:t>
            </a:r>
            <a:endParaRPr lang="cs-CZ" dirty="0"/>
          </a:p>
        </p:txBody>
      </p:sp>
      <p:sp>
        <p:nvSpPr>
          <p:cNvPr id="8" name="Čárový popisek 1 7"/>
          <p:cNvSpPr/>
          <p:nvPr/>
        </p:nvSpPr>
        <p:spPr>
          <a:xfrm rot="10800000">
            <a:off x="467544" y="4129771"/>
            <a:ext cx="2664296" cy="1225240"/>
          </a:xfrm>
          <a:prstGeom prst="borderCallout1">
            <a:avLst>
              <a:gd name="adj1" fmla="val 16488"/>
              <a:gd name="adj2" fmla="val -533"/>
              <a:gd name="adj3" fmla="val -29977"/>
              <a:gd name="adj4" fmla="val -19613"/>
            </a:avLst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Čárový popisek 1 23"/>
          <p:cNvSpPr/>
          <p:nvPr/>
        </p:nvSpPr>
        <p:spPr>
          <a:xfrm rot="10800000">
            <a:off x="489384" y="5447038"/>
            <a:ext cx="2664296" cy="1088541"/>
          </a:xfrm>
          <a:prstGeom prst="borderCallout1">
            <a:avLst>
              <a:gd name="adj1" fmla="val 52125"/>
              <a:gd name="adj2" fmla="val -13"/>
              <a:gd name="adj3" fmla="val 138028"/>
              <a:gd name="adj4" fmla="val -22213"/>
            </a:avLst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Čárový popisek 1 24"/>
          <p:cNvSpPr/>
          <p:nvPr/>
        </p:nvSpPr>
        <p:spPr>
          <a:xfrm>
            <a:off x="5437232" y="5141226"/>
            <a:ext cx="3590473" cy="1096086"/>
          </a:xfrm>
          <a:prstGeom prst="borderCallout1">
            <a:avLst>
              <a:gd name="adj1" fmla="val 49352"/>
              <a:gd name="adj2" fmla="val -147"/>
              <a:gd name="adj3" fmla="val 109063"/>
              <a:gd name="adj4" fmla="val -18841"/>
            </a:avLst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Čárový popisek 1 25"/>
          <p:cNvSpPr/>
          <p:nvPr/>
        </p:nvSpPr>
        <p:spPr>
          <a:xfrm>
            <a:off x="5431134" y="3975893"/>
            <a:ext cx="3317329" cy="1071298"/>
          </a:xfrm>
          <a:prstGeom prst="borderCallout1">
            <a:avLst>
              <a:gd name="adj1" fmla="val 42353"/>
              <a:gd name="adj2" fmla="val -533"/>
              <a:gd name="adj3" fmla="val 41152"/>
              <a:gd name="adj4" fmla="val -20031"/>
            </a:avLst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2076651" y="906686"/>
            <a:ext cx="93610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851920" y="1484784"/>
            <a:ext cx="93610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67544" y="2026582"/>
            <a:ext cx="93610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198257" y="2605796"/>
            <a:ext cx="93610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4297974" y="2625405"/>
            <a:ext cx="925252" cy="344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426379" y="2060848"/>
            <a:ext cx="925252" cy="344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3851920" y="1480325"/>
            <a:ext cx="925252" cy="344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2076651" y="901297"/>
            <a:ext cx="925252" cy="344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622418" y="764704"/>
            <a:ext cx="801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ovoce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637730" y="1273153"/>
            <a:ext cx="8082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osoba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759559" y="1821925"/>
            <a:ext cx="686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zvíře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615287" y="2404936"/>
            <a:ext cx="853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pečivo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767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1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1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1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4" grpId="0" animBg="1"/>
      <p:bldP spid="25" grpId="0" animBg="1"/>
      <p:bldP spid="26" grpId="0" animBg="1"/>
      <p:bldP spid="15" grpId="0"/>
      <p:bldP spid="16" grpId="0"/>
      <p:bldP spid="17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519772" y="815008"/>
            <a:ext cx="1224136" cy="576064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šaty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1385927" y="1391072"/>
            <a:ext cx="1224136" cy="576064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rajče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188777" y="4096478"/>
            <a:ext cx="1224136" cy="57606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parník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748295" y="3520414"/>
            <a:ext cx="1224136" cy="57606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auto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794034" y="526976"/>
            <a:ext cx="1224136" cy="57606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metro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773859" y="2110586"/>
            <a:ext cx="1414918" cy="57606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tramvaj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83568" y="2869106"/>
            <a:ext cx="1224136" cy="576064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čepice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187624" y="3580362"/>
            <a:ext cx="1224136" cy="576064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mrkev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391286" y="4475793"/>
            <a:ext cx="1224136" cy="57606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zelí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860032" y="4463008"/>
            <a:ext cx="1224136" cy="576064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sako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963192" y="4096478"/>
            <a:ext cx="1224136" cy="576064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svetr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360363" y="2835602"/>
            <a:ext cx="1404753" cy="576064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paprika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7283597" y="1967136"/>
            <a:ext cx="1224136" cy="57606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letadlo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444208" y="1196752"/>
            <a:ext cx="1355188" cy="576064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halenka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220072" y="620688"/>
            <a:ext cx="1224136" cy="57606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pórek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519772" y="812032"/>
            <a:ext cx="1224136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šaty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385927" y="1391072"/>
            <a:ext cx="1224136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rajče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188777" y="4096478"/>
            <a:ext cx="1224136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parník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750139" y="3520414"/>
            <a:ext cx="1224136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auto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794034" y="526976"/>
            <a:ext cx="1224136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metro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73859" y="2110586"/>
            <a:ext cx="1414918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tramvaj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83568" y="2869106"/>
            <a:ext cx="1224136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čepice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1187624" y="3580362"/>
            <a:ext cx="1224136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mrkev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3391286" y="4463008"/>
            <a:ext cx="1224136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zelí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4860032" y="4475793"/>
            <a:ext cx="1224136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sako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5963192" y="4096478"/>
            <a:ext cx="1224136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svetr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7362207" y="2835602"/>
            <a:ext cx="1404753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paprika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7283597" y="1967136"/>
            <a:ext cx="1224136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letadlo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6444208" y="1196752"/>
            <a:ext cx="1355188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halenka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5220072" y="620688"/>
            <a:ext cx="1224136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pórek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65728" y="5333724"/>
            <a:ext cx="8299388" cy="369332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Spoj slova souřadná. Kontrolu proveď  kliknutím.  Napiš doprostřed slovo nadřazené. 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960562" y="1967136"/>
            <a:ext cx="3483646" cy="1877437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</a:t>
            </a:r>
            <a:r>
              <a:rPr lang="cs-CZ" sz="3200" dirty="0" smtClean="0">
                <a:solidFill>
                  <a:schemeClr val="bg1"/>
                </a:solidFill>
              </a:rPr>
              <a:t>________________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_________________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_________________ 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9031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2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5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6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7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1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11" grpId="0" animBg="1"/>
      <p:bldP spid="12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5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649" y="296782"/>
            <a:ext cx="8472906" cy="646331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Najdi v textu  slova  nadřazená  a vyber  k  nim  vhodný  obrázek  (slovo  podřazené).</a:t>
            </a:r>
          </a:p>
          <a:p>
            <a:r>
              <a:rPr lang="cs-CZ" dirty="0" smtClean="0"/>
              <a:t>Kontrolu  proveď  kliknutím.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0439" y="1196752"/>
            <a:ext cx="8530092" cy="3693319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sz="2400" dirty="0"/>
              <a:t>  </a:t>
            </a:r>
            <a:r>
              <a:rPr lang="cs-CZ" sz="2400" dirty="0" smtClean="0"/>
              <a:t>V našem jídelníčku nesmí chybět ovoce. Ráno si ke snídani dáme </a:t>
            </a:r>
          </a:p>
          <a:p>
            <a:endParaRPr lang="cs-CZ" sz="2400" dirty="0"/>
          </a:p>
          <a:p>
            <a:r>
              <a:rPr lang="cs-CZ" sz="2400" dirty="0" smtClean="0"/>
              <a:t>čerstvé pečivo. Do školy si vezmi  teplé oblečení. Odpoledne si</a:t>
            </a:r>
          </a:p>
          <a:p>
            <a:endParaRPr lang="cs-CZ" sz="2400" dirty="0"/>
          </a:p>
          <a:p>
            <a:r>
              <a:rPr lang="cs-CZ" sz="2400" dirty="0" smtClean="0"/>
              <a:t> hrajeme s hračkami. Dědeček na zahradě používá různé nářadí. </a:t>
            </a:r>
          </a:p>
          <a:p>
            <a:endParaRPr lang="cs-CZ" sz="2400" dirty="0"/>
          </a:p>
          <a:p>
            <a:r>
              <a:rPr lang="cs-CZ" sz="2400" dirty="0" smtClean="0"/>
              <a:t>Až </a:t>
            </a:r>
            <a:r>
              <a:rPr lang="cs-CZ" sz="2400" dirty="0" smtClean="0"/>
              <a:t>vyrostu, </a:t>
            </a:r>
            <a:r>
              <a:rPr lang="cs-CZ" sz="2400" dirty="0" smtClean="0"/>
              <a:t>budu si hledat zajímavé povolání. Máte rádi staré</a:t>
            </a:r>
          </a:p>
          <a:p>
            <a:endParaRPr lang="cs-CZ" sz="2400" dirty="0"/>
          </a:p>
          <a:p>
            <a:r>
              <a:rPr lang="cs-CZ" sz="2400" dirty="0" smtClean="0"/>
              <a:t> pohádky?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2053" y="5428665"/>
            <a:ext cx="854405" cy="1055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438140" y="5589380"/>
            <a:ext cx="1055762" cy="734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428666"/>
            <a:ext cx="866927" cy="1055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94812" y="5428666"/>
            <a:ext cx="1084490" cy="1055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2310" y="5428666"/>
            <a:ext cx="918215" cy="1055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428666"/>
            <a:ext cx="955893" cy="1055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04779" y="5428665"/>
            <a:ext cx="1038567" cy="1055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Čárový popisek 1 27"/>
          <p:cNvSpPr/>
          <p:nvPr/>
        </p:nvSpPr>
        <p:spPr>
          <a:xfrm>
            <a:off x="309188" y="4529093"/>
            <a:ext cx="1289667" cy="307848"/>
          </a:xfrm>
          <a:prstGeom prst="borderCallout1">
            <a:avLst>
              <a:gd name="adj1" fmla="val 95638"/>
              <a:gd name="adj2" fmla="val 79733"/>
              <a:gd name="adj3" fmla="val 327760"/>
              <a:gd name="adj4" fmla="val 141598"/>
            </a:avLst>
          </a:prstGeom>
          <a:noFill/>
          <a:ln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Čárový popisek 1 28"/>
          <p:cNvSpPr/>
          <p:nvPr/>
        </p:nvSpPr>
        <p:spPr>
          <a:xfrm>
            <a:off x="4788024" y="3717032"/>
            <a:ext cx="1235430" cy="307848"/>
          </a:xfrm>
          <a:prstGeom prst="borderCallout1">
            <a:avLst>
              <a:gd name="adj1" fmla="val 95638"/>
              <a:gd name="adj2" fmla="val 17425"/>
              <a:gd name="adj3" fmla="val 521280"/>
              <a:gd name="adj4" fmla="val -118761"/>
            </a:avLst>
          </a:prstGeom>
          <a:noFill/>
          <a:ln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Čárový popisek 1 29"/>
          <p:cNvSpPr/>
          <p:nvPr/>
        </p:nvSpPr>
        <p:spPr>
          <a:xfrm>
            <a:off x="7380312" y="3003422"/>
            <a:ext cx="1056875" cy="307848"/>
          </a:xfrm>
          <a:prstGeom prst="borderCallout1">
            <a:avLst>
              <a:gd name="adj1" fmla="val 95638"/>
              <a:gd name="adj2" fmla="val 17425"/>
              <a:gd name="adj3" fmla="val 813809"/>
              <a:gd name="adj4" fmla="val 74879"/>
            </a:avLst>
          </a:prstGeom>
          <a:noFill/>
          <a:ln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Čárový popisek 1 30"/>
          <p:cNvSpPr/>
          <p:nvPr/>
        </p:nvSpPr>
        <p:spPr>
          <a:xfrm>
            <a:off x="1743658" y="3030031"/>
            <a:ext cx="1149779" cy="281239"/>
          </a:xfrm>
          <a:prstGeom prst="borderCallout1">
            <a:avLst>
              <a:gd name="adj1" fmla="val 82137"/>
              <a:gd name="adj2" fmla="val 95322"/>
              <a:gd name="adj3" fmla="val 782306"/>
              <a:gd name="adj4" fmla="val 350300"/>
            </a:avLst>
          </a:prstGeom>
          <a:noFill/>
          <a:ln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Čárový popisek 1 31"/>
          <p:cNvSpPr/>
          <p:nvPr/>
        </p:nvSpPr>
        <p:spPr>
          <a:xfrm>
            <a:off x="5290644" y="2276838"/>
            <a:ext cx="1081555" cy="307849"/>
          </a:xfrm>
          <a:prstGeom prst="borderCallout1">
            <a:avLst>
              <a:gd name="adj1" fmla="val 104639"/>
              <a:gd name="adj2" fmla="val 99408"/>
              <a:gd name="adj3" fmla="val 1020830"/>
              <a:gd name="adj4" fmla="val 176872"/>
            </a:avLst>
          </a:prstGeom>
          <a:noFill/>
          <a:ln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Čárový popisek 1 32"/>
          <p:cNvSpPr/>
          <p:nvPr/>
        </p:nvSpPr>
        <p:spPr>
          <a:xfrm>
            <a:off x="1286458" y="2276839"/>
            <a:ext cx="914400" cy="307848"/>
          </a:xfrm>
          <a:prstGeom prst="borderCallout1">
            <a:avLst>
              <a:gd name="adj1" fmla="val 95638"/>
              <a:gd name="adj2" fmla="val 17425"/>
              <a:gd name="adj3" fmla="val 1029831"/>
              <a:gd name="adj4" fmla="val 348031"/>
            </a:avLst>
          </a:prstGeom>
          <a:noFill/>
          <a:ln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Čárový popisek 1 33"/>
          <p:cNvSpPr/>
          <p:nvPr/>
        </p:nvSpPr>
        <p:spPr>
          <a:xfrm>
            <a:off x="4535484" y="1556792"/>
            <a:ext cx="901017" cy="307848"/>
          </a:xfrm>
          <a:prstGeom prst="borderCallout1">
            <a:avLst>
              <a:gd name="adj1" fmla="val 104639"/>
              <a:gd name="adj2" fmla="val 75001"/>
              <a:gd name="adj3" fmla="val 1241352"/>
              <a:gd name="adj4" fmla="val -386818"/>
            </a:avLst>
          </a:prstGeom>
          <a:noFill/>
          <a:ln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2834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07504"/>
            <a:ext cx="56054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prezentaci byly použity vlastní materiály.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75714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453</TotalTime>
  <Words>435</Words>
  <Application>Microsoft Office PowerPoint</Application>
  <PresentationFormat>Předvádění na obrazovce (4:3)</PresentationFormat>
  <Paragraphs>103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Deluxe</vt:lpstr>
      <vt:lpstr>Motiv systému Office</vt:lpstr>
      <vt:lpstr>1_Motiv systému Office</vt:lpstr>
      <vt:lpstr>Snímek 1</vt:lpstr>
      <vt:lpstr>ANOTACE:</vt:lpstr>
      <vt:lpstr>Český jazyk 2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2</dc:title>
  <dc:creator>MatejovicovaA</dc:creator>
  <cp:lastModifiedBy>Dum</cp:lastModifiedBy>
  <cp:revision>31</cp:revision>
  <dcterms:created xsi:type="dcterms:W3CDTF">2012-05-27T14:25:24Z</dcterms:created>
  <dcterms:modified xsi:type="dcterms:W3CDTF">2012-10-01T08:51:31Z</dcterms:modified>
</cp:coreProperties>
</file>