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3"/>
  </p:notesMasterIdLst>
  <p:sldIdLst>
    <p:sldId id="264" r:id="rId4"/>
    <p:sldId id="265" r:id="rId5"/>
    <p:sldId id="256" r:id="rId6"/>
    <p:sldId id="261" r:id="rId7"/>
    <p:sldId id="257" r:id="rId8"/>
    <p:sldId id="258" r:id="rId9"/>
    <p:sldId id="260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998BEB-6ADC-4529-9CB7-7C012DAB873C}" type="presOf" srcId="{100B6B2E-82E6-4C11-B19B-F2DB3A0EA64F}" destId="{DBA8199F-D892-4A8E-A352-2B7844050E09}" srcOrd="1" destOrd="0" presId="urn:microsoft.com/office/officeart/2005/8/layout/target3"/>
    <dgm:cxn modelId="{8F66C0E2-9BAC-4327-9182-0E436F8CA5F7}" type="presOf" srcId="{130831A4-0540-4EC5-8F5A-93030E89D2D9}" destId="{F69CC921-512E-49F4-824C-A648EC5F27A5}" srcOrd="0" destOrd="0" presId="urn:microsoft.com/office/officeart/2005/8/layout/target3"/>
    <dgm:cxn modelId="{AE1877D7-53A6-434D-84EE-D2A90FB630DC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AC8AACD-C4A9-4DCF-B8F3-8FE3C7DCCB08}" type="presOf" srcId="{914700B9-77B5-440A-A438-DE98B6D4894D}" destId="{E73F1C26-6DCD-4001-88B9-355E01E2BCE7}" srcOrd="0" destOrd="0" presId="urn:microsoft.com/office/officeart/2005/8/layout/target3"/>
    <dgm:cxn modelId="{CFEF3713-4C28-4A2E-A4E5-06EA917CE6CD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AF1973E5-B306-47CC-83C6-DEBADE775ACB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65FCDEB-0F66-4334-A696-D35CA786E372}" type="presOf" srcId="{100B6B2E-82E6-4C11-B19B-F2DB3A0EA64F}" destId="{645AA564-2E9E-4954-AD87-AE01782CEC59}" srcOrd="0" destOrd="0" presId="urn:microsoft.com/office/officeart/2005/8/layout/target3"/>
    <dgm:cxn modelId="{FAAEE246-75A5-4B93-A044-5C86FD8C8616}" type="presOf" srcId="{1D8420EA-BFA0-403B-80F5-647FA396CC45}" destId="{8467D0EB-87A2-4285-8ACA-0398EFBF29BC}" srcOrd="1" destOrd="0" presId="urn:microsoft.com/office/officeart/2005/8/layout/target3"/>
    <dgm:cxn modelId="{2EECAD71-25BB-404A-974C-AB38F8CA4CDA}" type="presOf" srcId="{130831A4-0540-4EC5-8F5A-93030E89D2D9}" destId="{8E23E229-92FC-49D1-B5FE-0303176B8A4E}" srcOrd="1" destOrd="0" presId="urn:microsoft.com/office/officeart/2005/8/layout/target3"/>
    <dgm:cxn modelId="{2E8E9A39-D443-4402-BE0B-60022DFD47B3}" type="presParOf" srcId="{FE47432B-CA46-450C-8D8F-66C300A95B52}" destId="{B522209E-30D0-49D6-A340-2D383A11C668}" srcOrd="0" destOrd="0" presId="urn:microsoft.com/office/officeart/2005/8/layout/target3"/>
    <dgm:cxn modelId="{636F640F-F823-4F20-882D-E70E51DEEAD7}" type="presParOf" srcId="{FE47432B-CA46-450C-8D8F-66C300A95B52}" destId="{ED5A8377-51D5-4DC5-B0E7-680166966720}" srcOrd="1" destOrd="0" presId="urn:microsoft.com/office/officeart/2005/8/layout/target3"/>
    <dgm:cxn modelId="{765499F0-64F5-4769-ACF1-6EAAAF8D197D}" type="presParOf" srcId="{FE47432B-CA46-450C-8D8F-66C300A95B52}" destId="{F69CC921-512E-49F4-824C-A648EC5F27A5}" srcOrd="2" destOrd="0" presId="urn:microsoft.com/office/officeart/2005/8/layout/target3"/>
    <dgm:cxn modelId="{2E22AA35-EEB8-45CF-89C6-6D8903A23B28}" type="presParOf" srcId="{FE47432B-CA46-450C-8D8F-66C300A95B52}" destId="{61C9CE18-EDA6-4EDF-BA1C-09779D38FBBF}" srcOrd="3" destOrd="0" presId="urn:microsoft.com/office/officeart/2005/8/layout/target3"/>
    <dgm:cxn modelId="{516D7638-7082-4293-B387-636729CE51A5}" type="presParOf" srcId="{FE47432B-CA46-450C-8D8F-66C300A95B52}" destId="{D60DEAAB-7AFE-435A-ACF6-18851E4B0426}" srcOrd="4" destOrd="0" presId="urn:microsoft.com/office/officeart/2005/8/layout/target3"/>
    <dgm:cxn modelId="{B2467F45-0CAF-408A-95B2-DDFD42E4D4C9}" type="presParOf" srcId="{FE47432B-CA46-450C-8D8F-66C300A95B52}" destId="{F7B3C0B7-F0F7-4F49-B02C-3630F8C5FAE5}" srcOrd="5" destOrd="0" presId="urn:microsoft.com/office/officeart/2005/8/layout/target3"/>
    <dgm:cxn modelId="{9C135D9A-08A1-4FA0-8B71-48D264FC1BF2}" type="presParOf" srcId="{FE47432B-CA46-450C-8D8F-66C300A95B52}" destId="{C9DA9446-E2D3-4F6A-8960-3CADFBF870B8}" srcOrd="6" destOrd="0" presId="urn:microsoft.com/office/officeart/2005/8/layout/target3"/>
    <dgm:cxn modelId="{933C1D4B-B53C-4643-8202-76A571D8EEB7}" type="presParOf" srcId="{FE47432B-CA46-450C-8D8F-66C300A95B52}" destId="{9726EC6F-D322-4CD3-B489-1BE3DF7CE70B}" srcOrd="7" destOrd="0" presId="urn:microsoft.com/office/officeart/2005/8/layout/target3"/>
    <dgm:cxn modelId="{051B2FD3-FD87-48DD-91FB-8D6D32E22E8E}" type="presParOf" srcId="{FE47432B-CA46-450C-8D8F-66C300A95B52}" destId="{645AA564-2E9E-4954-AD87-AE01782CEC59}" srcOrd="8" destOrd="0" presId="urn:microsoft.com/office/officeart/2005/8/layout/target3"/>
    <dgm:cxn modelId="{6A98BE37-3DF4-437D-AFCD-544F2AF4C9F4}" type="presParOf" srcId="{FE47432B-CA46-450C-8D8F-66C300A95B52}" destId="{8538CAC4-6A86-42B8-B5AF-2FF155DB9D02}" srcOrd="9" destOrd="0" presId="urn:microsoft.com/office/officeart/2005/8/layout/target3"/>
    <dgm:cxn modelId="{05A93A3E-B0CA-41D6-AA9A-D8FA6D822F6F}" type="presParOf" srcId="{FE47432B-CA46-450C-8D8F-66C300A95B52}" destId="{26FD6024-A07F-46D0-8BC0-B5E595C5673D}" srcOrd="10" destOrd="0" presId="urn:microsoft.com/office/officeart/2005/8/layout/target3"/>
    <dgm:cxn modelId="{E9B39381-B899-48F4-8D3D-FAE70C2CE51D}" type="presParOf" srcId="{FE47432B-CA46-450C-8D8F-66C300A95B52}" destId="{E73F1C26-6DCD-4001-88B9-355E01E2BCE7}" srcOrd="11" destOrd="0" presId="urn:microsoft.com/office/officeart/2005/8/layout/target3"/>
    <dgm:cxn modelId="{70565D5C-0929-49F2-9870-40E43B18AD09}" type="presParOf" srcId="{FE47432B-CA46-450C-8D8F-66C300A95B52}" destId="{8E23E229-92FC-49D1-B5FE-0303176B8A4E}" srcOrd="12" destOrd="0" presId="urn:microsoft.com/office/officeart/2005/8/layout/target3"/>
    <dgm:cxn modelId="{7B585553-B045-4AA7-B9E6-BAD1FF2787CB}" type="presParOf" srcId="{FE47432B-CA46-450C-8D8F-66C300A95B52}" destId="{8467D0EB-87A2-4285-8ACA-0398EFBF29BC}" srcOrd="13" destOrd="0" presId="urn:microsoft.com/office/officeart/2005/8/layout/target3"/>
    <dgm:cxn modelId="{12AA5C87-0BA7-42BA-AEA5-81CCCA7D749A}" type="presParOf" srcId="{FE47432B-CA46-450C-8D8F-66C300A95B52}" destId="{DBA8199F-D892-4A8E-A352-2B7844050E09}" srcOrd="14" destOrd="0" presId="urn:microsoft.com/office/officeart/2005/8/layout/target3"/>
    <dgm:cxn modelId="{0D774DBE-7A6D-472E-800C-1B4CF0BB5AB9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27A44-BA09-45E6-91DE-242957DABDC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81CDA-EBD6-4032-82FF-CBC39F57CD1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750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Odůvodni skupinu, co slyšíš a co píšeme.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81CDA-EBD6-4032-82FF-CBC39F57CD1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578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607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940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8949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0571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7890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5146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0402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811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3219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413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53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9765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8440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0032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56288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673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212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097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2092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91283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2240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913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C595B55-A1EC-4F28-8810-3E733D748883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E4B2B18-0672-41AB-AB4E-7C39D35895F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665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108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026473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525" y="544522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4900653"/>
              </p:ext>
            </p:extLst>
          </p:nvPr>
        </p:nvGraphicFramePr>
        <p:xfrm>
          <a:off x="1763688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Skupiny dě  tě  ně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636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443138"/>
              </p:ext>
            </p:extLst>
          </p:nvPr>
        </p:nvGraphicFramePr>
        <p:xfrm>
          <a:off x="539552" y="3573016"/>
          <a:ext cx="8280920" cy="2940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V materiálu žáci vyhledávají slova se skupinami v krátkém textu. Uvědomují si rozdíl zvukové a grafické podoby skupin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de - dě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te - tě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ne - ně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Opravují chyby ve větách. 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08683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zvukové a grafické podoby skupin dě,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tě, ně ve slovech.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rozlišovat  zvukovou a grafickou podobu skupin dě, tě, ně ve slovech, připojovat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odůvodňovat psaní těchto skupin.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5018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Český jazyk  2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86200"/>
            <a:ext cx="8352928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   Skupiny  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dě</a:t>
            </a:r>
            <a:r>
              <a:rPr lang="cs-CZ" sz="2800" dirty="0" smtClean="0">
                <a:solidFill>
                  <a:srgbClr val="7030A0"/>
                </a:solidFill>
              </a:rPr>
              <a:t>   tě   ně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02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63" y="2091432"/>
            <a:ext cx="1319212" cy="112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262" y="1412776"/>
            <a:ext cx="1671637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8923" y="2099270"/>
            <a:ext cx="1080120" cy="946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06" y="902047"/>
            <a:ext cx="107632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470" y="3513687"/>
            <a:ext cx="1203573" cy="1277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135" y="1268760"/>
            <a:ext cx="1385889" cy="1038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897" y="5071854"/>
            <a:ext cx="2183653" cy="935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36" y="3419196"/>
            <a:ext cx="946026" cy="1120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105" y="3328709"/>
            <a:ext cx="1233487" cy="1647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076" y="3220144"/>
            <a:ext cx="1365126" cy="1019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1918372"/>
            <a:ext cx="838691" cy="35394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/>
              <a:t>d</a:t>
            </a:r>
            <a:r>
              <a:rPr lang="cs-CZ" sz="4800" dirty="0" smtClean="0"/>
              <a:t>ě</a:t>
            </a:r>
            <a:endParaRPr lang="cs-CZ" sz="4800" dirty="0" smtClean="0"/>
          </a:p>
          <a:p>
            <a:endParaRPr lang="cs-CZ" sz="4000" dirty="0"/>
          </a:p>
          <a:p>
            <a:r>
              <a:rPr lang="cs-CZ" sz="4800" dirty="0"/>
              <a:t>t</a:t>
            </a:r>
            <a:r>
              <a:rPr lang="cs-CZ" sz="4800" dirty="0" smtClean="0"/>
              <a:t>ě</a:t>
            </a:r>
          </a:p>
          <a:p>
            <a:endParaRPr lang="cs-CZ" sz="4000" dirty="0"/>
          </a:p>
          <a:p>
            <a:r>
              <a:rPr lang="cs-CZ" sz="4800" dirty="0" smtClean="0"/>
              <a:t>ně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548680"/>
            <a:ext cx="6471643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Pojmenuj obrázky a připoj je ke správné skupině.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0083" y="4976533"/>
            <a:ext cx="37313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lyšíme  </a:t>
            </a:r>
            <a:r>
              <a:rPr lang="cs-CZ" sz="2400" dirty="0" smtClean="0">
                <a:solidFill>
                  <a:srgbClr val="FF0000"/>
                </a:solidFill>
              </a:rPr>
              <a:t>ď + e </a:t>
            </a:r>
            <a:r>
              <a:rPr lang="cs-CZ" sz="2400" dirty="0" smtClean="0"/>
              <a:t>…. píšeme </a:t>
            </a:r>
            <a:r>
              <a:rPr lang="cs-CZ" sz="2400" dirty="0" smtClean="0">
                <a:solidFill>
                  <a:srgbClr val="FF0000"/>
                </a:solidFill>
              </a:rPr>
              <a:t>dě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/>
              <a:t>s</a:t>
            </a:r>
            <a:r>
              <a:rPr lang="cs-CZ" sz="2400" dirty="0" smtClean="0"/>
              <a:t>lyšíme  </a:t>
            </a:r>
            <a:r>
              <a:rPr lang="cs-CZ" sz="2400" dirty="0" smtClean="0">
                <a:solidFill>
                  <a:srgbClr val="FF0000"/>
                </a:solidFill>
              </a:rPr>
              <a:t>ť + e  </a:t>
            </a:r>
            <a:r>
              <a:rPr lang="cs-CZ" sz="2400" dirty="0" smtClean="0"/>
              <a:t>…. píšeme </a:t>
            </a:r>
            <a:r>
              <a:rPr lang="cs-CZ" sz="2400" dirty="0" smtClean="0">
                <a:solidFill>
                  <a:srgbClr val="FF0000"/>
                </a:solidFill>
              </a:rPr>
              <a:t>tě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lyšíme  </a:t>
            </a:r>
            <a:r>
              <a:rPr lang="cs-CZ" sz="2400" dirty="0" smtClean="0">
                <a:solidFill>
                  <a:srgbClr val="FF0000"/>
                </a:solidFill>
              </a:rPr>
              <a:t>ň + e </a:t>
            </a:r>
            <a:r>
              <a:rPr lang="cs-CZ" sz="2400" dirty="0" smtClean="0"/>
              <a:t>…. píšeme </a:t>
            </a:r>
            <a:r>
              <a:rPr lang="cs-CZ" sz="2400" dirty="0" smtClean="0">
                <a:solidFill>
                  <a:srgbClr val="FF0000"/>
                </a:solidFill>
              </a:rPr>
              <a:t>ně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82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vaatřiceticípá hvězda 1"/>
          <p:cNvSpPr/>
          <p:nvPr/>
        </p:nvSpPr>
        <p:spPr>
          <a:xfrm>
            <a:off x="7137978" y="1221904"/>
            <a:ext cx="1274440" cy="120243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3399"/>
                </a:solidFill>
              </a:rPr>
              <a:t>de</a:t>
            </a:r>
            <a:endParaRPr lang="cs-CZ" sz="3200" dirty="0">
              <a:solidFill>
                <a:srgbClr val="FF3399"/>
              </a:solidFill>
            </a:endParaRPr>
          </a:p>
        </p:txBody>
      </p:sp>
      <p:sp>
        <p:nvSpPr>
          <p:cNvPr id="3" name="Dvaatřiceticípá hvězda 2"/>
          <p:cNvSpPr/>
          <p:nvPr/>
        </p:nvSpPr>
        <p:spPr>
          <a:xfrm>
            <a:off x="723226" y="1221904"/>
            <a:ext cx="1400502" cy="120243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dě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4" name="Dvaatřiceticípá hvězda 3"/>
          <p:cNvSpPr/>
          <p:nvPr/>
        </p:nvSpPr>
        <p:spPr>
          <a:xfrm>
            <a:off x="723226" y="2927275"/>
            <a:ext cx="1400502" cy="1174754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tě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5" name="Dvaatřiceticípá hvězda 4"/>
          <p:cNvSpPr/>
          <p:nvPr/>
        </p:nvSpPr>
        <p:spPr>
          <a:xfrm>
            <a:off x="7137978" y="2936727"/>
            <a:ext cx="1274440" cy="1174754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3399"/>
                </a:solidFill>
              </a:rPr>
              <a:t>te</a:t>
            </a:r>
            <a:endParaRPr lang="cs-CZ" sz="3200" dirty="0">
              <a:solidFill>
                <a:srgbClr val="FF3399"/>
              </a:solidFill>
            </a:endParaRPr>
          </a:p>
        </p:txBody>
      </p:sp>
      <p:sp>
        <p:nvSpPr>
          <p:cNvPr id="6" name="Dvaatřiceticípá hvězda 5"/>
          <p:cNvSpPr/>
          <p:nvPr/>
        </p:nvSpPr>
        <p:spPr>
          <a:xfrm>
            <a:off x="735708" y="4684324"/>
            <a:ext cx="1388019" cy="1192948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ně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Dvaatřiceticípá hvězda 6"/>
          <p:cNvSpPr/>
          <p:nvPr/>
        </p:nvSpPr>
        <p:spPr>
          <a:xfrm>
            <a:off x="7164288" y="4684324"/>
            <a:ext cx="1274440" cy="1192948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3399"/>
                </a:solidFill>
              </a:rPr>
              <a:t>ne</a:t>
            </a:r>
            <a:endParaRPr lang="cs-CZ" sz="3200" dirty="0">
              <a:solidFill>
                <a:srgbClr val="FF3399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4973210" y="1548912"/>
            <a:ext cx="914400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dě</a:t>
            </a:r>
            <a:r>
              <a:rPr lang="cs-CZ" sz="2400" dirty="0" smtClean="0">
                <a:solidFill>
                  <a:schemeClr val="tx1"/>
                </a:solidFill>
              </a:rPr>
              <a:t>lo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5013552" y="5897016"/>
            <a:ext cx="1091596" cy="4744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</a:t>
            </a:r>
            <a:r>
              <a:rPr lang="cs-CZ" sz="2400" dirty="0" smtClean="0">
                <a:solidFill>
                  <a:srgbClr val="FF3399"/>
                </a:solidFill>
              </a:rPr>
              <a:t>ne</a:t>
            </a:r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4065769" y="764704"/>
            <a:ext cx="914400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3399"/>
                </a:solidFill>
              </a:rPr>
              <a:t>ne</a:t>
            </a:r>
            <a:r>
              <a:rPr lang="cs-CZ" sz="2400" dirty="0" smtClean="0">
                <a:solidFill>
                  <a:schemeClr val="tx1"/>
                </a:solidFill>
              </a:rPr>
              <a:t>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3061077" y="1594520"/>
            <a:ext cx="1130424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ně</a:t>
            </a:r>
            <a:r>
              <a:rPr lang="cs-CZ" sz="2400" dirty="0" smtClean="0">
                <a:solidFill>
                  <a:schemeClr val="tx1"/>
                </a:solidFill>
              </a:rPr>
              <a:t>co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3073152" y="2927275"/>
            <a:ext cx="1058416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</a:t>
            </a:r>
            <a:r>
              <a:rPr lang="cs-CZ" sz="2400" dirty="0" smtClean="0">
                <a:solidFill>
                  <a:srgbClr val="7030A0"/>
                </a:solidFill>
              </a:rPr>
              <a:t>ně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4980169" y="2927275"/>
            <a:ext cx="1172584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kos</a:t>
            </a:r>
            <a:r>
              <a:rPr lang="cs-CZ" sz="2400" dirty="0" smtClean="0">
                <a:solidFill>
                  <a:srgbClr val="FF3399"/>
                </a:solidFill>
              </a:rPr>
              <a:t>te</a:t>
            </a:r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4126632" y="2234712"/>
            <a:ext cx="914400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3399"/>
                </a:solidFill>
              </a:rPr>
              <a:t>te</a:t>
            </a:r>
            <a:r>
              <a:rPr lang="cs-CZ" sz="2400" dirty="0" smtClean="0">
                <a:solidFill>
                  <a:schemeClr val="tx1"/>
                </a:solidFill>
              </a:rPr>
              <a:t>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4158439" y="5219165"/>
            <a:ext cx="1078160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koš</a:t>
            </a:r>
            <a:r>
              <a:rPr lang="cs-CZ" sz="2400" dirty="0" smtClean="0">
                <a:solidFill>
                  <a:srgbClr val="7030A0"/>
                </a:solidFill>
              </a:rPr>
              <a:t>tě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4079775" y="3789040"/>
            <a:ext cx="1058416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tě</a:t>
            </a:r>
            <a:r>
              <a:rPr lang="cs-CZ" sz="2400" dirty="0" smtClean="0">
                <a:solidFill>
                  <a:schemeClr val="tx1"/>
                </a:solidFill>
              </a:rPr>
              <a:t>sto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3061077" y="4534853"/>
            <a:ext cx="1018697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3399"/>
                </a:solidFill>
              </a:rPr>
              <a:t>de</a:t>
            </a:r>
            <a:r>
              <a:rPr lang="cs-CZ" sz="2400" dirty="0" smtClean="0">
                <a:solidFill>
                  <a:schemeClr val="tx1"/>
                </a:solidFill>
              </a:rPr>
              <a:t>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3121255" y="5897016"/>
            <a:ext cx="914400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rgbClr val="FF3399"/>
                </a:solidFill>
              </a:rPr>
              <a:t>de</a:t>
            </a:r>
            <a:endParaRPr lang="cs-CZ" sz="2400" dirty="0">
              <a:solidFill>
                <a:srgbClr val="FF3399"/>
              </a:solidFill>
            </a:endParaRPr>
          </a:p>
        </p:txBody>
      </p:sp>
      <p:sp>
        <p:nvSpPr>
          <p:cNvPr id="21" name="Rámeček 20"/>
          <p:cNvSpPr/>
          <p:nvPr/>
        </p:nvSpPr>
        <p:spPr>
          <a:xfrm>
            <a:off x="5041032" y="4534853"/>
            <a:ext cx="971128" cy="4572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lo</a:t>
            </a:r>
            <a:r>
              <a:rPr lang="cs-CZ" sz="2400" dirty="0" smtClean="0">
                <a:solidFill>
                  <a:srgbClr val="7030A0"/>
                </a:solidFill>
              </a:rPr>
              <a:t>dě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7945" y="197136"/>
            <a:ext cx="4272323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Připoj, </a:t>
            </a:r>
            <a:r>
              <a:rPr lang="cs-CZ" sz="2000" dirty="0" smtClean="0"/>
              <a:t>odůvodni, </a:t>
            </a:r>
            <a:r>
              <a:rPr lang="cs-CZ" sz="2000" dirty="0" smtClean="0"/>
              <a:t>co slyšíš za skupinu.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2349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4045" y="908332"/>
            <a:ext cx="566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03648" y="908332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tě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51720" y="908332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ně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908332"/>
            <a:ext cx="566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75856" y="908332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tě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908332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ně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50032" y="908332"/>
            <a:ext cx="566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73280" y="908332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tě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908332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ně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34045" y="2132856"/>
            <a:ext cx="6292107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</a:rPr>
              <a:t>Do slov doplň skupiny z nabídky.</a:t>
            </a:r>
          </a:p>
          <a:p>
            <a:endParaRPr lang="cs-CZ" sz="2800" dirty="0"/>
          </a:p>
          <a:p>
            <a:r>
              <a:rPr lang="cs-CZ" sz="2800" dirty="0"/>
              <a:t>n</a:t>
            </a:r>
            <a:r>
              <a:rPr lang="cs-CZ" sz="2800" dirty="0" smtClean="0"/>
              <a:t>a </a:t>
            </a:r>
            <a:r>
              <a:rPr lang="cs-CZ" sz="2800" dirty="0" smtClean="0"/>
              <a:t>pů</a:t>
            </a:r>
            <a:r>
              <a:rPr lang="cs-CZ" sz="2800" dirty="0" smtClean="0"/>
              <a:t> _ _          malé </a:t>
            </a:r>
            <a:r>
              <a:rPr lang="cs-CZ" sz="2800" dirty="0" smtClean="0"/>
              <a:t>dí</a:t>
            </a:r>
            <a:r>
              <a:rPr lang="cs-CZ" sz="2800" dirty="0" smtClean="0"/>
              <a:t> _ _          s _ _ </a:t>
            </a:r>
            <a:r>
              <a:rPr lang="cs-CZ" sz="2800" dirty="0" smtClean="0"/>
              <a:t>hulák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_ _ </a:t>
            </a:r>
            <a:r>
              <a:rPr lang="cs-CZ" sz="2800" dirty="0" smtClean="0"/>
              <a:t>locvik</a:t>
            </a:r>
            <a:r>
              <a:rPr lang="cs-CZ" sz="2800" dirty="0" smtClean="0"/>
              <a:t>             </a:t>
            </a:r>
            <a:r>
              <a:rPr lang="cs-CZ" sz="2800" dirty="0" smtClean="0"/>
              <a:t>vů</a:t>
            </a:r>
            <a:r>
              <a:rPr lang="cs-CZ" sz="2800" dirty="0" smtClean="0"/>
              <a:t> _ _           _ _ deček</a:t>
            </a:r>
          </a:p>
          <a:p>
            <a:endParaRPr lang="cs-CZ" sz="2800" dirty="0"/>
          </a:p>
          <a:p>
            <a:r>
              <a:rPr lang="cs-CZ" sz="2800" dirty="0" smtClean="0"/>
              <a:t>_ _ kde           koš _ _           </a:t>
            </a:r>
            <a:r>
              <a:rPr lang="cs-CZ" sz="2800" dirty="0" smtClean="0"/>
              <a:t>pon</a:t>
            </a:r>
            <a:r>
              <a:rPr lang="cs-CZ" sz="2800" dirty="0" smtClean="0"/>
              <a:t> _ _ </a:t>
            </a:r>
            <a:r>
              <a:rPr lang="cs-CZ" sz="2800" dirty="0" smtClean="0"/>
              <a:t>lí</a:t>
            </a:r>
            <a:r>
              <a:rPr lang="cs-CZ" sz="2800" dirty="0" smtClean="0"/>
              <a:t>          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508030"/>
            <a:ext cx="1329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99"/>
                </a:solidFill>
              </a:rPr>
              <a:t>Nabídka:</a:t>
            </a:r>
            <a:endParaRPr lang="cs-CZ" sz="2400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41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699742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Pozorně si přečti věty, najdi slova se skupinami </a:t>
            </a:r>
            <a:r>
              <a:rPr lang="cs-CZ" dirty="0" smtClean="0"/>
              <a:t>dě</a:t>
            </a:r>
            <a:r>
              <a:rPr lang="cs-CZ" dirty="0" smtClean="0"/>
              <a:t>, tě, ně a slova napiš.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3" y="1268760"/>
            <a:ext cx="8208912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hřiště přiběhly děti. Chlapci a děvčata soutěží  někde v lese. Pozorujeme    </a:t>
            </a:r>
          </a:p>
          <a:p>
            <a:r>
              <a:rPr lang="cs-CZ" sz="2000" dirty="0" smtClean="0"/>
              <a:t> koně, pěnkavy, jehně a ovce. Dědeček zlomil koště.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1866" y="2583301"/>
            <a:ext cx="831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          _____________________          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9474" y="3212976"/>
            <a:ext cx="831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          _____________________          _____________________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9474" y="3861048"/>
            <a:ext cx="831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          _____________________          _____________________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2620" y="2045459"/>
            <a:ext cx="72907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               </a:t>
            </a:r>
            <a:r>
              <a:rPr lang="cs-CZ" sz="2000" dirty="0" smtClean="0">
                <a:solidFill>
                  <a:srgbClr val="7030A0"/>
                </a:solidFill>
              </a:rPr>
              <a:t>dě</a:t>
            </a:r>
            <a:r>
              <a:rPr lang="cs-CZ" sz="2000" dirty="0" smtClean="0">
                <a:solidFill>
                  <a:srgbClr val="7030A0"/>
                </a:solidFill>
              </a:rPr>
              <a:t>                                             tě                                                 ně</a:t>
            </a:r>
            <a:endParaRPr lang="cs-CZ" sz="20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55640" y="3676382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dědeček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55641" y="3044730"/>
            <a:ext cx="955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děvčata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55641" y="2445569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děti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10216" y="367638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koště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10216" y="3044730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soutěží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17824" y="2445569"/>
            <a:ext cx="739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hřiště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62746" y="3676382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jehně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62746" y="3044730"/>
            <a:ext cx="668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koně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62746" y="2445569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někde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6849" y="4437112"/>
            <a:ext cx="8577021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Oprav chyby a věty napiš správně. Jakou známkou bys ohodnotil chybné věty?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6849" y="4917648"/>
            <a:ext cx="8754320" cy="16312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štěně se schoulilo ke své </a:t>
            </a:r>
            <a:r>
              <a:rPr lang="cs-CZ" sz="2000" dirty="0" smtClean="0"/>
              <a:t>feňe</a:t>
            </a:r>
            <a:r>
              <a:rPr lang="cs-CZ" sz="2000" dirty="0" smtClean="0"/>
              <a:t>.  </a:t>
            </a:r>
            <a:r>
              <a:rPr lang="cs-CZ" sz="2000" dirty="0" smtClean="0"/>
              <a:t>Lode</a:t>
            </a:r>
            <a:r>
              <a:rPr lang="cs-CZ" sz="2000" dirty="0" smtClean="0"/>
              <a:t> připluly do přístavu  Děti mají velké </a:t>
            </a:r>
            <a:r>
              <a:rPr lang="cs-CZ" sz="2000" dirty="0" smtClean="0"/>
              <a:t>šťestí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 smtClean="0"/>
              <a:t>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</a:t>
            </a:r>
            <a:endParaRPr lang="cs-CZ" sz="2000" dirty="0"/>
          </a:p>
        </p:txBody>
      </p:sp>
      <p:sp>
        <p:nvSpPr>
          <p:cNvPr id="20" name="Ovál 19"/>
          <p:cNvSpPr/>
          <p:nvPr/>
        </p:nvSpPr>
        <p:spPr>
          <a:xfrm>
            <a:off x="8032136" y="5445224"/>
            <a:ext cx="914400" cy="914400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73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8640"/>
            <a:ext cx="7476727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Řešení zadaných úkolů:</a:t>
            </a:r>
            <a:endParaRPr lang="cs-CZ" sz="2400" dirty="0"/>
          </a:p>
          <a:p>
            <a:r>
              <a:rPr lang="cs-CZ" sz="2400" dirty="0" smtClean="0">
                <a:solidFill>
                  <a:srgbClr val="7030A0"/>
                </a:solidFill>
              </a:rPr>
              <a:t>Slova a skupiny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dě</a:t>
            </a:r>
            <a:r>
              <a:rPr lang="cs-CZ" sz="2400" dirty="0" smtClean="0"/>
              <a:t>   -   dělo   lodě                       de  -   jde   deka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ě   -    těsto    koště                   </a:t>
            </a:r>
            <a:r>
              <a:rPr lang="cs-CZ" sz="2400" dirty="0" smtClean="0"/>
              <a:t>te</a:t>
            </a:r>
            <a:r>
              <a:rPr lang="cs-CZ" sz="2400" dirty="0" smtClean="0"/>
              <a:t>  -   tele    kostel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ě  -    koně   něco                      ne  -  nese   konec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Slova.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půdě          malé dítě         sněhulák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ělocvik               vůně             dědeček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ěkde                 koště              pondělí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Slova se skupinami </a:t>
            </a:r>
            <a:r>
              <a:rPr lang="cs-CZ" sz="2400" dirty="0" smtClean="0">
                <a:solidFill>
                  <a:srgbClr val="7030A0"/>
                </a:solidFill>
              </a:rPr>
              <a:t>dě</a:t>
            </a:r>
            <a:r>
              <a:rPr lang="cs-CZ" sz="2400" dirty="0" smtClean="0">
                <a:solidFill>
                  <a:srgbClr val="7030A0"/>
                </a:solidFill>
              </a:rPr>
              <a:t>, tě, ně.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dě</a:t>
            </a:r>
            <a:r>
              <a:rPr lang="cs-CZ" sz="2400" dirty="0" smtClean="0"/>
              <a:t> – děti   děvčata   dědeček</a:t>
            </a:r>
          </a:p>
          <a:p>
            <a:r>
              <a:rPr lang="cs-CZ" sz="2400" dirty="0" smtClean="0"/>
              <a:t> tě – hřiště   soutěží   koště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ně – někde   koně   jehně 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Chybné věty.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těně se schoulilo ke své fe</a:t>
            </a:r>
            <a:r>
              <a:rPr lang="cs-CZ" sz="2400" dirty="0" smtClean="0">
                <a:solidFill>
                  <a:srgbClr val="FF0000"/>
                </a:solidFill>
              </a:rPr>
              <a:t>ně</a:t>
            </a:r>
            <a:r>
              <a:rPr lang="cs-CZ" sz="2400" dirty="0" smtClean="0"/>
              <a:t>. Lo</a:t>
            </a:r>
            <a:r>
              <a:rPr lang="cs-CZ" sz="2400" dirty="0" smtClean="0">
                <a:solidFill>
                  <a:srgbClr val="FF0000"/>
                </a:solidFill>
              </a:rPr>
              <a:t>dě</a:t>
            </a:r>
            <a:r>
              <a:rPr lang="cs-CZ" sz="2400" dirty="0" smtClean="0"/>
              <a:t> připluly do přístavu 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400" dirty="0" smtClean="0"/>
              <a:t>Děti mají velké š</a:t>
            </a:r>
            <a:r>
              <a:rPr lang="cs-CZ" sz="2400" dirty="0" smtClean="0">
                <a:solidFill>
                  <a:srgbClr val="FF0000"/>
                </a:solidFill>
              </a:rPr>
              <a:t>tě</a:t>
            </a:r>
            <a:r>
              <a:rPr lang="cs-CZ" sz="2400" dirty="0" smtClean="0"/>
              <a:t>stí.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6682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6832"/>
            <a:ext cx="3990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 použit vlastní 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1512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509</TotalTime>
  <Words>528</Words>
  <Application>Microsoft Office PowerPoint</Application>
  <PresentationFormat>Předvádění na obrazovce (4:3)</PresentationFormat>
  <Paragraphs>125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Vlnění</vt:lpstr>
      <vt:lpstr>Motiv systému Office</vt:lpstr>
      <vt:lpstr>1_Motiv systému Office</vt:lpstr>
      <vt:lpstr>Prezentace aplikace PowerPoint</vt:lpstr>
      <vt:lpstr>ANOTACE:</vt:lpstr>
      <vt:lpstr>Český jazyk 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 2</dc:title>
  <dc:creator>MatejovicovaA</dc:creator>
  <cp:lastModifiedBy>admin</cp:lastModifiedBy>
  <cp:revision>34</cp:revision>
  <dcterms:created xsi:type="dcterms:W3CDTF">2011-12-29T16:54:33Z</dcterms:created>
  <dcterms:modified xsi:type="dcterms:W3CDTF">2012-07-11T19:10:58Z</dcterms:modified>
</cp:coreProperties>
</file>