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39D2C1-93FD-408A-878A-7C758901C851}" type="presOf" srcId="{914700B9-77B5-440A-A438-DE98B6D4894D}" destId="{E73F1C26-6DCD-4001-88B9-355E01E2BCE7}" srcOrd="0" destOrd="0" presId="urn:microsoft.com/office/officeart/2005/8/layout/target3"/>
    <dgm:cxn modelId="{30449F31-50BB-4D9C-8D9E-DE669C74A1DF}" type="presOf" srcId="{130831A4-0540-4EC5-8F5A-93030E89D2D9}" destId="{F69CC921-512E-49F4-824C-A648EC5F27A5}" srcOrd="0" destOrd="0" presId="urn:microsoft.com/office/officeart/2005/8/layout/target3"/>
    <dgm:cxn modelId="{FE6F8ECD-C5BD-418E-8B07-B4AFF2D408A3}" type="presOf" srcId="{130831A4-0540-4EC5-8F5A-93030E89D2D9}" destId="{8E23E229-92FC-49D1-B5FE-0303176B8A4E}" srcOrd="1" destOrd="0" presId="urn:microsoft.com/office/officeart/2005/8/layout/target3"/>
    <dgm:cxn modelId="{DD5A399E-6869-4B9F-BABF-8F8E1828094B}" type="presOf" srcId="{27FE2D31-D344-4B63-A89A-A89AB0D9F3E3}" destId="{FE47432B-CA46-450C-8D8F-66C300A95B52}" srcOrd="0" destOrd="0" presId="urn:microsoft.com/office/officeart/2005/8/layout/target3"/>
    <dgm:cxn modelId="{37CC9A77-A7CC-4192-AEA6-1C010129FAE0}" type="presOf" srcId="{100B6B2E-82E6-4C11-B19B-F2DB3A0EA64F}" destId="{645AA564-2E9E-4954-AD87-AE01782CEC59}" srcOrd="0" destOrd="0" presId="urn:microsoft.com/office/officeart/2005/8/layout/target3"/>
    <dgm:cxn modelId="{49CF8985-CBDB-4A01-950C-A6F395F67D3F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81CC05C-4F89-4FFB-940F-6CC466520F11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782B183-C652-40C5-A15B-7A034EF9111A}" type="presOf" srcId="{914700B9-77B5-440A-A438-DE98B6D4894D}" destId="{BD9AF279-D483-48F2-BBBD-45F8E8923512}" srcOrd="1" destOrd="0" presId="urn:microsoft.com/office/officeart/2005/8/layout/target3"/>
    <dgm:cxn modelId="{E943C73A-BD21-4BF8-8CC0-50F86C66F05A}" type="presOf" srcId="{100B6B2E-82E6-4C11-B19B-F2DB3A0EA64F}" destId="{DBA8199F-D892-4A8E-A352-2B7844050E09}" srcOrd="1" destOrd="0" presId="urn:microsoft.com/office/officeart/2005/8/layout/target3"/>
    <dgm:cxn modelId="{489B3A82-02A0-40CC-9EAA-95008AC49AD0}" type="presParOf" srcId="{FE47432B-CA46-450C-8D8F-66C300A95B52}" destId="{B522209E-30D0-49D6-A340-2D383A11C668}" srcOrd="0" destOrd="0" presId="urn:microsoft.com/office/officeart/2005/8/layout/target3"/>
    <dgm:cxn modelId="{988C8890-FD2D-456E-9388-87718F5D3DC9}" type="presParOf" srcId="{FE47432B-CA46-450C-8D8F-66C300A95B52}" destId="{ED5A8377-51D5-4DC5-B0E7-680166966720}" srcOrd="1" destOrd="0" presId="urn:microsoft.com/office/officeart/2005/8/layout/target3"/>
    <dgm:cxn modelId="{66BFAE01-1871-4332-912E-B04A95514C22}" type="presParOf" srcId="{FE47432B-CA46-450C-8D8F-66C300A95B52}" destId="{F69CC921-512E-49F4-824C-A648EC5F27A5}" srcOrd="2" destOrd="0" presId="urn:microsoft.com/office/officeart/2005/8/layout/target3"/>
    <dgm:cxn modelId="{5709E0BA-7A0A-4A2D-8A31-25D298EBA385}" type="presParOf" srcId="{FE47432B-CA46-450C-8D8F-66C300A95B52}" destId="{61C9CE18-EDA6-4EDF-BA1C-09779D38FBBF}" srcOrd="3" destOrd="0" presId="urn:microsoft.com/office/officeart/2005/8/layout/target3"/>
    <dgm:cxn modelId="{E2C2ABAB-D7FF-4FF3-BC5B-2A6656D30102}" type="presParOf" srcId="{FE47432B-CA46-450C-8D8F-66C300A95B52}" destId="{D60DEAAB-7AFE-435A-ACF6-18851E4B0426}" srcOrd="4" destOrd="0" presId="urn:microsoft.com/office/officeart/2005/8/layout/target3"/>
    <dgm:cxn modelId="{7AC327AA-B8C4-41C2-A7A7-D4016A5D9B98}" type="presParOf" srcId="{FE47432B-CA46-450C-8D8F-66C300A95B52}" destId="{F7B3C0B7-F0F7-4F49-B02C-3630F8C5FAE5}" srcOrd="5" destOrd="0" presId="urn:microsoft.com/office/officeart/2005/8/layout/target3"/>
    <dgm:cxn modelId="{2C8294F2-4A5D-455A-A19B-7734AD3EBE28}" type="presParOf" srcId="{FE47432B-CA46-450C-8D8F-66C300A95B52}" destId="{C9DA9446-E2D3-4F6A-8960-3CADFBF870B8}" srcOrd="6" destOrd="0" presId="urn:microsoft.com/office/officeart/2005/8/layout/target3"/>
    <dgm:cxn modelId="{EA214019-42C1-4121-B3A3-0BD66866F763}" type="presParOf" srcId="{FE47432B-CA46-450C-8D8F-66C300A95B52}" destId="{9726EC6F-D322-4CD3-B489-1BE3DF7CE70B}" srcOrd="7" destOrd="0" presId="urn:microsoft.com/office/officeart/2005/8/layout/target3"/>
    <dgm:cxn modelId="{CA385568-5624-4EB0-A94F-4799085B819E}" type="presParOf" srcId="{FE47432B-CA46-450C-8D8F-66C300A95B52}" destId="{645AA564-2E9E-4954-AD87-AE01782CEC59}" srcOrd="8" destOrd="0" presId="urn:microsoft.com/office/officeart/2005/8/layout/target3"/>
    <dgm:cxn modelId="{58AF0EC0-253E-44BE-8811-CCD7C49FB3DC}" type="presParOf" srcId="{FE47432B-CA46-450C-8D8F-66C300A95B52}" destId="{8538CAC4-6A86-42B8-B5AF-2FF155DB9D02}" srcOrd="9" destOrd="0" presId="urn:microsoft.com/office/officeart/2005/8/layout/target3"/>
    <dgm:cxn modelId="{B9EFFA83-D944-4F99-87F5-4A174BAB625C}" type="presParOf" srcId="{FE47432B-CA46-450C-8D8F-66C300A95B52}" destId="{26FD6024-A07F-46D0-8BC0-B5E595C5673D}" srcOrd="10" destOrd="0" presId="urn:microsoft.com/office/officeart/2005/8/layout/target3"/>
    <dgm:cxn modelId="{B308C440-E5BF-45A9-ADC3-04ACA250F279}" type="presParOf" srcId="{FE47432B-CA46-450C-8D8F-66C300A95B52}" destId="{E73F1C26-6DCD-4001-88B9-355E01E2BCE7}" srcOrd="11" destOrd="0" presId="urn:microsoft.com/office/officeart/2005/8/layout/target3"/>
    <dgm:cxn modelId="{0663DAFF-E838-4D09-9E9D-C08B22750B9C}" type="presParOf" srcId="{FE47432B-CA46-450C-8D8F-66C300A95B52}" destId="{8E23E229-92FC-49D1-B5FE-0303176B8A4E}" srcOrd="12" destOrd="0" presId="urn:microsoft.com/office/officeart/2005/8/layout/target3"/>
    <dgm:cxn modelId="{B5100DC8-2158-4D71-A47E-7DCD79CA3AFB}" type="presParOf" srcId="{FE47432B-CA46-450C-8D8F-66C300A95B52}" destId="{8467D0EB-87A2-4285-8ACA-0398EFBF29BC}" srcOrd="13" destOrd="0" presId="urn:microsoft.com/office/officeart/2005/8/layout/target3"/>
    <dgm:cxn modelId="{AB00592C-81C4-43B0-8088-643414E73802}" type="presParOf" srcId="{FE47432B-CA46-450C-8D8F-66C300A95B52}" destId="{DBA8199F-D892-4A8E-A352-2B7844050E09}" srcOrd="14" destOrd="0" presId="urn:microsoft.com/office/officeart/2005/8/layout/target3"/>
    <dgm:cxn modelId="{26B2B105-C7E5-4228-8C5D-F05FB4B3BAF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647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6280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17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001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535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726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6076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4993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671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48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7741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3206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6793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1096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9321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1737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7963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7627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9367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5935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8515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308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F6A1B2-2BE7-4C96-98C3-8D4BCA781CF0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525D02E-5667-4D49-BB2B-CABF4B61996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656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937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771442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100374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Slovesa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- 2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. část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567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622196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tabulce vyhledávají slovesa v řádcích i ve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sloupcích.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Ve větách nahrazují nevhodné sloveso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vhodným.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dalším úkolu  rozluští sloveso, které doplňují do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vět. 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71637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poznávání sloves mezi ostatními slovními druhy.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poznat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slovesa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Dokáže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vyhledat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slovesa ve větách  a doplňovat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vhodná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slovesa do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vět.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076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780927"/>
            <a:ext cx="8458200" cy="3294859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Český jazyk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Slovesa 2. část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44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375381"/>
              </p:ext>
            </p:extLst>
          </p:nvPr>
        </p:nvGraphicFramePr>
        <p:xfrm>
          <a:off x="1524000" y="1397000"/>
          <a:ext cx="6096000" cy="2286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mlčet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hlava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černý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psát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boty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hrách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ona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jíst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řídit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nosit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spát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šála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auto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domů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svítit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bú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sedět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dívat se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já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mýt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pěkný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host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65795" y="1426787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1.ř.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5796" y="1962536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2.ř.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5796" y="2420888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3.ř.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65796" y="2852936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4.ř.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5796" y="3356992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5.ř.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102137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1.sl.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021378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2.sl.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1021378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3.sl.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1012446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4.sl.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1021378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5.sl.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149080"/>
            <a:ext cx="7685117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Spočítej slovesa:</a:t>
            </a:r>
          </a:p>
          <a:p>
            <a:pPr marL="342900" indent="-342900">
              <a:buAutoNum type="arabicPeriod"/>
            </a:pPr>
            <a:r>
              <a:rPr lang="cs-CZ" sz="2400" dirty="0">
                <a:solidFill>
                  <a:srgbClr val="0070C0"/>
                </a:solidFill>
              </a:rPr>
              <a:t>ř</a:t>
            </a:r>
            <a:r>
              <a:rPr lang="cs-CZ" sz="2400" dirty="0" smtClean="0">
                <a:solidFill>
                  <a:srgbClr val="0070C0"/>
                </a:solidFill>
              </a:rPr>
              <a:t>ádek  ____          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1.   sloupec  ____</a:t>
            </a:r>
          </a:p>
          <a:p>
            <a:pPr marL="342900" indent="-342900">
              <a:buAutoNum type="arabicPeriod" startAt="2"/>
            </a:pPr>
            <a:r>
              <a:rPr lang="cs-CZ" sz="2400" dirty="0" smtClean="0">
                <a:solidFill>
                  <a:srgbClr val="0070C0"/>
                </a:solidFill>
              </a:rPr>
              <a:t>řádek  ____          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2.  sloupec   ____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3.  řádek  ____         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3.   sloupec  ____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4.  řádek  ____         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4.  sloupec   ____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5.  řádek  ____         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5.  sloupec   ____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51365" y="404892"/>
            <a:ext cx="4674806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Slovesa….vyjadřují děj.   </a:t>
            </a:r>
            <a:r>
              <a:rPr lang="cs-CZ" sz="2400" dirty="0" smtClean="0">
                <a:solidFill>
                  <a:srgbClr val="FF0000"/>
                </a:solidFill>
              </a:rPr>
              <a:t>PAMATUJ!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23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7" y="692695"/>
            <a:ext cx="5540299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Dej do pořádku popletené věty (klikni 2x).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1556792"/>
            <a:ext cx="5904656" cy="41549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o č k a     š t ě k á    n a     m y š .</a:t>
            </a:r>
          </a:p>
          <a:p>
            <a:endParaRPr lang="cs-CZ" sz="2400" dirty="0"/>
          </a:p>
          <a:p>
            <a:r>
              <a:rPr lang="cs-CZ" sz="2400" dirty="0" smtClean="0"/>
              <a:t>Š v a d l e n a    ř í d í    n o v é    š a t y.</a:t>
            </a:r>
          </a:p>
          <a:p>
            <a:endParaRPr lang="cs-CZ" sz="2400" dirty="0"/>
          </a:p>
          <a:p>
            <a:r>
              <a:rPr lang="cs-CZ" sz="2400" dirty="0" smtClean="0"/>
              <a:t>O  a s t r y    s e    s m ě j e    z a h r a d n í k.</a:t>
            </a:r>
          </a:p>
          <a:p>
            <a:endParaRPr lang="cs-CZ" sz="2400" dirty="0"/>
          </a:p>
          <a:p>
            <a:r>
              <a:rPr lang="cs-CZ" sz="2400" dirty="0" smtClean="0"/>
              <a:t>D o   s e š i t u   z p í v á m e   p í s m e n a.</a:t>
            </a:r>
          </a:p>
          <a:p>
            <a:endParaRPr lang="cs-CZ" sz="2400" dirty="0"/>
          </a:p>
          <a:p>
            <a:r>
              <a:rPr lang="cs-CZ" sz="2400" dirty="0" smtClean="0"/>
              <a:t>P e t r    t r o u b í   n a     t e l e v i z i.</a:t>
            </a:r>
          </a:p>
          <a:p>
            <a:endParaRPr lang="cs-CZ" sz="2400" dirty="0"/>
          </a:p>
          <a:p>
            <a:r>
              <a:rPr lang="cs-CZ" sz="2400" dirty="0" smtClean="0"/>
              <a:t>P r a č k a    v r t á    š p i n a v é   p r á d l 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76256" y="692696"/>
            <a:ext cx="140051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Nabídka: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1556792"/>
            <a:ext cx="1563248" cy="415498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 e č u j e</a:t>
            </a:r>
          </a:p>
          <a:p>
            <a:endParaRPr lang="cs-CZ" sz="2400" dirty="0"/>
          </a:p>
          <a:p>
            <a:r>
              <a:rPr lang="cs-CZ" sz="2400" dirty="0"/>
              <a:t>p</a:t>
            </a:r>
            <a:r>
              <a:rPr lang="cs-CZ" sz="2400" dirty="0" smtClean="0"/>
              <a:t> í š e m e</a:t>
            </a:r>
          </a:p>
          <a:p>
            <a:endParaRPr lang="cs-CZ" sz="2400" dirty="0"/>
          </a:p>
          <a:p>
            <a:r>
              <a:rPr lang="cs-CZ" sz="2400" dirty="0"/>
              <a:t>č</a:t>
            </a:r>
            <a:r>
              <a:rPr lang="cs-CZ" sz="2400" dirty="0" smtClean="0"/>
              <a:t> í h á</a:t>
            </a:r>
          </a:p>
          <a:p>
            <a:endParaRPr lang="cs-CZ" sz="2400" dirty="0"/>
          </a:p>
          <a:p>
            <a:r>
              <a:rPr lang="cs-CZ" sz="2400" dirty="0"/>
              <a:t>p</a:t>
            </a:r>
            <a:r>
              <a:rPr lang="cs-CZ" sz="2400" dirty="0" smtClean="0"/>
              <a:t> e r e</a:t>
            </a:r>
          </a:p>
          <a:p>
            <a:endParaRPr lang="cs-CZ" sz="2400" dirty="0"/>
          </a:p>
          <a:p>
            <a:r>
              <a:rPr lang="cs-CZ" sz="2400" dirty="0"/>
              <a:t>š</a:t>
            </a:r>
            <a:r>
              <a:rPr lang="cs-CZ" sz="2400" dirty="0" smtClean="0"/>
              <a:t> i j e</a:t>
            </a:r>
          </a:p>
          <a:p>
            <a:endParaRPr lang="cs-CZ" sz="2400" dirty="0"/>
          </a:p>
          <a:p>
            <a:r>
              <a:rPr lang="cs-CZ" sz="2400" dirty="0"/>
              <a:t>s</a:t>
            </a:r>
            <a:r>
              <a:rPr lang="cs-CZ" sz="2400" dirty="0" smtClean="0"/>
              <a:t> e   d í v 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1556792"/>
            <a:ext cx="111280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č í h á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03878" y="3075060"/>
            <a:ext cx="1031051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7599" y="3022020"/>
            <a:ext cx="1819729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p e č u j e  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03878" y="4528362"/>
            <a:ext cx="95410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06454" y="2274524"/>
            <a:ext cx="1013419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š i j e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1626222"/>
            <a:ext cx="149271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33261" y="5216945"/>
            <a:ext cx="115608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p e r e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97558" y="3730676"/>
            <a:ext cx="174919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p í š e m e 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03878" y="2295222"/>
            <a:ext cx="149271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250111"/>
            <a:ext cx="149271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49915" y="4468564"/>
            <a:ext cx="156324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e  d í v á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03878" y="3708231"/>
            <a:ext cx="110799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176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620688"/>
            <a:ext cx="60149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věty slovesem. Sloveso musíš rozluštit.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522482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Sportovec  _____________  první cenu.</a:t>
            </a:r>
          </a:p>
          <a:p>
            <a:endParaRPr lang="cs-CZ" sz="2400" dirty="0"/>
          </a:p>
          <a:p>
            <a:r>
              <a:rPr lang="cs-CZ" sz="2400" dirty="0" smtClean="0"/>
              <a:t>Školák  ____________  do školy.</a:t>
            </a:r>
          </a:p>
          <a:p>
            <a:endParaRPr lang="cs-CZ" sz="2400" dirty="0"/>
          </a:p>
          <a:p>
            <a:r>
              <a:rPr lang="cs-CZ" sz="2400" dirty="0" smtClean="0"/>
              <a:t>Hodiny  potichu  ______________  .</a:t>
            </a:r>
          </a:p>
          <a:p>
            <a:endParaRPr lang="cs-CZ" sz="2400" dirty="0"/>
          </a:p>
          <a:p>
            <a:r>
              <a:rPr lang="cs-CZ" sz="2400" dirty="0" smtClean="0"/>
              <a:t>Fena  ______________  o své </a:t>
            </a:r>
            <a:r>
              <a:rPr lang="cs-CZ" sz="2400" dirty="0" smtClean="0"/>
              <a:t>štěně.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Jelen  _____________  do </a:t>
            </a:r>
            <a:r>
              <a:rPr lang="cs-CZ" sz="2400" dirty="0" smtClean="0"/>
              <a:t>lesa.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34207" y="1556792"/>
            <a:ext cx="1435008" cy="34163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 k í z a l</a:t>
            </a:r>
          </a:p>
          <a:p>
            <a:endParaRPr lang="cs-CZ" sz="2400" dirty="0"/>
          </a:p>
          <a:p>
            <a:r>
              <a:rPr lang="cs-CZ" sz="2400" dirty="0"/>
              <a:t>ž</a:t>
            </a:r>
            <a:r>
              <a:rPr lang="cs-CZ" sz="2400" dirty="0" smtClean="0"/>
              <a:t> ě b í</a:t>
            </a:r>
          </a:p>
          <a:p>
            <a:endParaRPr lang="cs-CZ" sz="2400" dirty="0"/>
          </a:p>
          <a:p>
            <a:r>
              <a:rPr lang="cs-CZ" sz="2400" dirty="0"/>
              <a:t>k</a:t>
            </a:r>
            <a:r>
              <a:rPr lang="cs-CZ" sz="2400" dirty="0" smtClean="0"/>
              <a:t> i t j a í</a:t>
            </a:r>
          </a:p>
          <a:p>
            <a:endParaRPr lang="cs-CZ" sz="2400" dirty="0"/>
          </a:p>
          <a:p>
            <a:r>
              <a:rPr lang="cs-CZ" sz="2400" dirty="0"/>
              <a:t>j</a:t>
            </a:r>
            <a:r>
              <a:rPr lang="cs-CZ" sz="2400" dirty="0" smtClean="0"/>
              <a:t> e p e u č</a:t>
            </a:r>
          </a:p>
          <a:p>
            <a:endParaRPr lang="cs-CZ" sz="2400" dirty="0"/>
          </a:p>
          <a:p>
            <a:r>
              <a:rPr lang="cs-CZ" sz="2400" dirty="0"/>
              <a:t>r</a:t>
            </a:r>
            <a:r>
              <a:rPr lang="cs-CZ" sz="2400" dirty="0" smtClean="0"/>
              <a:t> k í č á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664291" y="1556792"/>
            <a:ext cx="913199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získal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77328" y="2276872"/>
            <a:ext cx="710451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běží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77328" y="3034119"/>
            <a:ext cx="805798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tikají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77328" y="3789040"/>
            <a:ext cx="1050288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pečuje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77328" y="4451722"/>
            <a:ext cx="816249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kráčí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0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2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33123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Řešení zadaných úkolů .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TABULKA</a:t>
            </a:r>
          </a:p>
          <a:p>
            <a:r>
              <a:rPr lang="cs-CZ" sz="2000" dirty="0" smtClean="0"/>
              <a:t>1.ř. – </a:t>
            </a:r>
            <a:r>
              <a:rPr lang="cs-CZ" sz="2000" u="sng" dirty="0" smtClean="0">
                <a:solidFill>
                  <a:srgbClr val="7030A0"/>
                </a:solidFill>
              </a:rPr>
              <a:t>1</a:t>
            </a:r>
            <a:r>
              <a:rPr lang="cs-CZ" sz="2000" dirty="0" smtClean="0">
                <a:solidFill>
                  <a:srgbClr val="7030A0"/>
                </a:solidFill>
              </a:rPr>
              <a:t> </a:t>
            </a:r>
            <a:r>
              <a:rPr lang="cs-CZ" sz="2000" dirty="0" smtClean="0"/>
              <a:t>                 1. sl. - 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smtClean="0"/>
              <a:t>2.ř. –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  <a:r>
              <a:rPr lang="cs-CZ" sz="2000" dirty="0" smtClean="0"/>
              <a:t>                  2. sl. –</a:t>
            </a:r>
            <a:r>
              <a:rPr lang="cs-CZ" sz="2000" u="sng" dirty="0" smtClean="0"/>
              <a:t>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000" dirty="0" smtClean="0"/>
              <a:t>3.ř. – </a:t>
            </a:r>
            <a:r>
              <a:rPr lang="cs-CZ" sz="2000" u="sng" dirty="0" smtClean="0">
                <a:solidFill>
                  <a:srgbClr val="7030A0"/>
                </a:solidFill>
              </a:rPr>
              <a:t>3</a:t>
            </a:r>
            <a:r>
              <a:rPr lang="cs-CZ" sz="2000" dirty="0" smtClean="0">
                <a:solidFill>
                  <a:srgbClr val="7030A0"/>
                </a:solidFill>
              </a:rPr>
              <a:t> </a:t>
            </a:r>
            <a:r>
              <a:rPr lang="cs-CZ" sz="2000" dirty="0" smtClean="0"/>
              <a:t>                 3. sl. –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smtClean="0"/>
              <a:t>4.ř. –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  <a:r>
              <a:rPr lang="cs-CZ" sz="2000" dirty="0" smtClean="0"/>
              <a:t>                  4. sl. – </a:t>
            </a:r>
            <a:r>
              <a:rPr lang="cs-CZ" sz="2000" u="sng" dirty="0" smtClean="0">
                <a:solidFill>
                  <a:srgbClr val="7030A0"/>
                </a:solidFill>
              </a:rPr>
              <a:t>1</a:t>
            </a:r>
          </a:p>
          <a:p>
            <a:r>
              <a:rPr lang="cs-CZ" sz="2000" dirty="0" smtClean="0"/>
              <a:t>5.ř. –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  <a:r>
              <a:rPr lang="cs-CZ" sz="2000" dirty="0" smtClean="0">
                <a:solidFill>
                  <a:srgbClr val="7030A0"/>
                </a:solidFill>
              </a:rPr>
              <a:t> </a:t>
            </a:r>
            <a:r>
              <a:rPr lang="cs-CZ" sz="2000" dirty="0" smtClean="0"/>
              <a:t>                 5. sl. – </a:t>
            </a:r>
            <a:r>
              <a:rPr lang="cs-CZ" sz="2000" u="sng" dirty="0" smtClean="0">
                <a:solidFill>
                  <a:srgbClr val="7030A0"/>
                </a:solidFill>
              </a:rPr>
              <a:t>2</a:t>
            </a:r>
          </a:p>
          <a:p>
            <a:endParaRPr lang="cs-CZ" sz="2000" u="sng" dirty="0"/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POPLETENÉ VĚTY</a:t>
            </a:r>
          </a:p>
          <a:p>
            <a:r>
              <a:rPr lang="cs-CZ" sz="2000" dirty="0" smtClean="0"/>
              <a:t>Kočka </a:t>
            </a:r>
            <a:r>
              <a:rPr lang="cs-CZ" sz="2000" dirty="0" smtClean="0">
                <a:solidFill>
                  <a:srgbClr val="FF0000"/>
                </a:solidFill>
              </a:rPr>
              <a:t>číhá</a:t>
            </a:r>
            <a:r>
              <a:rPr lang="cs-CZ" sz="2000" dirty="0" smtClean="0"/>
              <a:t> na myš.</a:t>
            </a:r>
          </a:p>
          <a:p>
            <a:r>
              <a:rPr lang="cs-CZ" sz="2000" dirty="0" smtClean="0"/>
              <a:t>Švadlena </a:t>
            </a:r>
            <a:r>
              <a:rPr lang="cs-CZ" sz="2000" dirty="0" smtClean="0">
                <a:solidFill>
                  <a:srgbClr val="FF0000"/>
                </a:solidFill>
              </a:rPr>
              <a:t>šije</a:t>
            </a:r>
            <a:r>
              <a:rPr lang="cs-CZ" sz="2000" dirty="0" smtClean="0"/>
              <a:t> nové šaty.</a:t>
            </a:r>
          </a:p>
          <a:p>
            <a:r>
              <a:rPr lang="cs-CZ" sz="2000" dirty="0" smtClean="0"/>
              <a:t>O květiny </a:t>
            </a:r>
            <a:r>
              <a:rPr lang="cs-CZ" sz="2000" dirty="0" smtClean="0">
                <a:solidFill>
                  <a:srgbClr val="FF0000"/>
                </a:solidFill>
              </a:rPr>
              <a:t>pečuje</a:t>
            </a:r>
            <a:r>
              <a:rPr lang="cs-CZ" sz="2000" dirty="0" smtClean="0"/>
              <a:t> zahradník.</a:t>
            </a:r>
          </a:p>
          <a:p>
            <a:r>
              <a:rPr lang="cs-CZ" sz="2000" dirty="0" smtClean="0"/>
              <a:t>Do sešitu </a:t>
            </a:r>
            <a:r>
              <a:rPr lang="cs-CZ" sz="2000" dirty="0" smtClean="0">
                <a:solidFill>
                  <a:srgbClr val="FF0000"/>
                </a:solidFill>
              </a:rPr>
              <a:t>píšeme</a:t>
            </a:r>
            <a:r>
              <a:rPr lang="cs-CZ" sz="2000" dirty="0" smtClean="0"/>
              <a:t> písmena.</a:t>
            </a:r>
          </a:p>
          <a:p>
            <a:r>
              <a:rPr lang="cs-CZ" sz="2000" dirty="0" smtClean="0"/>
              <a:t>Petr </a:t>
            </a:r>
            <a:r>
              <a:rPr lang="cs-CZ" sz="2000" dirty="0" smtClean="0">
                <a:solidFill>
                  <a:srgbClr val="FF0000"/>
                </a:solidFill>
              </a:rPr>
              <a:t>se dívá </a:t>
            </a:r>
            <a:r>
              <a:rPr lang="cs-CZ" sz="2000" dirty="0" smtClean="0"/>
              <a:t>na televizi.</a:t>
            </a:r>
          </a:p>
          <a:p>
            <a:r>
              <a:rPr lang="cs-CZ" sz="2000" dirty="0" smtClean="0"/>
              <a:t>Pračka </a:t>
            </a:r>
            <a:r>
              <a:rPr lang="cs-CZ" sz="2000" dirty="0" smtClean="0">
                <a:solidFill>
                  <a:srgbClr val="FF0000"/>
                </a:solidFill>
              </a:rPr>
              <a:t>pere</a:t>
            </a:r>
            <a:r>
              <a:rPr lang="cs-CZ" sz="2000" dirty="0" smtClean="0"/>
              <a:t> špinavé prádlo.</a:t>
            </a:r>
          </a:p>
          <a:p>
            <a:endParaRPr lang="cs-CZ" sz="2000" dirty="0"/>
          </a:p>
          <a:p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3616329"/>
            <a:ext cx="320094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VĚTY S RÉBUSEM</a:t>
            </a:r>
          </a:p>
          <a:p>
            <a:r>
              <a:rPr lang="cs-CZ" sz="2000" dirty="0" smtClean="0"/>
              <a:t>Sportovec </a:t>
            </a:r>
            <a:r>
              <a:rPr lang="cs-CZ" sz="2000" dirty="0">
                <a:solidFill>
                  <a:srgbClr val="FF0000"/>
                </a:solidFill>
              </a:rPr>
              <a:t>z</a:t>
            </a:r>
            <a:r>
              <a:rPr lang="cs-CZ" sz="2000" dirty="0" smtClean="0">
                <a:solidFill>
                  <a:srgbClr val="FF0000"/>
                </a:solidFill>
              </a:rPr>
              <a:t>ískal</a:t>
            </a:r>
            <a:r>
              <a:rPr lang="cs-CZ" sz="2000" dirty="0" smtClean="0"/>
              <a:t> první cenu.</a:t>
            </a:r>
          </a:p>
          <a:p>
            <a:r>
              <a:rPr lang="cs-CZ" sz="2000" dirty="0" smtClean="0"/>
              <a:t>Školák </a:t>
            </a:r>
            <a:r>
              <a:rPr lang="cs-CZ" sz="2000" dirty="0" smtClean="0">
                <a:solidFill>
                  <a:srgbClr val="FF0000"/>
                </a:solidFill>
              </a:rPr>
              <a:t>běží </a:t>
            </a:r>
            <a:r>
              <a:rPr lang="cs-CZ" sz="2000" dirty="0" smtClean="0"/>
              <a:t>do školy.</a:t>
            </a:r>
          </a:p>
          <a:p>
            <a:r>
              <a:rPr lang="cs-CZ" sz="2000" dirty="0" smtClean="0"/>
              <a:t>Hodiny potichu </a:t>
            </a:r>
            <a:r>
              <a:rPr lang="cs-CZ" sz="2000" dirty="0" smtClean="0">
                <a:solidFill>
                  <a:srgbClr val="FF0000"/>
                </a:solidFill>
              </a:rPr>
              <a:t>tikají.</a:t>
            </a:r>
          </a:p>
          <a:p>
            <a:r>
              <a:rPr lang="cs-CZ" sz="2000" dirty="0" smtClean="0"/>
              <a:t>Fena </a:t>
            </a:r>
            <a:r>
              <a:rPr lang="cs-CZ" sz="2000" dirty="0" smtClean="0">
                <a:solidFill>
                  <a:srgbClr val="FF0000"/>
                </a:solidFill>
              </a:rPr>
              <a:t>pečuje </a:t>
            </a:r>
            <a:r>
              <a:rPr lang="cs-CZ" sz="2000" dirty="0" smtClean="0"/>
              <a:t>o své štěně.</a:t>
            </a:r>
          </a:p>
          <a:p>
            <a:r>
              <a:rPr lang="cs-CZ" sz="2000" dirty="0" smtClean="0"/>
              <a:t>Jelen </a:t>
            </a:r>
            <a:r>
              <a:rPr lang="cs-CZ" sz="2000" dirty="0" smtClean="0">
                <a:solidFill>
                  <a:srgbClr val="FF0000"/>
                </a:solidFill>
              </a:rPr>
              <a:t>kráčí</a:t>
            </a:r>
            <a:r>
              <a:rPr lang="cs-CZ" sz="2000" dirty="0" smtClean="0"/>
              <a:t> do lesa.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578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401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 použit vlastní </a:t>
            </a:r>
            <a:r>
              <a:rPr lang="cs-CZ" dirty="0" smtClean="0"/>
              <a:t>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00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686</Words>
  <Application>Microsoft Office PowerPoint</Application>
  <PresentationFormat>Předvádění na obrazovce (4:3)</PresentationFormat>
  <Paragraphs>164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Cesta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23</cp:revision>
  <dcterms:created xsi:type="dcterms:W3CDTF">2011-12-31T12:07:23Z</dcterms:created>
  <dcterms:modified xsi:type="dcterms:W3CDTF">2012-07-11T19:58:26Z</dcterms:modified>
</cp:coreProperties>
</file>