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2" r:id="rId4"/>
    <p:sldId id="263" r:id="rId5"/>
    <p:sldId id="256" r:id="rId6"/>
    <p:sldId id="257" r:id="rId7"/>
    <p:sldId id="259" r:id="rId8"/>
    <p:sldId id="258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75035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516B6C-EE87-4EA4-A7F5-CDE7DFFECB1A}" type="presOf" srcId="{1D8420EA-BFA0-403B-80F5-647FA396CC45}" destId="{8467D0EB-87A2-4285-8ACA-0398EFBF29BC}" srcOrd="1" destOrd="0" presId="urn:microsoft.com/office/officeart/2005/8/layout/target3"/>
    <dgm:cxn modelId="{E16CF5BA-7A50-4156-9A23-AAB14E27D8FD}" type="presOf" srcId="{1D8420EA-BFA0-403B-80F5-647FA396CC45}" destId="{F7B3C0B7-F0F7-4F49-B02C-3630F8C5FAE5}" srcOrd="0" destOrd="0" presId="urn:microsoft.com/office/officeart/2005/8/layout/target3"/>
    <dgm:cxn modelId="{FF621314-56E3-413F-9CED-20031BF03AE6}" type="presOf" srcId="{27FE2D31-D344-4B63-A89A-A89AB0D9F3E3}" destId="{FE47432B-CA46-450C-8D8F-66C300A95B52}" srcOrd="0" destOrd="0" presId="urn:microsoft.com/office/officeart/2005/8/layout/target3"/>
    <dgm:cxn modelId="{D68E7238-CD8C-43DA-A594-B7F6613F8DBC}" type="presOf" srcId="{100B6B2E-82E6-4C11-B19B-F2DB3A0EA64F}" destId="{DBA8199F-D892-4A8E-A352-2B7844050E09}" srcOrd="1" destOrd="0" presId="urn:microsoft.com/office/officeart/2005/8/layout/target3"/>
    <dgm:cxn modelId="{9B84A1BF-F314-4E8F-8DD5-56579F4F2122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6795BE5-32AF-4BFA-BEBF-7A68F8B5EB70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E1D82386-8B22-4E64-961D-CE1B1F4C07C4}" type="presOf" srcId="{100B6B2E-82E6-4C11-B19B-F2DB3A0EA64F}" destId="{645AA564-2E9E-4954-AD87-AE01782CEC59}" srcOrd="0" destOrd="0" presId="urn:microsoft.com/office/officeart/2005/8/layout/target3"/>
    <dgm:cxn modelId="{899460AA-5DA5-43D0-9C17-DBB225E71B7E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82D7D26-712E-4F6A-B321-553D6F4EB74B}" type="presOf" srcId="{130831A4-0540-4EC5-8F5A-93030E89D2D9}" destId="{F69CC921-512E-49F4-824C-A648EC5F27A5}" srcOrd="0" destOrd="0" presId="urn:microsoft.com/office/officeart/2005/8/layout/target3"/>
    <dgm:cxn modelId="{AE1D06BF-6A58-44E3-A7D2-105E993956C1}" type="presParOf" srcId="{FE47432B-CA46-450C-8D8F-66C300A95B52}" destId="{B522209E-30D0-49D6-A340-2D383A11C668}" srcOrd="0" destOrd="0" presId="urn:microsoft.com/office/officeart/2005/8/layout/target3"/>
    <dgm:cxn modelId="{3159DC08-5B22-43A5-8CBC-3B49BD327B39}" type="presParOf" srcId="{FE47432B-CA46-450C-8D8F-66C300A95B52}" destId="{ED5A8377-51D5-4DC5-B0E7-680166966720}" srcOrd="1" destOrd="0" presId="urn:microsoft.com/office/officeart/2005/8/layout/target3"/>
    <dgm:cxn modelId="{00577651-EE5A-4526-9D94-0FC48D6D2587}" type="presParOf" srcId="{FE47432B-CA46-450C-8D8F-66C300A95B52}" destId="{F69CC921-512E-49F4-824C-A648EC5F27A5}" srcOrd="2" destOrd="0" presId="urn:microsoft.com/office/officeart/2005/8/layout/target3"/>
    <dgm:cxn modelId="{38D03EB8-FE69-4D31-B763-64B387528C10}" type="presParOf" srcId="{FE47432B-CA46-450C-8D8F-66C300A95B52}" destId="{61C9CE18-EDA6-4EDF-BA1C-09779D38FBBF}" srcOrd="3" destOrd="0" presId="urn:microsoft.com/office/officeart/2005/8/layout/target3"/>
    <dgm:cxn modelId="{9BB19B35-9EFC-4263-B475-BD83F71A116C}" type="presParOf" srcId="{FE47432B-CA46-450C-8D8F-66C300A95B52}" destId="{D60DEAAB-7AFE-435A-ACF6-18851E4B0426}" srcOrd="4" destOrd="0" presId="urn:microsoft.com/office/officeart/2005/8/layout/target3"/>
    <dgm:cxn modelId="{7F1624BF-A8F0-46A1-8117-8845490B7802}" type="presParOf" srcId="{FE47432B-CA46-450C-8D8F-66C300A95B52}" destId="{F7B3C0B7-F0F7-4F49-B02C-3630F8C5FAE5}" srcOrd="5" destOrd="0" presId="urn:microsoft.com/office/officeart/2005/8/layout/target3"/>
    <dgm:cxn modelId="{DE9329D1-A408-4FD8-8206-6FD227632360}" type="presParOf" srcId="{FE47432B-CA46-450C-8D8F-66C300A95B52}" destId="{C9DA9446-E2D3-4F6A-8960-3CADFBF870B8}" srcOrd="6" destOrd="0" presId="urn:microsoft.com/office/officeart/2005/8/layout/target3"/>
    <dgm:cxn modelId="{8A7AB37A-9A59-4D95-8723-85462E7A673C}" type="presParOf" srcId="{FE47432B-CA46-450C-8D8F-66C300A95B52}" destId="{9726EC6F-D322-4CD3-B489-1BE3DF7CE70B}" srcOrd="7" destOrd="0" presId="urn:microsoft.com/office/officeart/2005/8/layout/target3"/>
    <dgm:cxn modelId="{155DA7A3-8AD7-48F6-9BDF-9D28A2302780}" type="presParOf" srcId="{FE47432B-CA46-450C-8D8F-66C300A95B52}" destId="{645AA564-2E9E-4954-AD87-AE01782CEC59}" srcOrd="8" destOrd="0" presId="urn:microsoft.com/office/officeart/2005/8/layout/target3"/>
    <dgm:cxn modelId="{50AF0CE1-544F-4B00-AB5B-59FC1FD9BC20}" type="presParOf" srcId="{FE47432B-CA46-450C-8D8F-66C300A95B52}" destId="{8538CAC4-6A86-42B8-B5AF-2FF155DB9D02}" srcOrd="9" destOrd="0" presId="urn:microsoft.com/office/officeart/2005/8/layout/target3"/>
    <dgm:cxn modelId="{D237D036-0B08-437A-B521-C10A9C9AE7DA}" type="presParOf" srcId="{FE47432B-CA46-450C-8D8F-66C300A95B52}" destId="{26FD6024-A07F-46D0-8BC0-B5E595C5673D}" srcOrd="10" destOrd="0" presId="urn:microsoft.com/office/officeart/2005/8/layout/target3"/>
    <dgm:cxn modelId="{FAD55217-A1A9-491F-8DBF-5A3AE40A092D}" type="presParOf" srcId="{FE47432B-CA46-450C-8D8F-66C300A95B52}" destId="{E73F1C26-6DCD-4001-88B9-355E01E2BCE7}" srcOrd="11" destOrd="0" presId="urn:microsoft.com/office/officeart/2005/8/layout/target3"/>
    <dgm:cxn modelId="{8EA2869A-E456-4FF8-9C19-AAF8344920FD}" type="presParOf" srcId="{FE47432B-CA46-450C-8D8F-66C300A95B52}" destId="{8E23E229-92FC-49D1-B5FE-0303176B8A4E}" srcOrd="12" destOrd="0" presId="urn:microsoft.com/office/officeart/2005/8/layout/target3"/>
    <dgm:cxn modelId="{F6EFA611-3681-46F3-A137-FFD89822FDF7}" type="presParOf" srcId="{FE47432B-CA46-450C-8D8F-66C300A95B52}" destId="{8467D0EB-87A2-4285-8ACA-0398EFBF29BC}" srcOrd="13" destOrd="0" presId="urn:microsoft.com/office/officeart/2005/8/layout/target3"/>
    <dgm:cxn modelId="{777CBFA4-2F5C-4296-942B-DEDF80134E39}" type="presParOf" srcId="{FE47432B-CA46-450C-8D8F-66C300A95B52}" destId="{DBA8199F-D892-4A8E-A352-2B7844050E09}" srcOrd="14" destOrd="0" presId="urn:microsoft.com/office/officeart/2005/8/layout/target3"/>
    <dgm:cxn modelId="{A82E293B-017D-475E-A6B5-395ED645479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6139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2718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7941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945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2359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9299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56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792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9181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7654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5810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4611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59433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1936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44263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6112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4272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70012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239967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089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1099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6224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07415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02949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96174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0709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2125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11667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4924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5058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74870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66807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287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BD6C10-57BB-4B76-8A11-28EE2EE3FB2A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EF8D38-88CC-44BF-A915-697C5E4DFFB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98356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38279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36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6125803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5791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3639905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Abeceda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9848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8030068"/>
              </p:ext>
            </p:extLst>
          </p:nvPr>
        </p:nvGraphicFramePr>
        <p:xfrm>
          <a:off x="539552" y="3501008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 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fixu. Žáci řadí písmena  v abecedním pořadí . Spojuje písmena v abecedním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pořadí.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Doplňuje části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abecedy.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řadí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obrázky,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slova 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abecedním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pořadí. 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436959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řady písmen v abecedním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pořadí.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řadit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písmena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 abecedním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pořadí.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dokáže  řadit slova podle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abecedy.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9665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Český jazyk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838944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Abeceda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793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Volný tvar 36"/>
          <p:cNvSpPr/>
          <p:nvPr/>
        </p:nvSpPr>
        <p:spPr>
          <a:xfrm>
            <a:off x="210048" y="451717"/>
            <a:ext cx="7963674" cy="6206798"/>
          </a:xfrm>
          <a:custGeom>
            <a:avLst/>
            <a:gdLst>
              <a:gd name="connsiteX0" fmla="*/ 614200 w 7963674"/>
              <a:gd name="connsiteY0" fmla="*/ 1158142 h 6206798"/>
              <a:gd name="connsiteX1" fmla="*/ 2056634 w 7963674"/>
              <a:gd name="connsiteY1" fmla="*/ 114953 h 6206798"/>
              <a:gd name="connsiteX2" fmla="*/ 3331642 w 7963674"/>
              <a:gd name="connsiteY2" fmla="*/ 230863 h 6206798"/>
              <a:gd name="connsiteX3" fmla="*/ 2764972 w 7963674"/>
              <a:gd name="connsiteY3" fmla="*/ 1930875 h 6206798"/>
              <a:gd name="connsiteX4" fmla="*/ 1039203 w 7963674"/>
              <a:gd name="connsiteY4" fmla="*/ 3012700 h 6206798"/>
              <a:gd name="connsiteX5" fmla="*/ 1451327 w 7963674"/>
              <a:gd name="connsiteY5" fmla="*/ 4120283 h 6206798"/>
              <a:gd name="connsiteX6" fmla="*/ 5817265 w 7963674"/>
              <a:gd name="connsiteY6" fmla="*/ 1158142 h 6206798"/>
              <a:gd name="connsiteX7" fmla="*/ 7955158 w 7963674"/>
              <a:gd name="connsiteY7" fmla="*/ 1415720 h 6206798"/>
              <a:gd name="connsiteX8" fmla="*/ 5096048 w 7963674"/>
              <a:gd name="connsiteY8" fmla="*/ 3038458 h 6206798"/>
              <a:gd name="connsiteX9" fmla="*/ 7646065 w 7963674"/>
              <a:gd name="connsiteY9" fmla="*/ 4004373 h 6206798"/>
              <a:gd name="connsiteX10" fmla="*/ 7246820 w 7963674"/>
              <a:gd name="connsiteY10" fmla="*/ 5820294 h 6206798"/>
              <a:gd name="connsiteX11" fmla="*/ 4168769 w 7963674"/>
              <a:gd name="connsiteY11" fmla="*/ 4364982 h 6206798"/>
              <a:gd name="connsiteX12" fmla="*/ 433896 w 7963674"/>
              <a:gd name="connsiteY12" fmla="*/ 6000598 h 6206798"/>
              <a:gd name="connsiteX13" fmla="*/ 227834 w 7963674"/>
              <a:gd name="connsiteY13" fmla="*/ 6129387 h 6206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7963674" h="6206798">
                <a:moveTo>
                  <a:pt x="614200" y="1158142"/>
                </a:moveTo>
                <a:cubicBezTo>
                  <a:pt x="1108963" y="713820"/>
                  <a:pt x="1603727" y="269499"/>
                  <a:pt x="2056634" y="114953"/>
                </a:cubicBezTo>
                <a:cubicBezTo>
                  <a:pt x="2509541" y="-39593"/>
                  <a:pt x="3213586" y="-71791"/>
                  <a:pt x="3331642" y="230863"/>
                </a:cubicBezTo>
                <a:cubicBezTo>
                  <a:pt x="3449698" y="533517"/>
                  <a:pt x="3147045" y="1467236"/>
                  <a:pt x="2764972" y="1930875"/>
                </a:cubicBezTo>
                <a:cubicBezTo>
                  <a:pt x="2382899" y="2394514"/>
                  <a:pt x="1258144" y="2647799"/>
                  <a:pt x="1039203" y="3012700"/>
                </a:cubicBezTo>
                <a:cubicBezTo>
                  <a:pt x="820262" y="3377601"/>
                  <a:pt x="654983" y="4429376"/>
                  <a:pt x="1451327" y="4120283"/>
                </a:cubicBezTo>
                <a:cubicBezTo>
                  <a:pt x="2247671" y="3811190"/>
                  <a:pt x="4733293" y="1608902"/>
                  <a:pt x="5817265" y="1158142"/>
                </a:cubicBezTo>
                <a:cubicBezTo>
                  <a:pt x="6901237" y="707382"/>
                  <a:pt x="8075361" y="1102334"/>
                  <a:pt x="7955158" y="1415720"/>
                </a:cubicBezTo>
                <a:cubicBezTo>
                  <a:pt x="7834955" y="1729106"/>
                  <a:pt x="5147563" y="2607016"/>
                  <a:pt x="5096048" y="3038458"/>
                </a:cubicBezTo>
                <a:cubicBezTo>
                  <a:pt x="5044533" y="3469900"/>
                  <a:pt x="7287603" y="3540734"/>
                  <a:pt x="7646065" y="4004373"/>
                </a:cubicBezTo>
                <a:cubicBezTo>
                  <a:pt x="8004527" y="4468012"/>
                  <a:pt x="7826369" y="5760193"/>
                  <a:pt x="7246820" y="5820294"/>
                </a:cubicBezTo>
                <a:cubicBezTo>
                  <a:pt x="6667271" y="5880396"/>
                  <a:pt x="5304256" y="4334931"/>
                  <a:pt x="4168769" y="4364982"/>
                </a:cubicBezTo>
                <a:cubicBezTo>
                  <a:pt x="3033282" y="4395033"/>
                  <a:pt x="1090718" y="5706531"/>
                  <a:pt x="433896" y="6000598"/>
                </a:cubicBezTo>
                <a:cubicBezTo>
                  <a:pt x="-222926" y="6294665"/>
                  <a:pt x="2454" y="6212026"/>
                  <a:pt x="227834" y="612938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vál 37"/>
          <p:cNvSpPr/>
          <p:nvPr/>
        </p:nvSpPr>
        <p:spPr>
          <a:xfrm>
            <a:off x="669019" y="5760151"/>
            <a:ext cx="793209" cy="8023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1812871" y="172694"/>
            <a:ext cx="814913" cy="76448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B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0" name="Ovál 39"/>
          <p:cNvSpPr/>
          <p:nvPr/>
        </p:nvSpPr>
        <p:spPr>
          <a:xfrm>
            <a:off x="6751827" y="216671"/>
            <a:ext cx="820859" cy="67653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C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1" name="Ovál 40"/>
          <p:cNvSpPr/>
          <p:nvPr/>
        </p:nvSpPr>
        <p:spPr>
          <a:xfrm>
            <a:off x="2502204" y="1891535"/>
            <a:ext cx="845660" cy="81912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D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3098611" y="1087094"/>
            <a:ext cx="825317" cy="804441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Č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1587804" y="2514014"/>
            <a:ext cx="860424" cy="749121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Ď</a:t>
            </a:r>
          </a:p>
        </p:txBody>
      </p:sp>
      <p:sp>
        <p:nvSpPr>
          <p:cNvPr id="44" name="Ovál 43"/>
          <p:cNvSpPr/>
          <p:nvPr/>
        </p:nvSpPr>
        <p:spPr>
          <a:xfrm>
            <a:off x="3734685" y="162108"/>
            <a:ext cx="765307" cy="77507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E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755576" y="3980474"/>
            <a:ext cx="778252" cy="78388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F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6" name="Ovál 45"/>
          <p:cNvSpPr/>
          <p:nvPr/>
        </p:nvSpPr>
        <p:spPr>
          <a:xfrm>
            <a:off x="1629192" y="3999396"/>
            <a:ext cx="777647" cy="79675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G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2311475" y="3392755"/>
            <a:ext cx="787136" cy="79675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H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48" name="Ovál 47"/>
          <p:cNvSpPr/>
          <p:nvPr/>
        </p:nvSpPr>
        <p:spPr>
          <a:xfrm>
            <a:off x="3098611" y="2805935"/>
            <a:ext cx="897325" cy="79807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CH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5997942" y="184085"/>
            <a:ext cx="777718" cy="74170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I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0" name="Ovál 49"/>
          <p:cNvSpPr/>
          <p:nvPr/>
        </p:nvSpPr>
        <p:spPr>
          <a:xfrm>
            <a:off x="4577535" y="1796261"/>
            <a:ext cx="710485" cy="717753"/>
          </a:xfrm>
          <a:prstGeom prst="ellips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J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1" name="Ovál 50"/>
          <p:cNvSpPr/>
          <p:nvPr/>
        </p:nvSpPr>
        <p:spPr>
          <a:xfrm>
            <a:off x="5288020" y="1284911"/>
            <a:ext cx="796148" cy="77593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K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2" name="Ovál 51"/>
          <p:cNvSpPr/>
          <p:nvPr/>
        </p:nvSpPr>
        <p:spPr>
          <a:xfrm>
            <a:off x="4460637" y="174778"/>
            <a:ext cx="782139" cy="74973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L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3" name="Ovál 52"/>
          <p:cNvSpPr/>
          <p:nvPr/>
        </p:nvSpPr>
        <p:spPr>
          <a:xfrm>
            <a:off x="7020272" y="937182"/>
            <a:ext cx="792088" cy="81393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M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7812360" y="1293912"/>
            <a:ext cx="830453" cy="766936"/>
          </a:xfrm>
          <a:prstGeom prst="ellipse">
            <a:avLst/>
          </a:prstGeom>
          <a:solidFill>
            <a:srgbClr val="D750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N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7185768" y="1891535"/>
            <a:ext cx="842616" cy="81912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Ň</a:t>
            </a:r>
          </a:p>
        </p:txBody>
      </p:sp>
      <p:sp>
        <p:nvSpPr>
          <p:cNvPr id="56" name="Ovál 55"/>
          <p:cNvSpPr/>
          <p:nvPr/>
        </p:nvSpPr>
        <p:spPr>
          <a:xfrm>
            <a:off x="5256216" y="162108"/>
            <a:ext cx="741726" cy="775074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O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5491935" y="2478354"/>
            <a:ext cx="808257" cy="78478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P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4725359" y="2941164"/>
            <a:ext cx="766576" cy="7967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Q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5491935" y="3392754"/>
            <a:ext cx="808257" cy="796759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R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6365552" y="3523274"/>
            <a:ext cx="820216" cy="783880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Ř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7153214" y="3909484"/>
            <a:ext cx="838944" cy="786099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S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8247430" y="2348735"/>
            <a:ext cx="753122" cy="669462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Š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7595892" y="5450398"/>
            <a:ext cx="792532" cy="798490"/>
          </a:xfrm>
          <a:prstGeom prst="ellipse">
            <a:avLst/>
          </a:prstGeom>
          <a:solidFill>
            <a:srgbClr val="D7503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6682214" y="5791425"/>
            <a:ext cx="863652" cy="73982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Ť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5" name="Ovál 64"/>
          <p:cNvSpPr/>
          <p:nvPr/>
        </p:nvSpPr>
        <p:spPr>
          <a:xfrm>
            <a:off x="8219977" y="3006286"/>
            <a:ext cx="792312" cy="772936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V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5912024" y="5339610"/>
            <a:ext cx="820216" cy="743815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U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7" name="Ovál 66"/>
          <p:cNvSpPr/>
          <p:nvPr/>
        </p:nvSpPr>
        <p:spPr>
          <a:xfrm>
            <a:off x="4228699" y="4497866"/>
            <a:ext cx="774795" cy="77803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W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8" name="Ovál 67"/>
          <p:cNvSpPr/>
          <p:nvPr/>
        </p:nvSpPr>
        <p:spPr>
          <a:xfrm>
            <a:off x="3277485" y="4518411"/>
            <a:ext cx="839853" cy="821199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X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9" name="Ovál 68"/>
          <p:cNvSpPr/>
          <p:nvPr/>
        </p:nvSpPr>
        <p:spPr>
          <a:xfrm>
            <a:off x="8253375" y="3737922"/>
            <a:ext cx="778875" cy="768403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Y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1355671" y="5425054"/>
            <a:ext cx="864656" cy="82383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Z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1" name="Ovál 70"/>
          <p:cNvSpPr/>
          <p:nvPr/>
        </p:nvSpPr>
        <p:spPr>
          <a:xfrm>
            <a:off x="8247430" y="4406553"/>
            <a:ext cx="790766" cy="779201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Ž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 rot="19242053">
            <a:off x="-95144" y="1898842"/>
            <a:ext cx="3257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Navleč chybějící korálky.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2" name="Ovál 71"/>
          <p:cNvSpPr/>
          <p:nvPr/>
        </p:nvSpPr>
        <p:spPr>
          <a:xfrm>
            <a:off x="959066" y="686942"/>
            <a:ext cx="793209" cy="8023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A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4" name="Ovál 73"/>
          <p:cNvSpPr/>
          <p:nvPr/>
        </p:nvSpPr>
        <p:spPr>
          <a:xfrm>
            <a:off x="6423027" y="2215825"/>
            <a:ext cx="793209" cy="8023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5" name="Ovál 74"/>
          <p:cNvSpPr/>
          <p:nvPr/>
        </p:nvSpPr>
        <p:spPr>
          <a:xfrm>
            <a:off x="6084168" y="1078191"/>
            <a:ext cx="793209" cy="8023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6" name="Ovál 75"/>
          <p:cNvSpPr/>
          <p:nvPr/>
        </p:nvSpPr>
        <p:spPr>
          <a:xfrm>
            <a:off x="3995936" y="2301098"/>
            <a:ext cx="793209" cy="8023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7" name="Ovál 76"/>
          <p:cNvSpPr/>
          <p:nvPr/>
        </p:nvSpPr>
        <p:spPr>
          <a:xfrm>
            <a:off x="2763775" y="177547"/>
            <a:ext cx="793209" cy="8023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8" name="Ovál 77"/>
          <p:cNvSpPr/>
          <p:nvPr/>
        </p:nvSpPr>
        <p:spPr>
          <a:xfrm>
            <a:off x="879776" y="3112842"/>
            <a:ext cx="793209" cy="8023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79" name="Ovál 78"/>
          <p:cNvSpPr/>
          <p:nvPr/>
        </p:nvSpPr>
        <p:spPr>
          <a:xfrm>
            <a:off x="7529845" y="4648026"/>
            <a:ext cx="793209" cy="8023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5003494" y="4784568"/>
            <a:ext cx="793209" cy="8023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2367171" y="4944430"/>
            <a:ext cx="793209" cy="80237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311475" y="6248888"/>
            <a:ext cx="4315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POZOR!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Pro další korálek si klikni.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301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1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500"/>
                            </p:stCondLst>
                            <p:childTnLst>
                              <p:par>
                                <p:cTn id="73" presetID="1" presetClass="exit" presetSubtype="0" fill="hold" grpId="1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0" grpId="1" animBg="1"/>
      <p:bldP spid="44" grpId="0" animBg="1"/>
      <p:bldP spid="44" grpId="1" animBg="1"/>
      <p:bldP spid="49" grpId="0" animBg="1"/>
      <p:bldP spid="49" grpId="1" animBg="1"/>
      <p:bldP spid="52" grpId="0" animBg="1"/>
      <p:bldP spid="52" grpId="1" animBg="1"/>
      <p:bldP spid="56" grpId="0" animBg="1"/>
      <p:bldP spid="56" grpId="1" animBg="1"/>
      <p:bldP spid="62" grpId="0" animBg="1"/>
      <p:bldP spid="62" grpId="1" animBg="1"/>
      <p:bldP spid="65" grpId="0" animBg="1"/>
      <p:bldP spid="65" grpId="1" animBg="1"/>
      <p:bldP spid="69" grpId="0" animBg="1"/>
      <p:bldP spid="69" grpId="1" animBg="1"/>
      <p:bldP spid="71" grpId="0" animBg="1"/>
      <p:bldP spid="71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08149" y="5901188"/>
            <a:ext cx="6190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A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182996" y="5346649"/>
            <a:ext cx="6046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B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215902" y="324951"/>
            <a:ext cx="6463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N</a:t>
            </a:r>
            <a:endParaRPr lang="cs-CZ" sz="32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846146" y="768460"/>
            <a:ext cx="6463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Ň</a:t>
            </a:r>
            <a:endParaRPr lang="cs-CZ" sz="32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102341" y="1015287"/>
            <a:ext cx="7328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M</a:t>
            </a:r>
            <a:endParaRPr lang="cs-CZ" sz="32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2353119" y="850474"/>
            <a:ext cx="5549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L</a:t>
            </a:r>
            <a:endParaRPr lang="cs-CZ" sz="3200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2537966" y="148090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K</a:t>
            </a:r>
            <a:endParaRPr lang="cs-CZ" sz="3200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1763188" y="1633302"/>
            <a:ext cx="5132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J</a:t>
            </a:r>
            <a:endParaRPr lang="cs-CZ" sz="3200" dirty="0"/>
          </a:p>
        </p:txBody>
      </p:sp>
      <p:sp>
        <p:nvSpPr>
          <p:cNvPr id="86" name="TextovéPole 85"/>
          <p:cNvSpPr txBox="1"/>
          <p:nvPr/>
        </p:nvSpPr>
        <p:spPr>
          <a:xfrm>
            <a:off x="2225703" y="2195899"/>
            <a:ext cx="486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I</a:t>
            </a:r>
            <a:endParaRPr lang="cs-CZ" sz="32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567038" y="2531201"/>
            <a:ext cx="857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CH</a:t>
            </a:r>
            <a:endParaRPr lang="cs-CZ" sz="32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2208688" y="2849618"/>
            <a:ext cx="6383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H</a:t>
            </a:r>
            <a:endParaRPr lang="cs-CZ" sz="32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1777652" y="3439924"/>
            <a:ext cx="6415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G</a:t>
            </a:r>
            <a:endParaRPr lang="cs-CZ" sz="32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2514565" y="3509105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F</a:t>
            </a:r>
            <a:endParaRPr lang="cs-CZ" sz="32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2332372" y="4182537"/>
            <a:ext cx="582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E</a:t>
            </a:r>
            <a:endParaRPr lang="cs-CZ" sz="32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3041576" y="4034462"/>
            <a:ext cx="635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Ď</a:t>
            </a:r>
            <a:endParaRPr lang="cs-CZ" sz="32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3186007" y="4761874"/>
            <a:ext cx="635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D</a:t>
            </a:r>
            <a:endParaRPr lang="cs-CZ" sz="3200" dirty="0"/>
          </a:p>
        </p:txBody>
      </p:sp>
      <p:sp>
        <p:nvSpPr>
          <p:cNvPr id="94" name="TextovéPole 93"/>
          <p:cNvSpPr txBox="1"/>
          <p:nvPr/>
        </p:nvSpPr>
        <p:spPr>
          <a:xfrm>
            <a:off x="3779912" y="4317085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Č</a:t>
            </a:r>
            <a:endParaRPr lang="cs-CZ" sz="3200" dirty="0"/>
          </a:p>
        </p:txBody>
      </p:sp>
      <p:sp>
        <p:nvSpPr>
          <p:cNvPr id="95" name="TextovéPole 94"/>
          <p:cNvSpPr txBox="1"/>
          <p:nvPr/>
        </p:nvSpPr>
        <p:spPr>
          <a:xfrm>
            <a:off x="4182996" y="4940777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C</a:t>
            </a:r>
            <a:endParaRPr lang="cs-CZ" sz="3200" dirty="0"/>
          </a:p>
        </p:txBody>
      </p:sp>
      <p:sp>
        <p:nvSpPr>
          <p:cNvPr id="96" name="TextovéPole 95"/>
          <p:cNvSpPr txBox="1"/>
          <p:nvPr/>
        </p:nvSpPr>
        <p:spPr>
          <a:xfrm>
            <a:off x="4583701" y="4317086"/>
            <a:ext cx="574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Ž</a:t>
            </a:r>
            <a:endParaRPr lang="cs-CZ" sz="3200" dirty="0"/>
          </a:p>
        </p:txBody>
      </p:sp>
      <p:sp>
        <p:nvSpPr>
          <p:cNvPr id="97" name="TextovéPole 96"/>
          <p:cNvSpPr txBox="1"/>
          <p:nvPr/>
        </p:nvSpPr>
        <p:spPr>
          <a:xfrm>
            <a:off x="5191114" y="4728560"/>
            <a:ext cx="574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Z</a:t>
            </a:r>
            <a:endParaRPr lang="cs-CZ" sz="3200" dirty="0"/>
          </a:p>
        </p:txBody>
      </p:sp>
      <p:sp>
        <p:nvSpPr>
          <p:cNvPr id="98" name="TextovéPole 97"/>
          <p:cNvSpPr txBox="1"/>
          <p:nvPr/>
        </p:nvSpPr>
        <p:spPr>
          <a:xfrm>
            <a:off x="5335545" y="4024699"/>
            <a:ext cx="582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Y</a:t>
            </a:r>
            <a:endParaRPr lang="cs-CZ" sz="32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6075122" y="4177099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X</a:t>
            </a:r>
            <a:endParaRPr lang="cs-CZ" sz="32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5930691" y="3516079"/>
            <a:ext cx="7473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W</a:t>
            </a:r>
            <a:endParaRPr lang="cs-CZ" sz="32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6660232" y="3402687"/>
            <a:ext cx="6142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V</a:t>
            </a:r>
            <a:endParaRPr lang="cs-CZ" sz="3200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6228599" y="2830324"/>
            <a:ext cx="6447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U</a:t>
            </a:r>
            <a:endParaRPr lang="cs-CZ" sz="32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6875841" y="2500699"/>
            <a:ext cx="582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Ť</a:t>
            </a:r>
            <a:endParaRPr lang="cs-CZ" sz="32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6228599" y="2175072"/>
            <a:ext cx="5822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T</a:t>
            </a:r>
            <a:endParaRPr lang="cs-CZ" sz="32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6660232" y="1598712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Š</a:t>
            </a:r>
            <a:endParaRPr lang="cs-CZ" sz="3200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849586" y="1507076"/>
            <a:ext cx="570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S</a:t>
            </a:r>
            <a:endParaRPr lang="cs-CZ" sz="32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6084168" y="861537"/>
            <a:ext cx="6046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Ř</a:t>
            </a:r>
            <a:endParaRPr lang="cs-CZ" sz="3200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335545" y="1015287"/>
            <a:ext cx="6046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R</a:t>
            </a:r>
            <a:endParaRPr lang="cs-CZ" sz="3200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5191114" y="384951"/>
            <a:ext cx="657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Q</a:t>
            </a:r>
            <a:endParaRPr lang="cs-CZ" sz="3200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4578892" y="756140"/>
            <a:ext cx="593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P</a:t>
            </a:r>
            <a:endParaRPr lang="cs-CZ" sz="3200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4182996" y="171365"/>
            <a:ext cx="6543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. O</a:t>
            </a:r>
            <a:endParaRPr lang="cs-CZ" sz="3200" dirty="0"/>
          </a:p>
        </p:txBody>
      </p:sp>
      <p:sp>
        <p:nvSpPr>
          <p:cNvPr id="112" name="TextovéPole 111"/>
          <p:cNvSpPr txBox="1"/>
          <p:nvPr/>
        </p:nvSpPr>
        <p:spPr>
          <a:xfrm>
            <a:off x="3676686" y="2557230"/>
            <a:ext cx="1744773" cy="584775"/>
          </a:xfrm>
          <a:prstGeom prst="rect">
            <a:avLst/>
          </a:prstGeom>
          <a:solidFill>
            <a:srgbClr val="D75035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ABECEDA</a:t>
            </a:r>
            <a:endParaRPr lang="cs-CZ" sz="3200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611560" y="5733256"/>
            <a:ext cx="36590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Spoj body písmen podle abecedy.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721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Měsíc 6"/>
          <p:cNvSpPr/>
          <p:nvPr/>
        </p:nvSpPr>
        <p:spPr>
          <a:xfrm>
            <a:off x="971600" y="908720"/>
            <a:ext cx="457200" cy="4572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7cípá hvězda 32"/>
          <p:cNvSpPr/>
          <p:nvPr/>
        </p:nvSpPr>
        <p:spPr>
          <a:xfrm>
            <a:off x="5868144" y="1455680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Ň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7cípá hvězda 33"/>
          <p:cNvSpPr/>
          <p:nvPr/>
        </p:nvSpPr>
        <p:spPr>
          <a:xfrm>
            <a:off x="6876256" y="1455680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5" name="7cípá hvězda 34"/>
          <p:cNvSpPr/>
          <p:nvPr/>
        </p:nvSpPr>
        <p:spPr>
          <a:xfrm>
            <a:off x="4821560" y="1455680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6" name="7cípá hvězda 35"/>
          <p:cNvSpPr/>
          <p:nvPr/>
        </p:nvSpPr>
        <p:spPr>
          <a:xfrm>
            <a:off x="3779912" y="1455680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7cípá hvězda 36"/>
          <p:cNvSpPr/>
          <p:nvPr/>
        </p:nvSpPr>
        <p:spPr>
          <a:xfrm>
            <a:off x="2739288" y="1455680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7cípá hvězda 37"/>
          <p:cNvSpPr/>
          <p:nvPr/>
        </p:nvSpPr>
        <p:spPr>
          <a:xfrm>
            <a:off x="1664561" y="1455680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9" name="7cípá hvězda 38"/>
          <p:cNvSpPr/>
          <p:nvPr/>
        </p:nvSpPr>
        <p:spPr>
          <a:xfrm>
            <a:off x="6876256" y="598984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0" name="7cípá hvězda 39"/>
          <p:cNvSpPr/>
          <p:nvPr/>
        </p:nvSpPr>
        <p:spPr>
          <a:xfrm>
            <a:off x="5868144" y="598984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41" name="7cípá hvězda 40"/>
          <p:cNvSpPr/>
          <p:nvPr/>
        </p:nvSpPr>
        <p:spPr>
          <a:xfrm>
            <a:off x="4821560" y="598984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42" name="7cípá hvězda 41"/>
          <p:cNvSpPr/>
          <p:nvPr/>
        </p:nvSpPr>
        <p:spPr>
          <a:xfrm>
            <a:off x="3779912" y="598984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3" name="7cípá hvězda 42"/>
          <p:cNvSpPr/>
          <p:nvPr/>
        </p:nvSpPr>
        <p:spPr>
          <a:xfrm>
            <a:off x="2739288" y="598984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44" name="7cípá hvězda 43"/>
          <p:cNvSpPr/>
          <p:nvPr/>
        </p:nvSpPr>
        <p:spPr>
          <a:xfrm>
            <a:off x="1686833" y="598984"/>
            <a:ext cx="871216" cy="766936"/>
          </a:xfrm>
          <a:prstGeom prst="star7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5" name="Měsíc 44"/>
          <p:cNvSpPr/>
          <p:nvPr/>
        </p:nvSpPr>
        <p:spPr>
          <a:xfrm>
            <a:off x="1013849" y="1765416"/>
            <a:ext cx="457200" cy="457200"/>
          </a:xfrm>
          <a:prstGeom prst="moon">
            <a:avLst>
              <a:gd name="adj" fmla="val 4718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Slunce 45"/>
          <p:cNvSpPr/>
          <p:nvPr/>
        </p:nvSpPr>
        <p:spPr>
          <a:xfrm>
            <a:off x="873817" y="2953921"/>
            <a:ext cx="737263" cy="72008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7" name="Slunce 46"/>
          <p:cNvSpPr/>
          <p:nvPr/>
        </p:nvSpPr>
        <p:spPr>
          <a:xfrm>
            <a:off x="873816" y="4005064"/>
            <a:ext cx="737263" cy="72008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8" name="Mrak 47"/>
          <p:cNvSpPr/>
          <p:nvPr/>
        </p:nvSpPr>
        <p:spPr>
          <a:xfrm>
            <a:off x="2640577" y="2982898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9" name="Mrak 48"/>
          <p:cNvSpPr/>
          <p:nvPr/>
        </p:nvSpPr>
        <p:spPr>
          <a:xfrm>
            <a:off x="3726201" y="2982898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0" name="Mrak 49"/>
          <p:cNvSpPr/>
          <p:nvPr/>
        </p:nvSpPr>
        <p:spPr>
          <a:xfrm>
            <a:off x="4786420" y="2982898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Š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1" name="Mrak 50"/>
          <p:cNvSpPr/>
          <p:nvPr/>
        </p:nvSpPr>
        <p:spPr>
          <a:xfrm>
            <a:off x="5868144" y="2953827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2" name="Mrak 51"/>
          <p:cNvSpPr/>
          <p:nvPr/>
        </p:nvSpPr>
        <p:spPr>
          <a:xfrm>
            <a:off x="6831296" y="2953826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Ť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3" name="Mrak 52"/>
          <p:cNvSpPr/>
          <p:nvPr/>
        </p:nvSpPr>
        <p:spPr>
          <a:xfrm>
            <a:off x="3775522" y="4005064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Mrak 53"/>
          <p:cNvSpPr/>
          <p:nvPr/>
        </p:nvSpPr>
        <p:spPr>
          <a:xfrm>
            <a:off x="2739288" y="4034041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W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5" name="Mrak 54"/>
          <p:cNvSpPr/>
          <p:nvPr/>
        </p:nvSpPr>
        <p:spPr>
          <a:xfrm>
            <a:off x="1772641" y="4019552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6" name="Mrak 55"/>
          <p:cNvSpPr/>
          <p:nvPr/>
        </p:nvSpPr>
        <p:spPr>
          <a:xfrm>
            <a:off x="1740873" y="2982898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R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7" name="Mrak 56"/>
          <p:cNvSpPr/>
          <p:nvPr/>
        </p:nvSpPr>
        <p:spPr>
          <a:xfrm>
            <a:off x="6865688" y="4005061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Mrak 57"/>
          <p:cNvSpPr/>
          <p:nvPr/>
        </p:nvSpPr>
        <p:spPr>
          <a:xfrm>
            <a:off x="5868144" y="4005062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>
                    <a:lumMod val="50000"/>
                  </a:schemeClr>
                </a:solidFill>
              </a:rPr>
              <a:t>Z</a:t>
            </a:r>
            <a:endParaRPr lang="cs-CZ" sz="36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9" name="Mrak 58"/>
          <p:cNvSpPr/>
          <p:nvPr/>
        </p:nvSpPr>
        <p:spPr>
          <a:xfrm>
            <a:off x="4786420" y="4005063"/>
            <a:ext cx="763136" cy="691103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chemeClr val="tx2">
                    <a:lumMod val="50000"/>
                  </a:schemeClr>
                </a:solidFill>
              </a:rPr>
              <a:t>Y</a:t>
            </a:r>
          </a:p>
        </p:txBody>
      </p:sp>
      <p:sp>
        <p:nvSpPr>
          <p:cNvPr id="60" name="TextovéPole 59"/>
          <p:cNvSpPr txBox="1"/>
          <p:nvPr/>
        </p:nvSpPr>
        <p:spPr>
          <a:xfrm>
            <a:off x="1013849" y="5229200"/>
            <a:ext cx="48460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Která písmena abecedy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chybí?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Klikni.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0439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99665" y="270316"/>
            <a:ext cx="8161273" cy="707886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D75035"/>
                </a:solidFill>
              </a:rPr>
              <a:t>Pojmenuj obrázky a seřaď je podle abecedy. Ke každému obrázku řekni  další </a:t>
            </a:r>
            <a:r>
              <a:rPr lang="cs-CZ" sz="2000" dirty="0" smtClean="0">
                <a:solidFill>
                  <a:srgbClr val="D75035"/>
                </a:solidFill>
              </a:rPr>
              <a:t/>
            </a:r>
            <a:br>
              <a:rPr lang="cs-CZ" sz="2000" dirty="0" smtClean="0">
                <a:solidFill>
                  <a:srgbClr val="D75035"/>
                </a:solidFill>
              </a:rPr>
            </a:br>
            <a:r>
              <a:rPr lang="cs-CZ" sz="2000" dirty="0" smtClean="0">
                <a:solidFill>
                  <a:srgbClr val="D75035"/>
                </a:solidFill>
              </a:rPr>
              <a:t>2 slova </a:t>
            </a:r>
            <a:r>
              <a:rPr lang="cs-CZ" sz="2000" dirty="0" smtClean="0">
                <a:solidFill>
                  <a:srgbClr val="D75035"/>
                </a:solidFill>
              </a:rPr>
              <a:t>souřadná. Klikni.</a:t>
            </a:r>
            <a:endParaRPr lang="cs-CZ" sz="2000" dirty="0">
              <a:solidFill>
                <a:srgbClr val="D75035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3284984"/>
            <a:ext cx="1177280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1115616" y="4437112"/>
            <a:ext cx="68190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899592" y="4653136"/>
            <a:ext cx="1130424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vlak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843808" y="4653136"/>
            <a:ext cx="1152128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auto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716016" y="4653136"/>
            <a:ext cx="1368152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metro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020272" y="4653136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loď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válný popisek 15"/>
          <p:cNvSpPr/>
          <p:nvPr/>
        </p:nvSpPr>
        <p:spPr>
          <a:xfrm>
            <a:off x="5987008" y="5557516"/>
            <a:ext cx="648072" cy="432048"/>
          </a:xfrm>
          <a:prstGeom prst="wedgeEllipseCallout">
            <a:avLst>
              <a:gd name="adj1" fmla="val -63589"/>
              <a:gd name="adj2" fmla="val -7218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ný popisek 16"/>
          <p:cNvSpPr/>
          <p:nvPr/>
        </p:nvSpPr>
        <p:spPr>
          <a:xfrm>
            <a:off x="7905359" y="5557516"/>
            <a:ext cx="648072" cy="432048"/>
          </a:xfrm>
          <a:prstGeom prst="wedgeEllipseCallout">
            <a:avLst>
              <a:gd name="adj1" fmla="val -63589"/>
              <a:gd name="adj2" fmla="val -7218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ný popisek 18"/>
          <p:cNvSpPr/>
          <p:nvPr/>
        </p:nvSpPr>
        <p:spPr>
          <a:xfrm>
            <a:off x="1930886" y="5557516"/>
            <a:ext cx="648072" cy="432048"/>
          </a:xfrm>
          <a:prstGeom prst="wedgeEllipseCallout">
            <a:avLst>
              <a:gd name="adj1" fmla="val -63589"/>
              <a:gd name="adj2" fmla="val -7218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7510" y="6093296"/>
            <a:ext cx="8330979" cy="400110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Očísluj slova a seřaď je podle abecedy. Najdi slovo nadřazené. Klikni.</a:t>
            </a:r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980474" y="3284984"/>
            <a:ext cx="1177280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832889" y="3284984"/>
            <a:ext cx="1177280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635080" y="3284984"/>
            <a:ext cx="1177280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635080" y="3979912"/>
            <a:ext cx="1177280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župan</a:t>
            </a:r>
            <a:endParaRPr lang="cs-CZ" sz="2000" dirty="0"/>
          </a:p>
        </p:txBody>
      </p:sp>
      <p:sp>
        <p:nvSpPr>
          <p:cNvPr id="25" name="Obdélník 24"/>
          <p:cNvSpPr/>
          <p:nvPr/>
        </p:nvSpPr>
        <p:spPr>
          <a:xfrm>
            <a:off x="4854709" y="3966771"/>
            <a:ext cx="1177280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slon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2980474" y="3966771"/>
            <a:ext cx="1177280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růže</a:t>
            </a:r>
            <a:endParaRPr lang="cs-CZ" sz="2000" dirty="0"/>
          </a:p>
        </p:txBody>
      </p:sp>
      <p:sp>
        <p:nvSpPr>
          <p:cNvPr id="27" name="Obdélník 26"/>
          <p:cNvSpPr/>
          <p:nvPr/>
        </p:nvSpPr>
        <p:spPr>
          <a:xfrm>
            <a:off x="1043608" y="3979912"/>
            <a:ext cx="1177280" cy="4572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autobus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9705" y="1647331"/>
            <a:ext cx="1889690" cy="1194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510" y="1301355"/>
            <a:ext cx="1621152" cy="1189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41413"/>
            <a:ext cx="1215344" cy="1116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897" y="1482946"/>
            <a:ext cx="973569" cy="913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Oválný popisek 28"/>
          <p:cNvSpPr/>
          <p:nvPr/>
        </p:nvSpPr>
        <p:spPr>
          <a:xfrm>
            <a:off x="7905359" y="5550139"/>
            <a:ext cx="648072" cy="432048"/>
          </a:xfrm>
          <a:prstGeom prst="wedgeEllipseCallout">
            <a:avLst>
              <a:gd name="adj1" fmla="val -63589"/>
              <a:gd name="adj2" fmla="val -7218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30" name="Oválný popisek 29"/>
          <p:cNvSpPr/>
          <p:nvPr/>
        </p:nvSpPr>
        <p:spPr>
          <a:xfrm>
            <a:off x="5987008" y="5557516"/>
            <a:ext cx="648072" cy="432048"/>
          </a:xfrm>
          <a:prstGeom prst="wedgeEllipseCallout">
            <a:avLst>
              <a:gd name="adj1" fmla="val -63589"/>
              <a:gd name="adj2" fmla="val -7218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31" name="Oválný popisek 30"/>
          <p:cNvSpPr/>
          <p:nvPr/>
        </p:nvSpPr>
        <p:spPr>
          <a:xfrm>
            <a:off x="1930886" y="5550139"/>
            <a:ext cx="648072" cy="432048"/>
          </a:xfrm>
          <a:prstGeom prst="wedgeEllipseCallout">
            <a:avLst>
              <a:gd name="adj1" fmla="val -63589"/>
              <a:gd name="adj2" fmla="val -7218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32" name="Oválný popisek 31"/>
          <p:cNvSpPr/>
          <p:nvPr/>
        </p:nvSpPr>
        <p:spPr>
          <a:xfrm>
            <a:off x="3917326" y="5575205"/>
            <a:ext cx="648072" cy="432048"/>
          </a:xfrm>
          <a:prstGeom prst="wedgeEllipseCallout">
            <a:avLst>
              <a:gd name="adj1" fmla="val -63589"/>
              <a:gd name="adj2" fmla="val -7218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ný popisek 32"/>
          <p:cNvSpPr/>
          <p:nvPr/>
        </p:nvSpPr>
        <p:spPr>
          <a:xfrm>
            <a:off x="3917326" y="5567536"/>
            <a:ext cx="648072" cy="432048"/>
          </a:xfrm>
          <a:prstGeom prst="wedgeEllipseCallout">
            <a:avLst>
              <a:gd name="adj1" fmla="val -63589"/>
              <a:gd name="adj2" fmla="val -72182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9780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6" grpId="1" animBg="1"/>
      <p:bldP spid="17" grpId="0" animBg="1"/>
      <p:bldP spid="17" grpId="1" animBg="1"/>
      <p:bldP spid="19" grpId="0" animBg="1"/>
      <p:bldP spid="19" grpId="1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9" grpId="0" animBg="1"/>
      <p:bldP spid="30" grpId="0" animBg="1"/>
      <p:bldP spid="31" grpId="0" animBg="1"/>
      <p:bldP spid="32" grpId="0" animBg="1"/>
      <p:bldP spid="32" grpId="1" animBg="1"/>
      <p:bldP spid="3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8400056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Řešení zadaných úkolů. </a:t>
            </a:r>
          </a:p>
          <a:p>
            <a:endParaRPr lang="cs-CZ" sz="2400" dirty="0" smtClean="0"/>
          </a:p>
          <a:p>
            <a:pPr marL="342900" indent="-342900">
              <a:buAutoNum type="arabicPeriod"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2. ÚKOL</a:t>
            </a:r>
          </a:p>
          <a:p>
            <a:r>
              <a:rPr lang="cs-CZ" sz="2400" dirty="0" smtClean="0"/>
              <a:t>A B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 Č D Ď 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 F G H CH 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 J K </a:t>
            </a:r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 M N Ň </a:t>
            </a:r>
            <a:r>
              <a:rPr lang="cs-CZ" sz="2400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 P Q R Ř S </a:t>
            </a:r>
            <a:r>
              <a:rPr lang="cs-CZ" sz="2400" dirty="0" smtClean="0">
                <a:solidFill>
                  <a:srgbClr val="FF0000"/>
                </a:solidFill>
              </a:rPr>
              <a:t>Š</a:t>
            </a:r>
            <a:r>
              <a:rPr lang="cs-CZ" sz="2400" dirty="0" smtClean="0"/>
              <a:t> T Ť U </a:t>
            </a:r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 W X 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 Z </a:t>
            </a:r>
            <a:r>
              <a:rPr lang="cs-CZ" sz="2400" dirty="0" smtClean="0">
                <a:solidFill>
                  <a:srgbClr val="FF0000"/>
                </a:solidFill>
              </a:rPr>
              <a:t>Ž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Neúplné řady abecedy</a:t>
            </a:r>
          </a:p>
          <a:p>
            <a:r>
              <a:rPr lang="cs-CZ" sz="2400" dirty="0" smtClean="0"/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 B </a:t>
            </a:r>
            <a:r>
              <a:rPr lang="cs-CZ" sz="2400" dirty="0" smtClean="0"/>
              <a:t>C </a:t>
            </a:r>
            <a:r>
              <a:rPr lang="cs-CZ" sz="2400" dirty="0" smtClean="0">
                <a:solidFill>
                  <a:srgbClr val="FF0000"/>
                </a:solidFill>
              </a:rPr>
              <a:t>Č D </a:t>
            </a:r>
            <a:r>
              <a:rPr lang="cs-CZ" sz="2400" dirty="0" smtClean="0"/>
              <a:t>Ď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 W </a:t>
            </a:r>
            <a:r>
              <a:rPr lang="cs-CZ" sz="2400" dirty="0" smtClean="0">
                <a:solidFill>
                  <a:srgbClr val="FF0000"/>
                </a:solidFill>
              </a:rPr>
              <a:t>X</a:t>
            </a:r>
            <a:r>
              <a:rPr lang="cs-CZ" sz="2400" dirty="0" smtClean="0"/>
              <a:t> Y Z</a:t>
            </a:r>
            <a:r>
              <a:rPr lang="cs-CZ" sz="2400" dirty="0" smtClean="0">
                <a:solidFill>
                  <a:srgbClr val="FF0000"/>
                </a:solidFill>
              </a:rPr>
              <a:t> Ž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Obrázky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utobus    slon    růže    župan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Bubliny</a:t>
            </a:r>
          </a:p>
          <a:p>
            <a:r>
              <a:rPr lang="cs-CZ" sz="2400" dirty="0" smtClean="0"/>
              <a:t>vlak – 4.   auto – 1.    metro – 3.    loď – 2. </a:t>
            </a:r>
            <a:endParaRPr lang="cs-CZ" sz="2400" dirty="0"/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97736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836712"/>
            <a:ext cx="4222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materiály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41510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446</Words>
  <Application>Microsoft Office PowerPoint</Application>
  <PresentationFormat>Předvádění na obrazovce (4:3)</PresentationFormat>
  <Paragraphs>155</Paragraphs>
  <Slides>9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systému Office</vt:lpstr>
      <vt:lpstr>1_Motiv systému Office</vt:lpstr>
      <vt:lpstr>2_Motiv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37</cp:revision>
  <dcterms:created xsi:type="dcterms:W3CDTF">2012-01-01T18:37:24Z</dcterms:created>
  <dcterms:modified xsi:type="dcterms:W3CDTF">2012-07-11T20:03:01Z</dcterms:modified>
</cp:coreProperties>
</file>