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64" r:id="rId2"/>
    <p:sldId id="265" r:id="rId3"/>
    <p:sldId id="256" r:id="rId4"/>
    <p:sldId id="257" r:id="rId5"/>
    <p:sldId id="258" r:id="rId6"/>
    <p:sldId id="262" r:id="rId7"/>
    <p:sldId id="261" r:id="rId8"/>
    <p:sldId id="259" r:id="rId9"/>
    <p:sldId id="267" r:id="rId10"/>
    <p:sldId id="260" r:id="rId11"/>
    <p:sldId id="272" r:id="rId12"/>
    <p:sldId id="280" r:id="rId13"/>
    <p:sldId id="274" r:id="rId14"/>
    <p:sldId id="282" r:id="rId15"/>
    <p:sldId id="266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CB3E67-FC4A-469A-8255-B6FD1E46C34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C9B9D6-5A87-4370-97F3-13F62CBAF0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610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C9B9D6-5A87-4370-97F3-13F62CBAF0E1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964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7934828-7777-4ED8-A26D-82DC01C687B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C72653D-7470-4D92-9633-87A89547791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9JQivKz-yLI&amp;feature=related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g_of_France.svg" TargetMode="External"/><Relationship Id="rId3" Type="http://schemas.openxmlformats.org/officeDocument/2006/relationships/hyperlink" Target="http://www.youtube.com/watch?v=9JQivKz-yLI&amp;feature=related" TargetMode="External"/><Relationship Id="rId7" Type="http://schemas.openxmlformats.org/officeDocument/2006/relationships/hyperlink" Target="file:///\\commons.wikimedia.org\wiki\Hlavn%25C3%25AD_strana%3fuselang=cs" TargetMode="External"/><Relationship Id="rId12" Type="http://schemas.openxmlformats.org/officeDocument/2006/relationships/hyperlink" Target="http://cs.wikipedia.org/wiki/Soubor:Flag_of_the_German_Empire.sv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file:///\\commons.wikimedia.org\wiki\User:SKopp" TargetMode="External"/><Relationship Id="rId11" Type="http://schemas.openxmlformats.org/officeDocument/2006/relationships/hyperlink" Target="file:///\\commons.wikimedia.org\wiki\User:Madden" TargetMode="External"/><Relationship Id="rId5" Type="http://schemas.openxmlformats.org/officeDocument/2006/relationships/hyperlink" Target="http://cs.wikipedia.org/wiki/Soubor:Kriegserkl%C3%A4rung_Erster_Weltkrieg.jpg" TargetMode="External"/><Relationship Id="rId10" Type="http://schemas.openxmlformats.org/officeDocument/2006/relationships/hyperlink" Target="file:///\\commons.wikimedia.org\wiki\User:B1mbo" TargetMode="External"/><Relationship Id="rId4" Type="http://schemas.openxmlformats.org/officeDocument/2006/relationships/hyperlink" Target="http://cs.wikipedia.org/wiki/Soubor:Franzshirt.jpg" TargetMode="External"/><Relationship Id="rId9" Type="http://schemas.openxmlformats.org/officeDocument/2006/relationships/hyperlink" Target="http://cs.wikipedia.org/wiki/Soubor:Flag_of_Austria-Hungary_1869-1918.sv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ermanInfantry1914.jpg" TargetMode="External"/><Relationship Id="rId3" Type="http://schemas.openxmlformats.org/officeDocument/2006/relationships/hyperlink" Target="http://cs.wikipedia.org/wiki/Soubor:Flag_of_Russia.svg" TargetMode="External"/><Relationship Id="rId7" Type="http://schemas.openxmlformats.org/officeDocument/2006/relationships/hyperlink" Target="http://cs.wikipedia.org/wiki/Soubor:Map_Europe_alliances_1914-en.svg" TargetMode="External"/><Relationship Id="rId2" Type="http://schemas.openxmlformats.org/officeDocument/2006/relationships/hyperlink" Target="file:///\\commons.wikimedia.org\wiki\Hlavn%25C3%25AD_strana%3f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lag_of_the_United_Kingdom.svg" TargetMode="External"/><Relationship Id="rId5" Type="http://schemas.openxmlformats.org/officeDocument/2006/relationships/hyperlink" Target="file:///\\commons.wikimedia.org\wiki\User:Zscout370" TargetMode="External"/><Relationship Id="rId4" Type="http://schemas.openxmlformats.org/officeDocument/2006/relationships/hyperlink" Target="file:///\\en.wikipedia.org\wiki\James_I_of_Eng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93304" y="5424800"/>
            <a:ext cx="48148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Jméno autora:	</a:t>
            </a:r>
            <a:r>
              <a:rPr lang="cs-CZ" sz="2400" dirty="0" smtClean="0"/>
              <a:t>Mgr. Lenka </a:t>
            </a:r>
            <a:r>
              <a:rPr lang="cs-CZ" sz="2400" dirty="0"/>
              <a:t>Habartová</a:t>
            </a:r>
          </a:p>
        </p:txBody>
      </p:sp>
      <p:sp>
        <p:nvSpPr>
          <p:cNvPr id="4" name="Obdélník 3"/>
          <p:cNvSpPr/>
          <p:nvPr/>
        </p:nvSpPr>
        <p:spPr>
          <a:xfrm>
            <a:off x="593304" y="2276872"/>
            <a:ext cx="81369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ZŠP a ZŠS Uherský Brod</a:t>
            </a:r>
            <a:b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</a:b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projekt č. CZ.1.07/1.4.00/21.0961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3304" y="3991016"/>
            <a:ext cx="82991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Novověk</a:t>
            </a:r>
          </a:p>
          <a:p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 dirty="0"/>
              <a:t>:  </a:t>
            </a:r>
            <a:r>
              <a:rPr lang="cs-CZ" sz="2400" dirty="0" smtClean="0"/>
              <a:t>VY_32_INOVACE_01_začátek 1</a:t>
            </a:r>
            <a:r>
              <a:rPr lang="cs-CZ" sz="2400" dirty="0"/>
              <a:t>. světové  </a:t>
            </a:r>
            <a:r>
              <a:rPr lang="cs-CZ" sz="2400" dirty="0" smtClean="0"/>
              <a:t>války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171394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727280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dirty="0" smtClean="0"/>
              <a:t>Anotace:</a:t>
            </a:r>
          </a:p>
          <a:p>
            <a:endParaRPr lang="cs-CZ" sz="4000" dirty="0" smtClean="0"/>
          </a:p>
          <a:p>
            <a:r>
              <a:rPr lang="cs-CZ" dirty="0" smtClean="0"/>
              <a:t>Prezentace slouží k seznámení žáků 9. ročníku s událostmi, které vedly k rozpoutání 1. světové války. Získají základní informace           o životě společnosti na začátku 20. století, válčících stranách a způsobu vedení války.</a:t>
            </a:r>
          </a:p>
          <a:p>
            <a:r>
              <a:rPr lang="cs-CZ" dirty="0"/>
              <a:t>K doplňování lze použít pero ICT nebo fix.</a:t>
            </a:r>
          </a:p>
          <a:p>
            <a:r>
              <a:rPr lang="cs-CZ" dirty="0"/>
              <a:t>Období vytvoření výukového materiálu: říjen 2011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7534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92696"/>
            <a:ext cx="7344816" cy="2968479"/>
          </a:xfrm>
        </p:spPr>
        <p:txBody>
          <a:bodyPr>
            <a:noAutofit/>
          </a:bodyPr>
          <a:lstStyle/>
          <a:p>
            <a:r>
              <a:rPr lang="cs-CZ" sz="6600" dirty="0" smtClean="0"/>
              <a:t>Začátek </a:t>
            </a:r>
            <a:br>
              <a:rPr lang="cs-CZ" sz="6600" dirty="0" smtClean="0"/>
            </a:br>
            <a:r>
              <a:rPr lang="cs-CZ" sz="6600" dirty="0" smtClean="0"/>
              <a:t>1. světové války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4221088"/>
            <a:ext cx="6408712" cy="1066800"/>
          </a:xfrm>
        </p:spPr>
        <p:txBody>
          <a:bodyPr>
            <a:normAutofit/>
          </a:bodyPr>
          <a:lstStyle/>
          <a:p>
            <a:pPr algn="l"/>
            <a:r>
              <a:rPr lang="cs-CZ" sz="4800" dirty="0" smtClean="0">
                <a:solidFill>
                  <a:srgbClr val="C00000"/>
                </a:solidFill>
              </a:rPr>
              <a:t>28. </a:t>
            </a:r>
            <a:r>
              <a:rPr lang="cs-CZ" sz="4800" dirty="0">
                <a:solidFill>
                  <a:srgbClr val="C00000"/>
                </a:solidFill>
              </a:rPr>
              <a:t>č</a:t>
            </a:r>
            <a:r>
              <a:rPr lang="cs-CZ" sz="4800" dirty="0" smtClean="0">
                <a:solidFill>
                  <a:srgbClr val="C00000"/>
                </a:solidFill>
              </a:rPr>
              <a:t>ervenec 1914</a:t>
            </a:r>
            <a:endParaRPr lang="cs-CZ" sz="4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9484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http://www.youtube.com/watch?v=9JQivKz-yLI&amp;feature=related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67908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3497" y="1334531"/>
            <a:ext cx="36444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Záminka k rozpoutání války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1146" y="4075973"/>
            <a:ext cx="3602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atentát na rakouského následníka trůnu Františka Ferdinanda v Sarajevu           28. června 1914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9722" y="2023484"/>
            <a:ext cx="27641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Skutečný důvod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52178" y="3150887"/>
            <a:ext cx="32124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nepřátelství mezi nejsilnějšími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/>
              <a:t>státy v Evropě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3497" y="2754289"/>
            <a:ext cx="24923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Příčina nepřátelství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1751" y="5298782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rozdělení světových</a:t>
            </a:r>
          </a:p>
          <a:p>
            <a:r>
              <a:rPr lang="cs-CZ" dirty="0"/>
              <a:t> </a:t>
            </a:r>
            <a:r>
              <a:rPr lang="cs-CZ" dirty="0" smtClean="0"/>
              <a:t>    kolonií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00539" y="3518288"/>
            <a:ext cx="40324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Státy s největším počtem kolonií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5431751" y="2023484"/>
            <a:ext cx="17893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   Francie, Anglie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00539" y="4315164"/>
            <a:ext cx="38164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Málo kolonií a snaha získat další na úkor Francie a  Anglie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5452178" y="2754289"/>
            <a:ext cx="1347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   Německo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0539" y="5560392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Způsob získání nových území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1751" y="1312210"/>
            <a:ext cx="1064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  válka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620688"/>
            <a:ext cx="3844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Utvořte správné dvojice</a:t>
            </a:r>
            <a:r>
              <a:rPr lang="cs-CZ" sz="2400" u="sng" dirty="0" smtClean="0">
                <a:solidFill>
                  <a:srgbClr val="FFFF00"/>
                </a:solidFill>
              </a:rPr>
              <a:t>:</a:t>
            </a:r>
            <a:endParaRPr lang="cs-CZ" sz="2400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8926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908720"/>
            <a:ext cx="2940664" cy="3915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46179" y="5529469"/>
            <a:ext cx="55899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Uniforma Františka Ferdinanda potřísněná krví</a:t>
            </a:r>
          </a:p>
        </p:txBody>
      </p:sp>
    </p:spTree>
    <p:extLst>
      <p:ext uri="{BB962C8B-B14F-4D97-AF65-F5344CB8AC3E}">
        <p14:creationId xmlns:p14="http://schemas.microsoft.com/office/powerpoint/2010/main" val="5456463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0911"/>
            <a:ext cx="2736304" cy="4215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82523" y="1190910"/>
            <a:ext cx="46866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>
                <a:solidFill>
                  <a:srgbClr val="FF0000"/>
                </a:solidFill>
              </a:rPr>
              <a:t>Vyhlášení války </a:t>
            </a:r>
            <a:r>
              <a:rPr lang="cs-CZ" sz="2000" u="sng" dirty="0" smtClean="0">
                <a:solidFill>
                  <a:srgbClr val="FF0000"/>
                </a:solidFill>
              </a:rPr>
              <a:t>Německem v</a:t>
            </a:r>
            <a:r>
              <a:rPr lang="cs-CZ" sz="2000" u="sng" dirty="0">
                <a:solidFill>
                  <a:srgbClr val="FF0000"/>
                </a:solidFill>
              </a:rPr>
              <a:t> roce </a:t>
            </a:r>
            <a:r>
              <a:rPr lang="cs-CZ" sz="2000" u="sng" dirty="0" smtClean="0">
                <a:solidFill>
                  <a:srgbClr val="FF0000"/>
                </a:solidFill>
              </a:rPr>
              <a:t>1914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82523" y="1660847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 správnou možnost: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7" y="263691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Mým přátelům!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8" y="3348434"/>
            <a:ext cx="3026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Mým nepřátelům!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8" y="4078327"/>
            <a:ext cx="2376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Mým národům!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481881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Mým poddaným!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007417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924734" y="836712"/>
            <a:ext cx="474335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Válčící strany</a:t>
            </a:r>
            <a:endParaRPr lang="cs-CZ" sz="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1916832"/>
            <a:ext cx="31479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Trojspolek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Násobení 9"/>
          <p:cNvSpPr/>
          <p:nvPr/>
        </p:nvSpPr>
        <p:spPr>
          <a:xfrm>
            <a:off x="3839209" y="193513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1916832"/>
            <a:ext cx="24497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Dohoda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32" y="2931769"/>
            <a:ext cx="1275560" cy="850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08433" y="2959136"/>
            <a:ext cx="2026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…………………....</a:t>
            </a:r>
          </a:p>
          <a:p>
            <a:endParaRPr lang="cs-CZ" dirty="0"/>
          </a:p>
          <a:p>
            <a:r>
              <a:rPr lang="cs-CZ" dirty="0" smtClean="0"/>
              <a:t>................................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07" y="3903759"/>
            <a:ext cx="1327486" cy="884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08433" y="4441532"/>
            <a:ext cx="2028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…………………...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147" y="4556272"/>
            <a:ext cx="1213641" cy="80858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783" y="3643049"/>
            <a:ext cx="1213641" cy="8085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70964" y="2931770"/>
            <a:ext cx="1217460" cy="608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92" y="5677148"/>
            <a:ext cx="729322" cy="4886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403" y="5665437"/>
            <a:ext cx="804374" cy="534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387" y="5657248"/>
            <a:ext cx="797517" cy="53710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055" y="5648629"/>
            <a:ext cx="820053" cy="545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697944"/>
            <a:ext cx="9382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3992" y="6165831"/>
            <a:ext cx="833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Rusko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3529" y="6165831"/>
            <a:ext cx="12283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Rakousko</a:t>
            </a:r>
          </a:p>
          <a:p>
            <a:r>
              <a:rPr lang="cs-CZ" dirty="0" smtClean="0"/>
              <a:t>Uhersko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1843" y="6165831"/>
            <a:ext cx="997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73030" y="6200351"/>
            <a:ext cx="1252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6165831"/>
            <a:ext cx="1105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Anglie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09109" y="3280578"/>
            <a:ext cx="2348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….…………………..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793883" y="4047343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….…………………..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09109" y="4788197"/>
            <a:ext cx="2194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…...……….….……..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3992" y="5180196"/>
            <a:ext cx="3866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Přiřaďte státy válčících stran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02591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55" y="1194201"/>
            <a:ext cx="8826689" cy="521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8655" y="537049"/>
            <a:ext cx="791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Vojenská seskupení v roce 1914</a:t>
            </a:r>
            <a:r>
              <a:rPr lang="cs-CZ" dirty="0" smtClean="0"/>
              <a:t> – ukaž na mapě státy Trojspolku a Dohody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139903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20891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Rychlý postup Trojspolku zastavila francouzská obrana na </a:t>
            </a:r>
            <a:r>
              <a:rPr lang="cs-CZ" sz="2800" b="1" dirty="0" smtClean="0"/>
              <a:t>řece Marně</a:t>
            </a:r>
            <a:r>
              <a:rPr lang="cs-CZ" sz="2800" dirty="0" smtClean="0"/>
              <a:t> a nastala </a:t>
            </a:r>
            <a:r>
              <a:rPr lang="cs-CZ" sz="2800" b="1" dirty="0" smtClean="0"/>
              <a:t>zákopová válka</a:t>
            </a:r>
            <a:r>
              <a:rPr lang="cs-CZ" sz="2800" dirty="0" smtClean="0"/>
              <a:t>, </a:t>
            </a:r>
          </a:p>
          <a:p>
            <a:pPr lvl="0"/>
            <a:r>
              <a:rPr lang="cs-CZ" sz="2800" dirty="0" smtClean="0"/>
              <a:t>která trvala prakticky až do roku 1918.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795" y="2492896"/>
            <a:ext cx="5734446" cy="3655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0339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6490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/>
              <a:t>ŘEŠENÍ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1071926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3497" y="1334531"/>
            <a:ext cx="36444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Záminka k rozpoutání války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1146" y="4075973"/>
            <a:ext cx="3602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atentát na rakouského následníka trůnu Františka Ferdinanda v Sarajevu           28. června 1914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9722" y="2023484"/>
            <a:ext cx="27641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Skutečný důvod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52178" y="3150887"/>
            <a:ext cx="32124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nepřátelství mezi nejsilnějšími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/>
              <a:t>státy v Evropě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3497" y="2754289"/>
            <a:ext cx="24923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Příčina nepřátelství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1751" y="5298782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rozdělení světových</a:t>
            </a:r>
          </a:p>
          <a:p>
            <a:r>
              <a:rPr lang="cs-CZ" dirty="0"/>
              <a:t> </a:t>
            </a:r>
            <a:r>
              <a:rPr lang="cs-CZ" dirty="0" smtClean="0"/>
              <a:t>    kolonií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00539" y="3518288"/>
            <a:ext cx="40324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Státy s největším počtem kolonií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5431751" y="2023484"/>
            <a:ext cx="17893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   Francie, Anglie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00539" y="4315164"/>
            <a:ext cx="38164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Málo kolonií a snaha získat další na úkor Francie a  Anglie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5452178" y="2754289"/>
            <a:ext cx="1347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   Německo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0539" y="5560392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Způsob získání nových území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1751" y="1312210"/>
            <a:ext cx="1064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  válka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620688"/>
            <a:ext cx="3844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Utvořte správné dvojice</a:t>
            </a:r>
            <a:r>
              <a:rPr lang="cs-CZ" sz="2400" u="sng" dirty="0" smtClean="0">
                <a:solidFill>
                  <a:srgbClr val="FFFF00"/>
                </a:solidFill>
              </a:rPr>
              <a:t>:</a:t>
            </a:r>
            <a:endParaRPr lang="cs-CZ" sz="2400" u="sng" dirty="0">
              <a:solidFill>
                <a:srgbClr val="FFFF0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4211960" y="1496876"/>
            <a:ext cx="1440160" cy="2818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131840" y="2954344"/>
            <a:ext cx="2520280" cy="4746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915816" y="2208150"/>
            <a:ext cx="2736304" cy="33522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4599921" y="2208150"/>
            <a:ext cx="914400" cy="15101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4283968" y="2954344"/>
            <a:ext cx="1368152" cy="17217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4283968" y="1534586"/>
            <a:ext cx="1230353" cy="42258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9788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4139952" y="4293096"/>
            <a:ext cx="2592288" cy="46166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0911"/>
            <a:ext cx="2736304" cy="4215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82523" y="1190910"/>
            <a:ext cx="46866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>
                <a:solidFill>
                  <a:srgbClr val="FF0000"/>
                </a:solidFill>
              </a:rPr>
              <a:t>Vyhlášení války </a:t>
            </a:r>
            <a:r>
              <a:rPr lang="cs-CZ" sz="2000" u="sng" dirty="0" smtClean="0">
                <a:solidFill>
                  <a:srgbClr val="FF0000"/>
                </a:solidFill>
              </a:rPr>
              <a:t>Německem v</a:t>
            </a:r>
            <a:r>
              <a:rPr lang="cs-CZ" sz="2000" u="sng" dirty="0">
                <a:solidFill>
                  <a:srgbClr val="FF0000"/>
                </a:solidFill>
              </a:rPr>
              <a:t> roce </a:t>
            </a:r>
            <a:r>
              <a:rPr lang="cs-CZ" sz="2000" u="sng" dirty="0" smtClean="0">
                <a:solidFill>
                  <a:srgbClr val="FF0000"/>
                </a:solidFill>
              </a:rPr>
              <a:t>1914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82523" y="1660847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 správnou možnost: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7" y="263691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Mým přátelům!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7" y="3501008"/>
            <a:ext cx="2376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Mým nepřátelům!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7" y="4293096"/>
            <a:ext cx="2376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Mým národům!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5036855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Mým poddaným!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802522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924734" y="836712"/>
            <a:ext cx="474335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Válčící strany</a:t>
            </a:r>
            <a:endParaRPr lang="cs-CZ" sz="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1916832"/>
            <a:ext cx="31479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Trojspolek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Násobení 9"/>
          <p:cNvSpPr/>
          <p:nvPr/>
        </p:nvSpPr>
        <p:spPr>
          <a:xfrm>
            <a:off x="3839209" y="193513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1916832"/>
            <a:ext cx="24497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Dohoda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32" y="2931769"/>
            <a:ext cx="1275560" cy="850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08433" y="2959136"/>
            <a:ext cx="20264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Rakousko - Uhersko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07" y="3903759"/>
            <a:ext cx="1327486" cy="884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05942" y="4371606"/>
            <a:ext cx="2028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147" y="4556272"/>
            <a:ext cx="1213641" cy="80858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783" y="3643049"/>
            <a:ext cx="1213641" cy="8085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70964" y="2931770"/>
            <a:ext cx="1217460" cy="608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92" y="5677148"/>
            <a:ext cx="729322" cy="4886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403" y="5665437"/>
            <a:ext cx="804374" cy="534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387" y="5657248"/>
            <a:ext cx="797517" cy="53710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055" y="5648629"/>
            <a:ext cx="820053" cy="545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697944"/>
            <a:ext cx="9382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3992" y="6165831"/>
            <a:ext cx="833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Rusko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3529" y="6165831"/>
            <a:ext cx="12283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Rakousko</a:t>
            </a:r>
          </a:p>
          <a:p>
            <a:r>
              <a:rPr lang="cs-CZ" dirty="0" smtClean="0"/>
              <a:t>Uhersko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1843" y="6165831"/>
            <a:ext cx="997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73030" y="6200351"/>
            <a:ext cx="1252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6165831"/>
            <a:ext cx="1105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Anglie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87635" y="3171168"/>
            <a:ext cx="1072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Anglie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787635" y="3932478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87635" y="4740938"/>
            <a:ext cx="1072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Rusko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3992" y="5180196"/>
            <a:ext cx="3866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Přiřaďte státy válčících stran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8883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548680"/>
            <a:ext cx="7332617" cy="6432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CITACE</a:t>
            </a:r>
          </a:p>
          <a:p>
            <a:endParaRPr lang="cs-CZ" sz="1200" dirty="0" smtClean="0"/>
          </a:p>
          <a:p>
            <a:r>
              <a:rPr lang="cs-CZ" sz="1200" dirty="0" smtClean="0"/>
              <a:t>Snímek 4:</a:t>
            </a:r>
          </a:p>
          <a:p>
            <a:r>
              <a:rPr lang="cs-CZ" sz="1200" dirty="0">
                <a:hlinkClick r:id="rId3"/>
              </a:rPr>
              <a:t>http://www.youtube.com/watch?v=9JQivKz-yLI&amp;feature=related</a:t>
            </a:r>
            <a:endParaRPr lang="cs-CZ" sz="1200" dirty="0"/>
          </a:p>
          <a:p>
            <a:endParaRPr lang="cs-CZ" sz="1200" dirty="0"/>
          </a:p>
          <a:p>
            <a:r>
              <a:rPr lang="cs-CZ" sz="1200" dirty="0" smtClean="0"/>
              <a:t>Snímek 6:</a:t>
            </a:r>
          </a:p>
          <a:p>
            <a:r>
              <a:rPr lang="cs-CZ" sz="1200" dirty="0"/>
              <a:t>[cit.2011-10-27</a:t>
            </a:r>
            <a:r>
              <a:rPr lang="cs-CZ" sz="1200" dirty="0" smtClean="0"/>
              <a:t>].Volně dostupný na </a:t>
            </a:r>
            <a:r>
              <a:rPr lang="cs-CZ" sz="1200" dirty="0"/>
              <a:t>WWW:  </a:t>
            </a:r>
            <a:r>
              <a:rPr lang="cs-CZ" sz="1200" dirty="0" smtClean="0"/>
              <a:t>&lt;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cs.wikipedia.org/wiki/Soubor:Franzshirt.jpg</a:t>
            </a:r>
            <a:r>
              <a:rPr lang="en-US" sz="1200" dirty="0"/>
              <a:t> &gt;</a:t>
            </a:r>
            <a:r>
              <a:rPr lang="cs-CZ" sz="1200" dirty="0" smtClean="0"/>
              <a:t> 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Snímek 7:</a:t>
            </a:r>
          </a:p>
          <a:p>
            <a:r>
              <a:rPr lang="cs-CZ" sz="1200" dirty="0" smtClean="0"/>
              <a:t>Wilhelm </a:t>
            </a:r>
            <a:r>
              <a:rPr lang="cs-CZ" sz="1200" dirty="0"/>
              <a:t>II</a:t>
            </a:r>
            <a:r>
              <a:rPr lang="cs-CZ" sz="1200" dirty="0" smtClean="0"/>
              <a:t>.</a:t>
            </a:r>
            <a:r>
              <a:rPr lang="en-US" sz="1200" dirty="0" smtClean="0"/>
              <a:t>[cit.2011</a:t>
            </a:r>
            <a:r>
              <a:rPr lang="cs-CZ" sz="1200" dirty="0" smtClean="0"/>
              <a:t>-10-27</a:t>
            </a:r>
            <a:r>
              <a:rPr lang="en-US" sz="1200" dirty="0" smtClean="0"/>
              <a:t>]</a:t>
            </a:r>
            <a:r>
              <a:rPr lang="cs-CZ" sz="1200" dirty="0" smtClean="0"/>
              <a:t>. Dostupný </a:t>
            </a:r>
            <a:r>
              <a:rPr lang="cs-CZ" sz="1200" dirty="0"/>
              <a:t>pod </a:t>
            </a:r>
            <a:r>
              <a:rPr lang="cs-CZ" sz="1200" dirty="0" smtClean="0"/>
              <a:t>licencí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</a:t>
            </a:r>
            <a:r>
              <a:rPr lang="en-US" sz="1200" dirty="0" smtClean="0">
                <a:hlinkClick r:id="rId5"/>
              </a:rPr>
              <a:t>http</a:t>
            </a:r>
            <a:r>
              <a:rPr lang="en-US" sz="1200" dirty="0">
                <a:hlinkClick r:id="rId5"/>
              </a:rPr>
              <a:t>://</a:t>
            </a:r>
            <a:r>
              <a:rPr lang="en-US" sz="1200" dirty="0" smtClean="0">
                <a:hlinkClick r:id="rId5"/>
              </a:rPr>
              <a:t>cs.wikipedia.org/wiki/Soubor:Kriegserkl%C3%A4rung_Erster_Weltkrieg.jpg</a:t>
            </a:r>
            <a:r>
              <a:rPr lang="en-US" sz="1200" dirty="0"/>
              <a:t> </a:t>
            </a:r>
            <a:r>
              <a:rPr lang="en-US" sz="1200" dirty="0" smtClean="0"/>
              <a:t>&gt;</a:t>
            </a:r>
            <a:endParaRPr lang="cs-CZ" sz="1200" dirty="0" smtClean="0"/>
          </a:p>
          <a:p>
            <a:endParaRPr lang="cs-CZ" dirty="0" smtClean="0"/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Snímek 8:</a:t>
            </a:r>
          </a:p>
          <a:p>
            <a:pPr lvl="0"/>
            <a:r>
              <a:rPr lang="de-DE" sz="1200" b="1" dirty="0">
                <a:solidFill>
                  <a:prstClr val="black"/>
                </a:solidFill>
              </a:rPr>
              <a:t>Deutsch:</a:t>
            </a:r>
            <a:r>
              <a:rPr lang="de-DE" sz="1200" dirty="0">
                <a:solidFill>
                  <a:prstClr val="black"/>
                </a:solidFill>
              </a:rPr>
              <a:t> Diese Grafik wurde von </a:t>
            </a:r>
            <a:r>
              <a:rPr lang="de-DE" sz="1200" dirty="0" err="1">
                <a:solidFill>
                  <a:prstClr val="black"/>
                </a:solidFill>
                <a:hlinkClick r:id="rId6" action="ppaction://hlinkfile" tooltip="User:SKopp"/>
              </a:rPr>
              <a:t>SKopp</a:t>
            </a:r>
            <a:r>
              <a:rPr lang="de-DE" sz="1200" dirty="0">
                <a:solidFill>
                  <a:prstClr val="black"/>
                </a:solidFill>
              </a:rPr>
              <a:t> erstellt.</a:t>
            </a:r>
          </a:p>
          <a:p>
            <a:pPr lvl="0"/>
            <a:r>
              <a:rPr lang="de-DE" sz="1200" b="1" dirty="0">
                <a:solidFill>
                  <a:prstClr val="black"/>
                </a:solidFill>
              </a:rPr>
              <a:t>English:</a:t>
            </a:r>
            <a:r>
              <a:rPr lang="de-DE" sz="1200" dirty="0">
                <a:solidFill>
                  <a:prstClr val="black"/>
                </a:solidFill>
              </a:rPr>
              <a:t> This </a:t>
            </a:r>
            <a:r>
              <a:rPr lang="de-DE" sz="1200" dirty="0" err="1">
                <a:solidFill>
                  <a:prstClr val="black"/>
                </a:solidFill>
              </a:rPr>
              <a:t>graphic</a:t>
            </a:r>
            <a:r>
              <a:rPr lang="de-DE" sz="1200" dirty="0">
                <a:solidFill>
                  <a:prstClr val="black"/>
                </a:solidFill>
              </a:rPr>
              <a:t> was </a:t>
            </a:r>
            <a:r>
              <a:rPr lang="de-DE" sz="1200" dirty="0" err="1">
                <a:solidFill>
                  <a:prstClr val="black"/>
                </a:solidFill>
              </a:rPr>
              <a:t>drawn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by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  <a:hlinkClick r:id="rId6" action="ppaction://hlinkfile" tooltip="User:SKopp"/>
              </a:rPr>
              <a:t>SKopp</a:t>
            </a:r>
            <a:r>
              <a:rPr lang="de-DE" sz="1200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de-DE" sz="1200" b="1" dirty="0" err="1">
                <a:solidFill>
                  <a:prstClr val="black"/>
                </a:solidFill>
              </a:rPr>
              <a:t>Español</a:t>
            </a:r>
            <a:r>
              <a:rPr lang="de-DE" sz="1200" b="1" dirty="0">
                <a:solidFill>
                  <a:prstClr val="black"/>
                </a:solidFill>
              </a:rPr>
              <a:t>:</a:t>
            </a:r>
            <a:r>
              <a:rPr lang="de-DE" sz="1200" dirty="0">
                <a:solidFill>
                  <a:prstClr val="black"/>
                </a:solidFill>
              </a:rPr>
              <a:t> Este </a:t>
            </a:r>
            <a:r>
              <a:rPr lang="de-DE" sz="1200" dirty="0" err="1">
                <a:solidFill>
                  <a:prstClr val="black"/>
                </a:solidFill>
              </a:rPr>
              <a:t>archivo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fue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realizado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por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el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usuario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  <a:hlinkClick r:id="rId6" action="ppaction://hlinkfile" tooltip="User:SKopp"/>
              </a:rPr>
              <a:t>SKopp</a:t>
            </a:r>
            <a:r>
              <a:rPr lang="de-DE" sz="1200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de-DE" sz="1200" b="1" dirty="0">
                <a:solidFill>
                  <a:prstClr val="black"/>
                </a:solidFill>
              </a:rPr>
              <a:t>Suomi: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Tämän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grafiikan</a:t>
            </a:r>
            <a:r>
              <a:rPr lang="de-DE" sz="1200" dirty="0">
                <a:solidFill>
                  <a:prstClr val="black"/>
                </a:solidFill>
              </a:rPr>
              <a:t> on </a:t>
            </a:r>
            <a:r>
              <a:rPr lang="de-DE" sz="1200" dirty="0" err="1">
                <a:solidFill>
                  <a:prstClr val="black"/>
                </a:solidFill>
              </a:rPr>
              <a:t>piirtänyt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  <a:hlinkClick r:id="rId6" action="ppaction://hlinkfile" tooltip="User:SKopp"/>
              </a:rPr>
              <a:t>SKopp</a:t>
            </a:r>
            <a:r>
              <a:rPr lang="de-DE" sz="1200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de-DE" sz="1200" b="1" dirty="0" err="1">
                <a:solidFill>
                  <a:prstClr val="black"/>
                </a:solidFill>
              </a:rPr>
              <a:t>Português</a:t>
            </a:r>
            <a:r>
              <a:rPr lang="de-DE" sz="1200" b="1" dirty="0">
                <a:solidFill>
                  <a:prstClr val="black"/>
                </a:solidFill>
              </a:rPr>
              <a:t>:</a:t>
            </a:r>
            <a:r>
              <a:rPr lang="de-DE" sz="1200" dirty="0">
                <a:solidFill>
                  <a:prstClr val="black"/>
                </a:solidFill>
              </a:rPr>
              <a:t> Este </a:t>
            </a:r>
            <a:r>
              <a:rPr lang="de-DE" sz="1200" dirty="0" err="1">
                <a:solidFill>
                  <a:prstClr val="black"/>
                </a:solidFill>
              </a:rPr>
              <a:t>gráfico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foi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desenhado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pelo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utilizador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  <a:hlinkClick r:id="rId6" action="ppaction://hlinkfile" tooltip="User:SKopp"/>
              </a:rPr>
              <a:t>SKopp</a:t>
            </a:r>
            <a:r>
              <a:rPr lang="de-DE" sz="1200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de-DE" sz="1200" b="1" dirty="0" err="1">
                <a:solidFill>
                  <a:prstClr val="black"/>
                </a:solidFill>
              </a:rPr>
              <a:t>Slovenčina</a:t>
            </a:r>
            <a:r>
              <a:rPr lang="de-DE" sz="1200" b="1" dirty="0">
                <a:solidFill>
                  <a:prstClr val="black"/>
                </a:solidFill>
              </a:rPr>
              <a:t>: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Tento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obrázok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bol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vytvorený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</a:rPr>
              <a:t>redaktorom</a:t>
            </a:r>
            <a:r>
              <a:rPr lang="de-DE" sz="1200" dirty="0">
                <a:solidFill>
                  <a:prstClr val="black"/>
                </a:solidFill>
              </a:rPr>
              <a:t> </a:t>
            </a:r>
            <a:r>
              <a:rPr lang="de-DE" sz="1200" dirty="0" err="1">
                <a:solidFill>
                  <a:prstClr val="black"/>
                </a:solidFill>
                <a:hlinkClick r:id="rId6" action="ppaction://hlinkfile" tooltip="User:SKopp"/>
              </a:rPr>
              <a:t>SKopp</a:t>
            </a:r>
            <a:r>
              <a:rPr lang="de-DE" sz="1200" dirty="0" smtClean="0">
                <a:solidFill>
                  <a:prstClr val="black"/>
                </a:solidFill>
              </a:rPr>
              <a:t>.</a:t>
            </a:r>
            <a:r>
              <a:rPr lang="cs-CZ" sz="1200" dirty="0" smtClean="0">
                <a:solidFill>
                  <a:prstClr val="black"/>
                </a:solidFill>
              </a:rPr>
              <a:t> [</a:t>
            </a:r>
            <a:r>
              <a:rPr lang="cs-CZ" sz="1200" dirty="0">
                <a:solidFill>
                  <a:prstClr val="black"/>
                </a:solidFill>
              </a:rPr>
              <a:t>cit.2011-10-27].Volně dostupný na </a:t>
            </a:r>
            <a:r>
              <a:rPr lang="cs-CZ" sz="1200" dirty="0" err="1">
                <a:solidFill>
                  <a:prstClr val="black"/>
                </a:solidFill>
                <a:hlinkClick r:id="rId7" action="ppaction://hlinkfile"/>
              </a:rPr>
              <a:t>Wikimedia</a:t>
            </a:r>
            <a:r>
              <a:rPr lang="cs-CZ" sz="1200" dirty="0">
                <a:solidFill>
                  <a:prstClr val="black"/>
                </a:solidFill>
                <a:hlinkClick r:id="rId7" action="ppaction://hlinkfile"/>
              </a:rPr>
              <a:t> </a:t>
            </a:r>
            <a:r>
              <a:rPr lang="cs-CZ" sz="1200" dirty="0" err="1">
                <a:solidFill>
                  <a:prstClr val="black"/>
                </a:solidFill>
                <a:hlinkClick r:id="rId7" action="ppaction://hlinkfile"/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 </a:t>
            </a:r>
            <a:r>
              <a:rPr lang="cs-CZ" sz="1200" dirty="0" smtClean="0">
                <a:solidFill>
                  <a:prstClr val="black"/>
                </a:solidFill>
              </a:rPr>
              <a:t>WWW:  &lt; 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http://cs.wikipedia.org/wiki/Soubor:Flag_of_France.svg </a:t>
            </a:r>
            <a:r>
              <a:rPr lang="cs-CZ" sz="1200" dirty="0" smtClean="0">
                <a:solidFill>
                  <a:prstClr val="black"/>
                </a:solidFill>
              </a:rPr>
              <a:t>&gt;</a:t>
            </a: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B1mbo. </a:t>
            </a:r>
            <a:r>
              <a:rPr lang="cs-CZ" sz="1200" dirty="0" smtClean="0">
                <a:solidFill>
                  <a:prstClr val="black"/>
                </a:solidFill>
              </a:rPr>
              <a:t>[</a:t>
            </a:r>
            <a:r>
              <a:rPr lang="cs-CZ" sz="1200" dirty="0">
                <a:solidFill>
                  <a:prstClr val="black"/>
                </a:solidFill>
              </a:rPr>
              <a:t>cit.2011-10-27].Volně dostupný na </a:t>
            </a:r>
            <a:r>
              <a:rPr lang="cs-CZ" sz="1200" dirty="0" err="1">
                <a:solidFill>
                  <a:prstClr val="black"/>
                </a:solidFill>
                <a:hlinkClick r:id="rId7" action="ppaction://hlinkfile"/>
              </a:rPr>
              <a:t>Wikimedia</a:t>
            </a:r>
            <a:r>
              <a:rPr lang="cs-CZ" sz="1200" dirty="0">
                <a:solidFill>
                  <a:prstClr val="black"/>
                </a:solidFill>
                <a:hlinkClick r:id="rId7" action="ppaction://hlinkfile"/>
              </a:rPr>
              <a:t> </a:t>
            </a:r>
            <a:r>
              <a:rPr lang="cs-CZ" sz="1200" dirty="0" err="1">
                <a:solidFill>
                  <a:prstClr val="black"/>
                </a:solidFill>
                <a:hlinkClick r:id="rId7" action="ppaction://hlinkfile"/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 WWW: </a:t>
            </a: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&lt; </a:t>
            </a:r>
            <a:r>
              <a:rPr lang="cs-CZ" sz="1200" dirty="0">
                <a:solidFill>
                  <a:prstClr val="black"/>
                </a:solidFill>
                <a:hlinkClick r:id="rId9"/>
              </a:rPr>
              <a:t>http://cs.wikipedia.org/wiki/Soubor:Flag_of_Austria-Hungary_1869-1918.svg</a:t>
            </a:r>
            <a:r>
              <a:rPr lang="cs-CZ" sz="1200" dirty="0">
                <a:solidFill>
                  <a:prstClr val="black"/>
                </a:solidFill>
              </a:rPr>
              <a:t>&gt;</a:t>
            </a: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hlinkClick r:id="rId10" action="ppaction://hlinkfile" tooltip="User:B1mbo"/>
              </a:rPr>
              <a:t>User:B1mbo</a:t>
            </a:r>
            <a:r>
              <a:rPr lang="cs-CZ" sz="1200" dirty="0">
                <a:solidFill>
                  <a:prstClr val="black"/>
                </a:solidFill>
              </a:rPr>
              <a:t> and </a:t>
            </a:r>
            <a:r>
              <a:rPr lang="cs-CZ" sz="1200" dirty="0" err="1" smtClean="0">
                <a:solidFill>
                  <a:prstClr val="black"/>
                </a:solidFill>
                <a:hlinkClick r:id="rId11" action="ppaction://hlinkfile" tooltip="User:Madden"/>
              </a:rPr>
              <a:t>User:Madden</a:t>
            </a:r>
            <a:r>
              <a:rPr lang="cs-CZ" sz="1200" dirty="0" smtClean="0">
                <a:solidFill>
                  <a:prstClr val="black"/>
                </a:solidFill>
              </a:rPr>
              <a:t>. </a:t>
            </a:r>
            <a:r>
              <a:rPr lang="cs-CZ" sz="1200" dirty="0" smtClean="0">
                <a:solidFill>
                  <a:prstClr val="black"/>
                </a:solidFill>
              </a:rPr>
              <a:t>[</a:t>
            </a:r>
            <a:r>
              <a:rPr lang="cs-CZ" sz="1200" dirty="0">
                <a:solidFill>
                  <a:prstClr val="black"/>
                </a:solidFill>
              </a:rPr>
              <a:t>cit.2011-10-27].Volně dostupný na </a:t>
            </a:r>
            <a:r>
              <a:rPr lang="cs-CZ" sz="1200" dirty="0" err="1">
                <a:solidFill>
                  <a:prstClr val="black"/>
                </a:solidFill>
                <a:hlinkClick r:id="rId7" action="ppaction://hlinkfile"/>
              </a:rPr>
              <a:t>Wikimedia</a:t>
            </a:r>
            <a:r>
              <a:rPr lang="cs-CZ" sz="1200" dirty="0">
                <a:solidFill>
                  <a:prstClr val="black"/>
                </a:solidFill>
                <a:hlinkClick r:id="rId7" action="ppaction://hlinkfile"/>
              </a:rPr>
              <a:t> </a:t>
            </a:r>
            <a:r>
              <a:rPr lang="cs-CZ" sz="1200" dirty="0" err="1">
                <a:solidFill>
                  <a:prstClr val="black"/>
                </a:solidFill>
                <a:hlinkClick r:id="rId7" action="ppaction://hlinkfile"/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 WWW:</a:t>
            </a: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&lt; </a:t>
            </a:r>
            <a:r>
              <a:rPr lang="cs-CZ" sz="1200" dirty="0">
                <a:solidFill>
                  <a:prstClr val="black"/>
                </a:solidFill>
                <a:hlinkClick r:id="rId12"/>
              </a:rPr>
              <a:t>http://cs.wikipedia.org/wiki/</a:t>
            </a:r>
            <a:r>
              <a:rPr lang="cs-CZ" sz="1200" dirty="0" err="1">
                <a:solidFill>
                  <a:prstClr val="black"/>
                </a:solidFill>
                <a:hlinkClick r:id="rId12"/>
              </a:rPr>
              <a:t>Soubor:Flag_of_the_German_Empire.svg</a:t>
            </a:r>
            <a:r>
              <a:rPr lang="cs-CZ" sz="1200" dirty="0">
                <a:solidFill>
                  <a:prstClr val="black"/>
                </a:solidFill>
              </a:rPr>
              <a:t>&gt;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7316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612845"/>
            <a:ext cx="7992888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Snímek 8:</a:t>
            </a:r>
          </a:p>
          <a:p>
            <a:r>
              <a:rPr lang="cs-CZ" sz="1200" smtClean="0"/>
              <a:t>Zscout370. </a:t>
            </a:r>
            <a:r>
              <a:rPr lang="cs-CZ" sz="1200" dirty="0" smtClean="0"/>
              <a:t>[</a:t>
            </a:r>
            <a:r>
              <a:rPr lang="cs-CZ" sz="1200" dirty="0"/>
              <a:t>cit.2011-10-27].Volně dostupný na </a:t>
            </a:r>
            <a:r>
              <a:rPr lang="cs-CZ" sz="1200" dirty="0" err="1">
                <a:hlinkClick r:id="rId2" action="ppaction://hlinkfile"/>
              </a:rPr>
              <a:t>Wikimedia</a:t>
            </a:r>
            <a:r>
              <a:rPr lang="cs-CZ" sz="1200" dirty="0">
                <a:hlinkClick r:id="rId2" action="ppaction://hlinkfile"/>
              </a:rPr>
              <a:t> </a:t>
            </a:r>
            <a:r>
              <a:rPr lang="cs-CZ" sz="1200" dirty="0" err="1">
                <a:hlinkClick r:id="rId2" action="ppaction://hlinkfile"/>
              </a:rPr>
              <a:t>Commons</a:t>
            </a:r>
            <a:r>
              <a:rPr lang="cs-CZ" sz="1200" dirty="0"/>
              <a:t>  </a:t>
            </a:r>
            <a:endParaRPr lang="cs-CZ" sz="1200" dirty="0" smtClean="0"/>
          </a:p>
          <a:p>
            <a:r>
              <a:rPr lang="cs-CZ" sz="1200" dirty="0" smtClean="0"/>
              <a:t>WWW:  </a:t>
            </a:r>
            <a:r>
              <a:rPr lang="cs-CZ" sz="1200" dirty="0"/>
              <a:t>&lt; </a:t>
            </a:r>
            <a:r>
              <a:rPr lang="cs-CZ" sz="1200" dirty="0">
                <a:hlinkClick r:id="rId3"/>
              </a:rPr>
              <a:t>http://cs.wikipedia.org/wiki/</a:t>
            </a:r>
            <a:r>
              <a:rPr lang="cs-CZ" sz="1200" dirty="0" err="1">
                <a:hlinkClick r:id="rId3"/>
              </a:rPr>
              <a:t>Soubor:Flag_of_Russia.svg</a:t>
            </a:r>
            <a:r>
              <a:rPr lang="cs-CZ" sz="1200" dirty="0" smtClean="0"/>
              <a:t>&gt;</a:t>
            </a:r>
          </a:p>
          <a:p>
            <a:endParaRPr lang="cs-CZ" sz="1200" dirty="0"/>
          </a:p>
          <a:p>
            <a:r>
              <a:rPr lang="en-US" sz="1200" dirty="0" smtClean="0"/>
              <a:t>Original </a:t>
            </a:r>
            <a:r>
              <a:rPr lang="en-US" sz="1200" dirty="0"/>
              <a:t>flag by </a:t>
            </a:r>
            <a:r>
              <a:rPr lang="en-US" sz="1200" dirty="0">
                <a:hlinkClick r:id="rId4" action="ppaction://hlinkfile" tooltip="w:James I of England"/>
              </a:rPr>
              <a:t>James I of England/James VI of </a:t>
            </a:r>
            <a:r>
              <a:rPr lang="en-US" sz="1200" dirty="0" smtClean="0">
                <a:hlinkClick r:id="rId4" action="ppaction://hlinkfile" tooltip="w:James I of England"/>
              </a:rPr>
              <a:t>Scotland</a:t>
            </a:r>
            <a:r>
              <a:rPr lang="cs-CZ" sz="1200" dirty="0" smtClean="0"/>
              <a:t> </a:t>
            </a:r>
            <a:r>
              <a:rPr lang="en-US" sz="1200" dirty="0" smtClean="0"/>
              <a:t>SVG </a:t>
            </a:r>
            <a:r>
              <a:rPr lang="en-US" sz="1200" dirty="0"/>
              <a:t>recreation by </a:t>
            </a:r>
            <a:r>
              <a:rPr lang="en-US" sz="1200" dirty="0" smtClean="0">
                <a:hlinkClick r:id="rId5" action="ppaction://hlinkfile" tooltip="User:Zscout370"/>
              </a:rPr>
              <a:t>User:Zscout370</a:t>
            </a:r>
            <a:r>
              <a:rPr lang="cs-CZ" sz="1200" dirty="0" smtClean="0"/>
              <a:t> [</a:t>
            </a:r>
            <a:r>
              <a:rPr lang="cs-CZ" sz="1200" dirty="0"/>
              <a:t>cit.2011-10-27</a:t>
            </a:r>
            <a:r>
              <a:rPr lang="cs-CZ" sz="1200" dirty="0" smtClean="0"/>
              <a:t>].      Volně </a:t>
            </a:r>
            <a:r>
              <a:rPr lang="cs-CZ" sz="1200" dirty="0"/>
              <a:t>dostupný na </a:t>
            </a:r>
            <a:r>
              <a:rPr lang="cs-CZ" sz="1200" dirty="0" err="1">
                <a:hlinkClick r:id="rId2" action="ppaction://hlinkfile"/>
              </a:rPr>
              <a:t>Wikimedia</a:t>
            </a:r>
            <a:r>
              <a:rPr lang="cs-CZ" sz="1200" dirty="0">
                <a:hlinkClick r:id="rId2" action="ppaction://hlinkfile"/>
              </a:rPr>
              <a:t> </a:t>
            </a:r>
            <a:r>
              <a:rPr lang="cs-CZ" sz="1200" dirty="0" err="1">
                <a:hlinkClick r:id="rId2" action="ppaction://hlinkfile"/>
              </a:rPr>
              <a:t>Commons</a:t>
            </a:r>
            <a:r>
              <a:rPr lang="cs-CZ" sz="1200" dirty="0"/>
              <a:t>  </a:t>
            </a:r>
            <a:endParaRPr lang="cs-CZ" sz="1200" dirty="0" smtClean="0"/>
          </a:p>
          <a:p>
            <a:r>
              <a:rPr lang="cs-CZ" sz="1200" dirty="0" smtClean="0"/>
              <a:t>WWW:  &lt;</a:t>
            </a:r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</a:t>
            </a:r>
            <a:r>
              <a:rPr lang="cs-CZ" sz="1200" dirty="0" smtClean="0">
                <a:hlinkClick r:id="rId6"/>
              </a:rPr>
              <a:t>cs.wikipedia.org/wiki/</a:t>
            </a:r>
            <a:r>
              <a:rPr lang="cs-CZ" sz="1200" dirty="0" err="1" smtClean="0">
                <a:hlinkClick r:id="rId6"/>
              </a:rPr>
              <a:t>Soubor:Flag_of_the_United_Kingdom.svg</a:t>
            </a:r>
            <a:r>
              <a:rPr lang="cs-CZ" sz="1200" dirty="0" smtClean="0"/>
              <a:t>&gt;</a:t>
            </a:r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r>
              <a:rPr lang="cs-CZ" sz="1200" dirty="0" smtClean="0"/>
              <a:t>Snímek </a:t>
            </a:r>
            <a:r>
              <a:rPr lang="cs-CZ" sz="1200" dirty="0"/>
              <a:t>9:</a:t>
            </a:r>
          </a:p>
          <a:p>
            <a:r>
              <a:rPr lang="en-US" sz="1200" dirty="0" err="1"/>
              <a:t>historicair</a:t>
            </a:r>
            <a:r>
              <a:rPr lang="en-US" sz="1200" dirty="0"/>
              <a:t> (French original)</a:t>
            </a:r>
            <a:r>
              <a:rPr lang="cs-CZ" sz="1200" dirty="0"/>
              <a:t>,</a:t>
            </a:r>
            <a:r>
              <a:rPr lang="en-US" sz="1200" dirty="0"/>
              <a:t> </a:t>
            </a:r>
            <a:r>
              <a:rPr lang="en-US" sz="1200" dirty="0" err="1"/>
              <a:t>Fluteflute</a:t>
            </a:r>
            <a:r>
              <a:rPr lang="en-US" sz="1200" dirty="0"/>
              <a:t> &amp; </a:t>
            </a:r>
            <a:r>
              <a:rPr lang="en-US" sz="1200" dirty="0" err="1"/>
              <a:t>User:Bibi</a:t>
            </a:r>
            <a:r>
              <a:rPr lang="en-US" sz="1200" dirty="0"/>
              <a:t> Saint-Pol (English translation)</a:t>
            </a:r>
            <a:r>
              <a:rPr lang="cs-CZ" sz="1200" dirty="0"/>
              <a:t>. [cit.2011-10-27]. Dostupný pod licencí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en-US" sz="1200" dirty="0" smtClean="0"/>
              <a:t>&lt; </a:t>
            </a:r>
            <a:r>
              <a:rPr lang="cs-CZ" sz="1200" dirty="0">
                <a:hlinkClick r:id="rId7"/>
              </a:rPr>
              <a:t>http://cs.wikipedia.org/wiki/Soubor:Map_Europe_alliances_1914-en.svg</a:t>
            </a:r>
            <a:r>
              <a:rPr lang="en-US" sz="1200" dirty="0"/>
              <a:t> &gt;</a:t>
            </a:r>
            <a:endParaRPr lang="cs-CZ" sz="1200" dirty="0"/>
          </a:p>
          <a:p>
            <a:endParaRPr lang="cs-CZ" sz="1200" dirty="0"/>
          </a:p>
          <a:p>
            <a:r>
              <a:rPr lang="cs-CZ" sz="1200" dirty="0"/>
              <a:t>Snímek 10:</a:t>
            </a:r>
          </a:p>
          <a:p>
            <a:r>
              <a:rPr lang="en-US" sz="1200" dirty="0"/>
              <a:t>Department of Defense. Department of the Army. Office of the Chief Signal Officer. [cit.2011-10-27]. </a:t>
            </a:r>
            <a:r>
              <a:rPr lang="en-US" sz="1200" dirty="0" err="1"/>
              <a:t>Dostupný</a:t>
            </a:r>
            <a:r>
              <a:rPr lang="en-US" sz="1200" dirty="0"/>
              <a:t> pod </a:t>
            </a:r>
            <a:r>
              <a:rPr lang="en-US" sz="1200" dirty="0" err="1"/>
              <a:t>licencí</a:t>
            </a:r>
            <a:r>
              <a:rPr lang="cs-CZ" sz="1200" dirty="0"/>
              <a:t> </a:t>
            </a:r>
            <a:r>
              <a:rPr lang="en-US" sz="1200" dirty="0"/>
              <a:t>Public Domain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cs-CZ" sz="1200" dirty="0"/>
              <a:t> </a:t>
            </a:r>
            <a:r>
              <a:rPr lang="cs-CZ" sz="1200" dirty="0" smtClean="0"/>
              <a:t>&lt; </a:t>
            </a:r>
            <a:r>
              <a:rPr lang="en-US" sz="1200" dirty="0">
                <a:hlinkClick r:id="rId8"/>
              </a:rPr>
              <a:t>http://cs.wikipedia.org/wiki/Soubor:GermanInfantry1914.jpg</a:t>
            </a:r>
            <a:r>
              <a:rPr lang="en-US" sz="1200" dirty="0"/>
              <a:t> &gt;</a:t>
            </a:r>
            <a:endParaRPr lang="cs-CZ" sz="1200" dirty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81481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564</TotalTime>
  <Words>616</Words>
  <Application>Microsoft Office PowerPoint</Application>
  <PresentationFormat>Předvádění na obrazovce (4:3)</PresentationFormat>
  <Paragraphs>141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Prezentace aplikace PowerPoint</vt:lpstr>
      <vt:lpstr>Prezentace aplikace PowerPoint</vt:lpstr>
      <vt:lpstr>Začátek  1. světové války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Začátek 1. světové války</dc:title>
  <dc:creator>PC-1KN5</dc:creator>
  <cp:lastModifiedBy>PC-1KN5</cp:lastModifiedBy>
  <cp:revision>52</cp:revision>
  <dcterms:created xsi:type="dcterms:W3CDTF">2011-09-26T18:22:36Z</dcterms:created>
  <dcterms:modified xsi:type="dcterms:W3CDTF">2012-06-19T20:43:41Z</dcterms:modified>
</cp:coreProperties>
</file>