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70" r:id="rId9"/>
    <p:sldId id="266" r:id="rId10"/>
    <p:sldId id="271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588CF3F9-8FEE-42FF-A574-FC66BCB917D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7C804CA-77D8-4353-931C-112D03B148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Carl_Pietzner" TargetMode="External"/><Relationship Id="rId2" Type="http://schemas.openxmlformats.org/officeDocument/2006/relationships/hyperlink" Target="http://cs.wikipedia.org/wiki/Soubor:Kaiser_franz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WW1_TitlePicture_For_Wikipedia_Article.jpg" TargetMode="External"/><Relationship Id="rId5" Type="http://schemas.openxmlformats.org/officeDocument/2006/relationships/hyperlink" Target="http://en.wikipedia.org/wiki/User:Dna-webmaster" TargetMode="External"/><Relationship Id="rId4" Type="http://schemas.openxmlformats.org/officeDocument/2006/relationships/hyperlink" Target="http://cs.wikipedia.org/wiki/Soubor:Franz_ferdin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31640" y="5013176"/>
            <a:ext cx="4128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Jméno autora:	</a:t>
            </a:r>
            <a:r>
              <a:rPr lang="cs-CZ" dirty="0" smtClean="0"/>
              <a:t>Mgr. Lenka </a:t>
            </a:r>
            <a:r>
              <a:rPr lang="cs-CZ" dirty="0"/>
              <a:t>Habartová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31640" y="3789037"/>
            <a:ext cx="600303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Novověk</a:t>
            </a:r>
          </a:p>
          <a:p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 </a:t>
            </a:r>
            <a:r>
              <a:rPr lang="cs-CZ" dirty="0" smtClean="0"/>
              <a:t>VY_32_INOVACE_03_kalendář 1</a:t>
            </a:r>
            <a:r>
              <a:rPr lang="cs-CZ" dirty="0"/>
              <a:t>. světové války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47601"/>
            <a:ext cx="6370637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031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Prezentace slouží k upevnění poznatků z dějepisu o 1. světové válce. Je určena pro žáky 9. ročníku. </a:t>
            </a:r>
          </a:p>
          <a:p>
            <a:r>
              <a:rPr lang="cs-CZ" dirty="0"/>
              <a:t>K doplňování lze použít pero ICT nebo </a:t>
            </a:r>
            <a:r>
              <a:rPr lang="cs-CZ" dirty="0" smtClean="0"/>
              <a:t>fix.</a:t>
            </a:r>
          </a:p>
          <a:p>
            <a:r>
              <a:rPr lang="cs-CZ" dirty="0" smtClean="0"/>
              <a:t>Období </a:t>
            </a:r>
            <a:r>
              <a:rPr lang="cs-CZ" dirty="0"/>
              <a:t>vytvoření výukového materiálu: říjen 2011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279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Kalendář 1.světové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473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9675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začátku války stáli dva Františkové.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243" y="1844824"/>
            <a:ext cx="1144910" cy="199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89" y="1844823"/>
            <a:ext cx="1630108" cy="199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9717" y="407707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František………………………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6965" y="407707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František……………………….…..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9717" y="522920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č</a:t>
            </a:r>
            <a:r>
              <a:rPr lang="cs-CZ" dirty="0" smtClean="0"/>
              <a:t>ervenec 1914 = ………………………………………….……………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9717" y="580526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</a:t>
            </a:r>
            <a:r>
              <a:rPr lang="cs-CZ" dirty="0"/>
              <a:t>l</a:t>
            </a:r>
            <a:r>
              <a:rPr lang="cs-CZ" dirty="0" smtClean="0"/>
              <a:t>istopad 1918 = ………………………………………………………….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4868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správná sdělení: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9717" y="4663251"/>
            <a:ext cx="7067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č</a:t>
            </a:r>
            <a:r>
              <a:rPr lang="cs-CZ" dirty="0" smtClean="0"/>
              <a:t>erven 1914 = ……………………………………………….………….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744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čarou státy k vojenským táborům: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416613"/>
            <a:ext cx="72115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Dohoda    X    Trojspolek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57528" y="2792431"/>
            <a:ext cx="17808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Německo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42194" y="3377206"/>
            <a:ext cx="14115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Francie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45267" y="3961981"/>
            <a:ext cx="1205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Rusko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61125" y="4546756"/>
            <a:ext cx="33444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Rakousko-Uhersko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05611" y="5131531"/>
            <a:ext cx="12554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Anglie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7121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1. světové válce byly použity nové druhy zbraní. Zakroužkuj, které: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13155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84078" y="1556792"/>
            <a:ext cx="12779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granát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77014" y="2372399"/>
            <a:ext cx="13317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pistole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6510" y="2141567"/>
            <a:ext cx="13720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letadlo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6401" y="5301208"/>
            <a:ext cx="9332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dělo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0740" y="3388640"/>
            <a:ext cx="10909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radar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83480" y="3674968"/>
            <a:ext cx="9188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plyn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24194" y="4149080"/>
            <a:ext cx="124425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bodák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31294" y="4581128"/>
            <a:ext cx="9420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tank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17239" y="5301208"/>
            <a:ext cx="16063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ponorka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56401" y="3090193"/>
            <a:ext cx="15987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kulomet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9148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3836"/>
            <a:ext cx="2299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(Spoj správné dvojice)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83671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Válečné ztráty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28498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Válečné škody a výdaje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10843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zmrzačených a raněných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0131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zabitých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mobilizovaných vojáků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42088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milionů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28498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 milionů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10843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milionů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00200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iliardy dolarů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028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2492896"/>
            <a:ext cx="31748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/>
              <a:t>Řešení: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067363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08691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začátku války stáli dva Františkové.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573" y="1878023"/>
            <a:ext cx="807541" cy="1405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172" y="1785961"/>
            <a:ext cx="1225076" cy="1497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4062" y="3707740"/>
            <a:ext cx="1896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 Josef 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61535" y="3707740"/>
            <a:ext cx="2060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František</a:t>
            </a:r>
            <a:r>
              <a:rPr lang="cs-CZ" dirty="0"/>
              <a:t> </a:t>
            </a:r>
            <a:r>
              <a:rPr lang="cs-CZ" dirty="0" smtClean="0"/>
              <a:t>Ferdinand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715767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č</a:t>
            </a:r>
            <a:r>
              <a:rPr lang="cs-CZ" dirty="0" smtClean="0"/>
              <a:t>ervenec 1914 = začátek 1. světové války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108995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</a:t>
            </a:r>
            <a:r>
              <a:rPr lang="cs-CZ" dirty="0"/>
              <a:t>l</a:t>
            </a:r>
            <a:r>
              <a:rPr lang="cs-CZ" dirty="0" smtClean="0"/>
              <a:t>istopad 1918 = </a:t>
            </a:r>
            <a:r>
              <a:rPr lang="cs-CZ" dirty="0"/>
              <a:t> </a:t>
            </a:r>
            <a:r>
              <a:rPr lang="cs-CZ" dirty="0" smtClean="0"/>
              <a:t>konec 1. světové války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293919"/>
            <a:ext cx="7067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č</a:t>
            </a:r>
            <a:r>
              <a:rPr lang="cs-CZ" dirty="0" smtClean="0"/>
              <a:t>erven 1914 = atentát na následníka trůnu Františka Ferdinanda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038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čarou státy k vojenským táborům: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416613"/>
            <a:ext cx="72115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Dohoda    X    Trojspolek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57528" y="2792431"/>
            <a:ext cx="17808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Německo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42194" y="3377206"/>
            <a:ext cx="14115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Francie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45267" y="3961981"/>
            <a:ext cx="1205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Rusko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61125" y="4546756"/>
            <a:ext cx="33444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Rakousko-Uhersko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05611" y="5131531"/>
            <a:ext cx="12554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Anglie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5" name="Přímá spojnice 4"/>
          <p:cNvCxnSpPr>
            <a:stCxn id="7" idx="3"/>
          </p:cNvCxnSpPr>
          <p:nvPr/>
        </p:nvCxnSpPr>
        <p:spPr>
          <a:xfrm flipV="1">
            <a:off x="5138400" y="2339943"/>
            <a:ext cx="657736" cy="744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555776" y="2339943"/>
            <a:ext cx="801752" cy="1329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1907704" y="2339943"/>
            <a:ext cx="1634490" cy="1914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228184" y="2339943"/>
            <a:ext cx="914400" cy="2499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1" idx="1"/>
          </p:cNvCxnSpPr>
          <p:nvPr/>
        </p:nvCxnSpPr>
        <p:spPr>
          <a:xfrm flipH="1" flipV="1">
            <a:off x="1115616" y="2339943"/>
            <a:ext cx="2689995" cy="30839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399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1. světové válce byly použity nové druhy zbraní. Zakroužkuj, které: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13155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56401" y="1556791"/>
            <a:ext cx="12779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granát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77014" y="2372399"/>
            <a:ext cx="13317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pistole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6510" y="2141567"/>
            <a:ext cx="13720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letadlo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6401" y="5301208"/>
            <a:ext cx="9332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dělo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0740" y="3388640"/>
            <a:ext cx="10909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radar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83480" y="3674968"/>
            <a:ext cx="9188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plyn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24194" y="4149080"/>
            <a:ext cx="124425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bodák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31294" y="4581128"/>
            <a:ext cx="9420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tank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17239" y="5301208"/>
            <a:ext cx="16063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ponorka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56401" y="3090193"/>
            <a:ext cx="15987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kulomet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542901" y="1556791"/>
            <a:ext cx="1883609" cy="584776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455108" y="2141567"/>
            <a:ext cx="1343444" cy="584775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856401" y="3090193"/>
            <a:ext cx="1570109" cy="698847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083480" y="3789040"/>
            <a:ext cx="918841" cy="470703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531294" y="4733855"/>
            <a:ext cx="1092900" cy="432048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17239" y="5301208"/>
            <a:ext cx="1606337" cy="792088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056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3836"/>
            <a:ext cx="2299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(Spoj správné dvojice)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83671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Válečné ztráty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28498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Válečné škody a výdaje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10843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zmrzačených a raněných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0131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zabitých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mobilizovaných vojáků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42088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milionů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28498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 milionů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10843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milionů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00200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iliardy dolarů</a:t>
            </a:r>
            <a:endParaRPr lang="cs-CZ" dirty="0"/>
          </a:p>
        </p:txBody>
      </p:sp>
      <p:cxnSp>
        <p:nvCxnSpPr>
          <p:cNvPr id="15" name="Přímá spojnice 14"/>
          <p:cNvCxnSpPr>
            <a:endCxn id="10" idx="1"/>
          </p:cNvCxnSpPr>
          <p:nvPr/>
        </p:nvCxnSpPr>
        <p:spPr>
          <a:xfrm>
            <a:off x="2987824" y="2605554"/>
            <a:ext cx="158417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5" idx="3"/>
            <a:endCxn id="12" idx="1"/>
          </p:cNvCxnSpPr>
          <p:nvPr/>
        </p:nvCxnSpPr>
        <p:spPr>
          <a:xfrm>
            <a:off x="3203848" y="3469650"/>
            <a:ext cx="1368152" cy="17170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707904" y="2790220"/>
            <a:ext cx="864096" cy="150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1" idx="1"/>
          </p:cNvCxnSpPr>
          <p:nvPr/>
        </p:nvCxnSpPr>
        <p:spPr>
          <a:xfrm flipV="1">
            <a:off x="2339752" y="4293096"/>
            <a:ext cx="2232248" cy="9047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4831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80728"/>
            <a:ext cx="1847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772815"/>
            <a:ext cx="777686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Snímek </a:t>
            </a:r>
            <a:r>
              <a:rPr lang="cs-CZ" sz="1400" dirty="0" smtClean="0"/>
              <a:t>4:</a:t>
            </a:r>
            <a:endParaRPr lang="cs-CZ" sz="1400" dirty="0"/>
          </a:p>
          <a:p>
            <a:r>
              <a:rPr lang="cs-CZ" sz="1400" dirty="0"/>
              <a:t>Julius von </a:t>
            </a:r>
            <a:r>
              <a:rPr lang="cs-CZ" sz="1400" dirty="0" err="1" smtClean="0"/>
              <a:t>Blaas</a:t>
            </a:r>
            <a:r>
              <a:rPr lang="cs-CZ" sz="1400" dirty="0" smtClean="0"/>
              <a:t> (1845-1923). </a:t>
            </a:r>
            <a:r>
              <a:rPr lang="en-US" sz="1400" dirty="0" smtClean="0"/>
              <a:t>[</a:t>
            </a:r>
            <a:r>
              <a:rPr lang="en-US" sz="1400" dirty="0"/>
              <a:t>cit.2011</a:t>
            </a:r>
            <a:r>
              <a:rPr lang="cs-CZ" sz="1400" dirty="0" smtClean="0"/>
              <a:t>-10-14</a:t>
            </a:r>
            <a:r>
              <a:rPr lang="en-US" sz="1400" dirty="0" smtClean="0"/>
              <a:t>]</a:t>
            </a:r>
            <a:r>
              <a:rPr lang="cs-CZ" sz="1400" dirty="0"/>
              <a:t>. </a:t>
            </a:r>
            <a:r>
              <a:rPr lang="cs-CZ" sz="1400" dirty="0" smtClean="0"/>
              <a:t>Volně dostupný </a:t>
            </a:r>
            <a:r>
              <a:rPr lang="cs-CZ" sz="1400" dirty="0"/>
              <a:t>z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smtClean="0"/>
              <a:t>www: </a:t>
            </a:r>
            <a:r>
              <a:rPr lang="en-US" sz="1400" dirty="0" smtClean="0"/>
              <a:t>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cs.wikipedia.org/wiki/Soubor:Kaiser_franz.jpg</a:t>
            </a:r>
            <a:r>
              <a:rPr lang="en-US" sz="1400" dirty="0" smtClean="0"/>
              <a:t>&gt;</a:t>
            </a:r>
            <a:r>
              <a:rPr lang="cs-CZ" sz="1400" dirty="0" smtClean="0">
                <a:hlinkClick r:id="rId2"/>
              </a:rPr>
              <a:t>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>
                <a:hlinkClick r:id="rId3" tooltip="Carl Pietzner"/>
              </a:rPr>
              <a:t>Carl </a:t>
            </a:r>
            <a:r>
              <a:rPr lang="cs-CZ" sz="1400" dirty="0" err="1">
                <a:hlinkClick r:id="rId3" tooltip="Carl Pietzner"/>
              </a:rPr>
              <a:t>Pietzner</a:t>
            </a:r>
            <a:r>
              <a:rPr lang="cs-CZ" sz="1400" dirty="0"/>
              <a:t> (1853–1927</a:t>
            </a:r>
            <a:r>
              <a:rPr lang="cs-CZ" sz="1400" dirty="0" smtClean="0"/>
              <a:t>).</a:t>
            </a:r>
            <a:r>
              <a:rPr lang="en-US" sz="1400" dirty="0" smtClean="0"/>
              <a:t> </a:t>
            </a:r>
            <a:r>
              <a:rPr lang="en-US" sz="1400" dirty="0"/>
              <a:t>[cit.2011</a:t>
            </a:r>
            <a:r>
              <a:rPr lang="cs-CZ" sz="1400" dirty="0"/>
              <a:t>-10-14</a:t>
            </a:r>
            <a:r>
              <a:rPr lang="en-US" sz="1400" dirty="0"/>
              <a:t>]</a:t>
            </a:r>
            <a:r>
              <a:rPr lang="cs-CZ" sz="1400" dirty="0" smtClean="0"/>
              <a:t>.</a:t>
            </a:r>
            <a:r>
              <a:rPr lang="cs-CZ" sz="1400" dirty="0"/>
              <a:t> </a:t>
            </a:r>
            <a:r>
              <a:rPr lang="cs-CZ" sz="1400" dirty="0" smtClean="0"/>
              <a:t>Volně </a:t>
            </a:r>
            <a:r>
              <a:rPr lang="cs-CZ" sz="1400" dirty="0"/>
              <a:t>dostupný z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smtClean="0"/>
              <a:t>www:                 </a:t>
            </a:r>
            <a:r>
              <a:rPr lang="en-US" sz="1400" dirty="0" smtClean="0">
                <a:solidFill>
                  <a:prstClr val="black"/>
                </a:solidFill>
              </a:rPr>
              <a:t> &lt;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cs.wikipedia.org/wiki/Soubor:Franz_ferdinand.jpg</a:t>
            </a:r>
            <a:r>
              <a:rPr lang="en-US" sz="1400" dirty="0" smtClean="0"/>
              <a:t>&gt;</a:t>
            </a:r>
            <a:endParaRPr lang="cs-CZ" sz="1400" dirty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Snímek 6:</a:t>
            </a:r>
          </a:p>
          <a:p>
            <a:r>
              <a:rPr lang="cs-CZ" sz="1400" dirty="0" err="1" smtClean="0">
                <a:hlinkClick r:id="rId5"/>
              </a:rPr>
              <a:t>User:Dna-webmaster</a:t>
            </a:r>
            <a:r>
              <a:rPr lang="cs-CZ" sz="1400" smtClean="0"/>
              <a:t>. </a:t>
            </a:r>
            <a:r>
              <a:rPr lang="en-US" sz="1400" smtClean="0"/>
              <a:t>[</a:t>
            </a:r>
            <a:r>
              <a:rPr lang="en-US" sz="1400" dirty="0"/>
              <a:t>cit.2011</a:t>
            </a:r>
            <a:r>
              <a:rPr lang="cs-CZ" sz="1400" dirty="0"/>
              <a:t>-10-14</a:t>
            </a:r>
            <a:r>
              <a:rPr lang="en-US" sz="1400" dirty="0"/>
              <a:t>]</a:t>
            </a:r>
            <a:r>
              <a:rPr lang="cs-CZ" sz="1400" dirty="0"/>
              <a:t>. </a:t>
            </a:r>
            <a:r>
              <a:rPr lang="cs-CZ" sz="1400" dirty="0" smtClean="0"/>
              <a:t>Volně </a:t>
            </a:r>
            <a:r>
              <a:rPr lang="cs-CZ" sz="1400" dirty="0"/>
              <a:t>dostupný z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smtClean="0"/>
              <a:t>na www: </a:t>
            </a:r>
            <a:r>
              <a:rPr lang="en-US" sz="1400" dirty="0" smtClean="0"/>
              <a:t>&lt;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cs.wikipedia.org/wiki/Soubor:WW1_TitlePicture_For_Wikipedia_Article.jpg</a:t>
            </a:r>
            <a:r>
              <a:rPr lang="en-US" sz="1400" dirty="0" smtClean="0"/>
              <a:t>&gt;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73060"/>
            <a:ext cx="6124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1942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361</TotalTime>
  <Words>345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NewsPrint</vt:lpstr>
      <vt:lpstr>Prezentace aplikace PowerPoint</vt:lpstr>
      <vt:lpstr>Prezentace aplikace PowerPoint</vt:lpstr>
      <vt:lpstr>Kalendář 1.světové války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Kalendář 1.světové války</dc:title>
  <dc:creator>Libor Habarta</dc:creator>
  <cp:lastModifiedBy>PC-1KN5</cp:lastModifiedBy>
  <cp:revision>26</cp:revision>
  <dcterms:created xsi:type="dcterms:W3CDTF">2011-10-20T18:44:22Z</dcterms:created>
  <dcterms:modified xsi:type="dcterms:W3CDTF">2012-06-19T20:44:42Z</dcterms:modified>
</cp:coreProperties>
</file>