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70" r:id="rId7"/>
    <p:sldId id="263" r:id="rId8"/>
    <p:sldId id="265" r:id="rId9"/>
    <p:sldId id="266" r:id="rId10"/>
    <p:sldId id="267" r:id="rId11"/>
    <p:sldId id="272" r:id="rId12"/>
    <p:sldId id="273" r:id="rId13"/>
    <p:sldId id="275" r:id="rId14"/>
    <p:sldId id="276" r:id="rId15"/>
    <p:sldId id="277" r:id="rId16"/>
    <p:sldId id="279" r:id="rId17"/>
    <p:sldId id="278" r:id="rId18"/>
    <p:sldId id="269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7" d="100"/>
          <a:sy n="77" d="100"/>
        </p:scale>
        <p:origin x="-109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609601"/>
            <a:ext cx="7772400" cy="4267200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8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41648" cy="452628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60020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212848"/>
            <a:ext cx="4041648" cy="391363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212848"/>
            <a:ext cx="4041648" cy="391318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266700"/>
            <a:ext cx="3008313" cy="209550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273050"/>
            <a:ext cx="4995863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0"/>
            <a:ext cx="3008313" cy="3687763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228600"/>
            <a:ext cx="5711824" cy="895350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9576" y="5810250"/>
            <a:ext cx="5711824" cy="533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0"/>
            <a:ext cx="8229600" cy="16002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148883B6-4143-4320-94C3-D322F2AD58F2}" type="datetimeFigureOut">
              <a:rPr lang="cs-CZ" smtClean="0"/>
              <a:t>19.6.2012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Century Gothic" pitchFamily="34" charset="0"/>
              </a:defRPr>
            </a:lvl1pPr>
          </a:lstStyle>
          <a:p>
            <a:fld id="{580F1F84-2CAF-4FED-9ACC-554147AC47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54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+mn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www.youtube.com/watch?v=qSXBPUd_qyk&amp;feature=related" TargetMode="Externa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youtube.com/watch?v=NHUUK5AVz0g&amp;feature=endscreen&amp;NR=1" TargetMode="External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Prvn%C3%AD_%C4%8Ceskoslovensk%C3%A1_republika_do_1928.jpg" TargetMode="External"/><Relationship Id="rId3" Type="http://schemas.openxmlformats.org/officeDocument/2006/relationships/hyperlink" Target="http://cs.wikipedia.org/wiki/Soubor:St%C3%A1vka_14.10.1918.jpg" TargetMode="External"/><Relationship Id="rId7" Type="http://schemas.openxmlformats.org/officeDocument/2006/relationships/hyperlink" Target="//commons.wikimedia.org/w/index.php?title=User:Cani&amp;action=edit&amp;redlink=1" TargetMode="External"/><Relationship Id="rId2" Type="http://schemas.openxmlformats.org/officeDocument/2006/relationships/hyperlink" Target="http://www.youtube.com/watch?v=qSXBPUd_qyk&amp;feature=related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youtube.com/watch?v=NHUUK5AVz0g&amp;feature=endscreen&amp;NR=1" TargetMode="External"/><Relationship Id="rId5" Type="http://schemas.openxmlformats.org/officeDocument/2006/relationships/hyperlink" Target="http://cs.wikipedia.org/wiki/Soubor:Tom%C3%A1%C5%A1_Garrigue_Masaryk_1925.PNG" TargetMode="External"/><Relationship Id="rId4" Type="http://schemas.openxmlformats.org/officeDocument/2006/relationships/hyperlink" Target="http://cs.wikipedia.org/wiki/Soubor:28._%C5%99%C3%ADjen_1918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115616" y="5013176"/>
            <a:ext cx="3737754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Jméno </a:t>
            </a:r>
            <a:r>
              <a:rPr lang="cs-CZ" dirty="0" smtClean="0"/>
              <a:t>autora:   Mgr. Lenka </a:t>
            </a:r>
            <a:r>
              <a:rPr lang="cs-CZ" dirty="0"/>
              <a:t>Habartová</a:t>
            </a:r>
          </a:p>
        </p:txBody>
      </p:sp>
      <p:sp>
        <p:nvSpPr>
          <p:cNvPr id="4" name="Obdélník 3"/>
          <p:cNvSpPr/>
          <p:nvPr/>
        </p:nvSpPr>
        <p:spPr>
          <a:xfrm>
            <a:off x="1115616" y="2428726"/>
            <a:ext cx="64807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cs-CZ" dirty="0" smtClean="0"/>
          </a:p>
          <a:p>
            <a:r>
              <a:rPr lang="cs-CZ" dirty="0" smtClean="0"/>
              <a:t>ZŠP a ZŠS Uherský Brod</a:t>
            </a:r>
          </a:p>
          <a:p>
            <a:r>
              <a:rPr lang="cs-CZ" dirty="0" smtClean="0"/>
              <a:t>projekt č. CZ.1.07/1.4.00/21.0961</a:t>
            </a:r>
          </a:p>
          <a:p>
            <a:endParaRPr lang="cs-CZ" dirty="0" smtClean="0"/>
          </a:p>
          <a:p>
            <a:r>
              <a:rPr lang="cs-CZ" dirty="0" smtClean="0"/>
              <a:t>Novověk</a:t>
            </a:r>
          </a:p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Č. 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DUMu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:  VY_32_INOVACE_06_vznik Československa 1918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740455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27584" y="908720"/>
            <a:ext cx="6840760" cy="236988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4000" dirty="0" smtClean="0"/>
              <a:t>Anotace:</a:t>
            </a:r>
          </a:p>
          <a:p>
            <a:r>
              <a:rPr lang="cs-CZ" dirty="0" smtClean="0"/>
              <a:t>Prezentace je určena žákům 9. ročníku, kteří se v hodině dějepisu seznámí s událostmi, které vedly ke vzniku samostatného Československa v roce 1918</a:t>
            </a:r>
            <a:r>
              <a:rPr lang="cs-CZ" dirty="0"/>
              <a:t>. </a:t>
            </a:r>
            <a:endParaRPr lang="cs-CZ" dirty="0" smtClean="0"/>
          </a:p>
          <a:p>
            <a:r>
              <a:rPr lang="cs-CZ" dirty="0" smtClean="0"/>
              <a:t>K </a:t>
            </a:r>
            <a:r>
              <a:rPr lang="cs-CZ" dirty="0"/>
              <a:t>doplňování lze použít pero </a:t>
            </a:r>
            <a:r>
              <a:rPr lang="cs-CZ" dirty="0" smtClean="0"/>
              <a:t>ICT, fix, magnetickou abecedu</a:t>
            </a:r>
            <a:endParaRPr lang="cs-CZ" dirty="0"/>
          </a:p>
          <a:p>
            <a:r>
              <a:rPr lang="cs-CZ" dirty="0"/>
              <a:t>Období vytvoření výukového materiálu</a:t>
            </a:r>
            <a:r>
              <a:rPr lang="cs-CZ"/>
              <a:t>: </a:t>
            </a:r>
            <a:r>
              <a:rPr lang="cs-CZ" smtClean="0"/>
              <a:t>listopad 2011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55217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84784"/>
            <a:ext cx="7772400" cy="4267200"/>
          </a:xfrm>
        </p:spPr>
        <p:txBody>
          <a:bodyPr/>
          <a:lstStyle/>
          <a:p>
            <a:r>
              <a:rPr lang="cs-CZ" dirty="0" smtClean="0"/>
              <a:t>Vznik Československé republiky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28. říjen 1918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25125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259632" y="1124744"/>
            <a:ext cx="648072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dirty="0" smtClean="0"/>
              <a:t>Blížící se konec 1.světové války přispěl  </a:t>
            </a:r>
          </a:p>
          <a:p>
            <a:pPr algn="ctr"/>
            <a:r>
              <a:rPr lang="cs-CZ" sz="2800" dirty="0" smtClean="0"/>
              <a:t>ke vzniku samostatného Československa </a:t>
            </a:r>
          </a:p>
          <a:p>
            <a:pPr algn="ctr"/>
            <a:r>
              <a:rPr lang="cs-CZ" sz="2800" dirty="0" smtClean="0"/>
              <a:t>28. října 1918</a:t>
            </a:r>
            <a:r>
              <a:rPr lang="cs-CZ" dirty="0" smtClean="0"/>
              <a:t>. 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35696" y="4725144"/>
            <a:ext cx="59046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www.youtube.com/watch?v=qSXBPUd_qyk&amp;feature=related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476560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836712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Válka a život civilního obyvatelstva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17902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Válkou strádají vojáci 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6564" y="43654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civilisté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713917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Zabíjí hlad a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26564" y="32646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66069" y="32646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Lidé pracují za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6564" y="493480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nízký plat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6069" y="3807624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Obyvatelé se brání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26564" y="3807624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stávkami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66069" y="436546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Demonstrace rozhání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26564" y="217902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etníci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66069" y="4934809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Četníci používají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6564" y="2713917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bušky, šavle, pušky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65252" y="1556792"/>
            <a:ext cx="2732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Utvoř správné dvojice: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2195841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Dopad války na obyvatelstvo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1845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najdeš v tajence křížovky:</a:t>
            </a:r>
          </a:p>
          <a:p>
            <a:endParaRPr lang="cs-CZ" b="1" dirty="0"/>
          </a:p>
          <a:p>
            <a:pPr marL="342900" indent="-342900">
              <a:buAutoNum type="arabicPeriod"/>
            </a:pPr>
            <a:r>
              <a:rPr lang="cs-CZ" dirty="0" smtClean="0"/>
              <a:t>Četníci rozhání demonstrace o…..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Civilisté válkou s…….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Civilisty zabíjí h…</a:t>
            </a:r>
          </a:p>
          <a:p>
            <a:pPr marL="342900" indent="-342900">
              <a:buAutoNum type="arabicPeriod"/>
            </a:pPr>
            <a:r>
              <a:rPr lang="cs-CZ" dirty="0" smtClean="0"/>
              <a:t>Lidé pracují za nízký p…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19993267"/>
              </p:ext>
            </p:extLst>
          </p:nvPr>
        </p:nvGraphicFramePr>
        <p:xfrm>
          <a:off x="1259632" y="3861048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573325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9525955"/>
              </p:ext>
            </p:extLst>
          </p:nvPr>
        </p:nvGraphicFramePr>
        <p:xfrm>
          <a:off x="2051720" y="5637408"/>
          <a:ext cx="3024336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5760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134834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0"/>
            <a:ext cx="4216102" cy="686074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508104" y="2204864"/>
            <a:ext cx="3275856" cy="35394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/>
              <a:t>Rakousko-Uhersko je poraženo.</a:t>
            </a:r>
          </a:p>
          <a:p>
            <a:r>
              <a:rPr lang="cs-CZ" sz="2800" dirty="0" smtClean="0"/>
              <a:t>Nespokojenost lidí s válkou a hladem               přerůstá v revoluci.</a:t>
            </a:r>
          </a:p>
          <a:p>
            <a:r>
              <a:rPr lang="cs-CZ" sz="2800" dirty="0" smtClean="0"/>
              <a:t>Lidé ničí znaky rakousko-uherské monarchie.</a:t>
            </a:r>
          </a:p>
        </p:txBody>
      </p:sp>
    </p:spTree>
    <p:extLst>
      <p:ext uri="{BB962C8B-B14F-4D97-AF65-F5344CB8AC3E}">
        <p14:creationId xmlns:p14="http://schemas.microsoft.com/office/powerpoint/2010/main" val="1442477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2276872"/>
            <a:ext cx="5505227" cy="436966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043608" y="764704"/>
            <a:ext cx="6408712" cy="138499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u="sng" dirty="0" smtClean="0">
                <a:solidFill>
                  <a:srgbClr val="FF0000"/>
                </a:solidFill>
              </a:rPr>
              <a:t>28. října 1918 </a:t>
            </a:r>
            <a:endParaRPr lang="cs-CZ" dirty="0"/>
          </a:p>
          <a:p>
            <a:pPr algn="ctr"/>
            <a:r>
              <a:rPr lang="cs-CZ" sz="2800" dirty="0" smtClean="0"/>
              <a:t>vyhlášen svobodný stát  Československá republika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0167617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čele státu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916832"/>
            <a:ext cx="566373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Prezident……………………………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11560" y="3498926"/>
            <a:ext cx="37792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1. československá vláda 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11560" y="4293096"/>
            <a:ext cx="54006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Nejbližší spolupracovníci: </a:t>
            </a:r>
          </a:p>
          <a:p>
            <a:endParaRPr lang="cs-CZ" sz="2800" dirty="0" smtClean="0"/>
          </a:p>
          <a:p>
            <a:r>
              <a:rPr lang="cs-CZ" sz="2800" dirty="0" smtClean="0"/>
              <a:t>český politik Edvard Beneš     slovenský generál M. R. Štefánik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236714" cy="3167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34076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Doplň:</a:t>
            </a:r>
            <a:endParaRPr lang="cs-CZ" b="1" u="sng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1560" y="2718885"/>
            <a:ext cx="525658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www.youtube.com/watch?v=NHUUK5AVz0g&amp;feature=endscreen&amp;NR=1</a:t>
            </a:r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932173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316632"/>
            <a:ext cx="8229600" cy="16002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Předpoklady pro nově vznikající stát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…………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    = legionáři – ochrana hranic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74396"/>
            <a:ext cx="7632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…………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= Československo: české země, 						      Slovensko, 						      Podkarpatská Rus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290278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…………</a:t>
            </a:r>
            <a:endParaRPr lang="cs-CZ" sz="2800" dirty="0"/>
          </a:p>
          <a:p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= Němci, Maďaři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91683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Doplň:</a:t>
            </a:r>
            <a:r>
              <a:rPr lang="cs-CZ" dirty="0" smtClean="0"/>
              <a:t>         Soužití s národnostními menšinami, armáda, území </a:t>
            </a:r>
          </a:p>
        </p:txBody>
      </p:sp>
    </p:spTree>
    <p:extLst>
      <p:ext uri="{BB962C8B-B14F-4D97-AF65-F5344CB8AC3E}">
        <p14:creationId xmlns:p14="http://schemas.microsoft.com/office/powerpoint/2010/main" val="52197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9/9c/Prvn%C3%AD_%C4%8Ceskoslovensk%C3%A1_republika_do_19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620000" cy="359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47285"/>
            <a:ext cx="7403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Území nového samostatného Československa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260375"/>
            <a:ext cx="762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mapy vypiš územní celky, které tvořily Československo:</a:t>
            </a:r>
          </a:p>
          <a:p>
            <a:endParaRPr lang="cs-CZ" dirty="0"/>
          </a:p>
          <a:p>
            <a:r>
              <a:rPr lang="cs-CZ" dirty="0" smtClean="0"/>
              <a:t>……………………………………………………………………………………..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553281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416662" y="2780928"/>
            <a:ext cx="568863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ŘEŠENÍ</a:t>
            </a:r>
            <a:endParaRPr lang="cs-CZ" sz="5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242425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43608" y="836712"/>
            <a:ext cx="705678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Válka a život civilního obyvatelstva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43608" y="2179022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Válkou strádají vojáci i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26564" y="4365460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civilisté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043608" y="2713917"/>
            <a:ext cx="14761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Zabíjí hlad a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5326564" y="3264645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nemoci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1066069" y="3264645"/>
            <a:ext cx="18002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Lidé pracují za 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326564" y="4934809"/>
            <a:ext cx="12241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nízký plat 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066069" y="3807624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Obyvatelé se brání 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326564" y="3807624"/>
            <a:ext cx="11161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stávkami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066069" y="4365460"/>
            <a:ext cx="237626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Demonstrace rozhání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326564" y="217902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č</a:t>
            </a:r>
            <a:r>
              <a:rPr lang="cs-CZ" dirty="0" smtClean="0"/>
              <a:t>etníci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066069" y="4934809"/>
            <a:ext cx="19217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Četníci používají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26564" y="2713917"/>
            <a:ext cx="2520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</a:t>
            </a:r>
            <a:r>
              <a:rPr lang="cs-CZ" dirty="0" smtClean="0"/>
              <a:t>bušky, šavle, pušky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065252" y="1556792"/>
            <a:ext cx="27323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Utvoř správné dvojice:</a:t>
            </a:r>
            <a:endParaRPr lang="cs-CZ" b="1" dirty="0"/>
          </a:p>
        </p:txBody>
      </p:sp>
      <p:cxnSp>
        <p:nvCxnSpPr>
          <p:cNvPr id="3" name="Přímá spojnice se šipkou 2"/>
          <p:cNvCxnSpPr>
            <a:stCxn id="5" idx="3"/>
            <a:endCxn id="6" idx="1"/>
          </p:cNvCxnSpPr>
          <p:nvPr/>
        </p:nvCxnSpPr>
        <p:spPr>
          <a:xfrm>
            <a:off x="3563888" y="2363688"/>
            <a:ext cx="1762676" cy="2186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stCxn id="7" idx="3"/>
            <a:endCxn id="8" idx="1"/>
          </p:cNvCxnSpPr>
          <p:nvPr/>
        </p:nvCxnSpPr>
        <p:spPr>
          <a:xfrm>
            <a:off x="2519772" y="2898583"/>
            <a:ext cx="2806792" cy="55072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stCxn id="9" idx="3"/>
            <a:endCxn id="10" idx="1"/>
          </p:cNvCxnSpPr>
          <p:nvPr/>
        </p:nvCxnSpPr>
        <p:spPr>
          <a:xfrm>
            <a:off x="2866269" y="3449311"/>
            <a:ext cx="2460295" cy="167016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stCxn id="11" idx="3"/>
            <a:endCxn id="12" idx="1"/>
          </p:cNvCxnSpPr>
          <p:nvPr/>
        </p:nvCxnSpPr>
        <p:spPr>
          <a:xfrm>
            <a:off x="3298317" y="3992290"/>
            <a:ext cx="202824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stCxn id="13" idx="3"/>
            <a:endCxn id="14" idx="1"/>
          </p:cNvCxnSpPr>
          <p:nvPr/>
        </p:nvCxnSpPr>
        <p:spPr>
          <a:xfrm flipV="1">
            <a:off x="3442333" y="2363688"/>
            <a:ext cx="1884231" cy="218643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>
            <a:stCxn id="15" idx="3"/>
            <a:endCxn id="16" idx="1"/>
          </p:cNvCxnSpPr>
          <p:nvPr/>
        </p:nvCxnSpPr>
        <p:spPr>
          <a:xfrm flipV="1">
            <a:off x="2987824" y="2898583"/>
            <a:ext cx="2338740" cy="222089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6755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836712"/>
            <a:ext cx="50405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Dopad války na obyvatelstvo</a:t>
            </a:r>
            <a:endParaRPr lang="cs-CZ" sz="2800" b="1" u="sng" dirty="0">
              <a:solidFill>
                <a:srgbClr val="FF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755576" y="1772816"/>
            <a:ext cx="518457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Řešení najdeš v tajence křížovky:</a:t>
            </a:r>
          </a:p>
          <a:p>
            <a:endParaRPr lang="cs-CZ" b="1" dirty="0"/>
          </a:p>
          <a:p>
            <a:pPr marL="342900" indent="-342900">
              <a:buAutoNum type="arabicPeriod"/>
            </a:pPr>
            <a:r>
              <a:rPr lang="cs-CZ" dirty="0" smtClean="0"/>
              <a:t>Četníci rozhání demonstrace o…..</a:t>
            </a:r>
          </a:p>
          <a:p>
            <a:pPr marL="342900" indent="-342900">
              <a:buAutoNum type="arabicPeriod"/>
            </a:pPr>
            <a:r>
              <a:rPr lang="cs-CZ" dirty="0" smtClean="0"/>
              <a:t>Civilisté válkou </a:t>
            </a:r>
            <a:r>
              <a:rPr lang="cs-CZ" dirty="0" err="1" smtClean="0"/>
              <a:t>strá</a:t>
            </a:r>
            <a:r>
              <a:rPr lang="cs-CZ" dirty="0" smtClean="0"/>
              <a:t>….</a:t>
            </a:r>
          </a:p>
          <a:p>
            <a:pPr marL="342900" indent="-342900">
              <a:buAutoNum type="arabicPeriod"/>
            </a:pPr>
            <a:r>
              <a:rPr lang="cs-CZ" dirty="0" smtClean="0"/>
              <a:t>Civilisty zabíjí h…</a:t>
            </a:r>
          </a:p>
          <a:p>
            <a:pPr marL="342900" indent="-342900">
              <a:buAutoNum type="arabicPeriod"/>
            </a:pPr>
            <a:r>
              <a:rPr lang="cs-CZ" dirty="0" smtClean="0"/>
              <a:t>Lidé pracují za nízký p…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10209013"/>
              </p:ext>
            </p:extLst>
          </p:nvPr>
        </p:nvGraphicFramePr>
        <p:xfrm>
          <a:off x="1259632" y="3861048"/>
          <a:ext cx="6096000" cy="148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h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6" name="TextovéPole 5"/>
          <p:cNvSpPr txBox="1"/>
          <p:nvPr/>
        </p:nvSpPr>
        <p:spPr>
          <a:xfrm>
            <a:off x="971600" y="5733256"/>
            <a:ext cx="56886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Tajenka: </a:t>
            </a:r>
            <a:endParaRPr lang="cs-CZ" dirty="0"/>
          </a:p>
        </p:txBody>
      </p:sp>
      <p:graphicFrame>
        <p:nvGraphicFramePr>
          <p:cNvPr id="8" name="Tabulka 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02769690"/>
              </p:ext>
            </p:extLst>
          </p:nvPr>
        </p:nvGraphicFramePr>
        <p:xfrm>
          <a:off x="2051720" y="5637408"/>
          <a:ext cx="3024336" cy="3657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756084"/>
                <a:gridCol w="756084"/>
                <a:gridCol w="756084"/>
                <a:gridCol w="756084"/>
              </a:tblGrid>
              <a:tr h="365760">
                <a:tc>
                  <a:txBody>
                    <a:bodyPr/>
                    <a:lstStyle/>
                    <a:p>
                      <a:r>
                        <a:rPr lang="cs-CZ" dirty="0" smtClean="0"/>
                        <a:t>B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7596920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80728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 čele státu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611560" y="1916832"/>
            <a:ext cx="445025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Prezident T. G. MASARYK</a:t>
            </a:r>
            <a:endParaRPr lang="cs-CZ" sz="2800" dirty="0"/>
          </a:p>
        </p:txBody>
      </p:sp>
      <p:sp>
        <p:nvSpPr>
          <p:cNvPr id="4" name="Obdélník 3"/>
          <p:cNvSpPr/>
          <p:nvPr/>
        </p:nvSpPr>
        <p:spPr>
          <a:xfrm>
            <a:off x="611560" y="2662836"/>
            <a:ext cx="377924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/>
              <a:t>1. československá vláda  </a:t>
            </a:r>
            <a:endParaRPr lang="cs-CZ" sz="2800" dirty="0"/>
          </a:p>
        </p:txBody>
      </p:sp>
      <p:sp>
        <p:nvSpPr>
          <p:cNvPr id="5" name="Obdélník 4"/>
          <p:cNvSpPr/>
          <p:nvPr/>
        </p:nvSpPr>
        <p:spPr>
          <a:xfrm>
            <a:off x="611560" y="3501008"/>
            <a:ext cx="540060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 smtClean="0">
                <a:solidFill>
                  <a:srgbClr val="FF0000"/>
                </a:solidFill>
              </a:rPr>
              <a:t>Nejbližší spolupracovníci: </a:t>
            </a:r>
          </a:p>
          <a:p>
            <a:endParaRPr lang="cs-CZ" sz="2800" dirty="0" smtClean="0"/>
          </a:p>
          <a:p>
            <a:r>
              <a:rPr lang="cs-CZ" sz="2800" dirty="0" smtClean="0"/>
              <a:t>český politik Edvard Beneš     slovenský generál M. R. Štefánik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1340768"/>
            <a:ext cx="2236714" cy="31673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340768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Doplň:</a:t>
            </a:r>
            <a:endParaRPr lang="cs-CZ" b="1" u="sng" dirty="0"/>
          </a:p>
        </p:txBody>
      </p:sp>
    </p:spTree>
    <p:extLst>
      <p:ext uri="{BB962C8B-B14F-4D97-AF65-F5344CB8AC3E}">
        <p14:creationId xmlns:p14="http://schemas.microsoft.com/office/powerpoint/2010/main" val="21809453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5192" y="316632"/>
            <a:ext cx="8229600" cy="1600200"/>
          </a:xfrm>
        </p:spPr>
        <p:txBody>
          <a:bodyPr>
            <a:normAutofit/>
          </a:bodyPr>
          <a:lstStyle/>
          <a:p>
            <a:r>
              <a:rPr lang="cs-CZ" sz="4400" dirty="0" smtClean="0"/>
              <a:t>Předpoklady pro nově vznikající stát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2420888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Armáda</a:t>
            </a:r>
            <a:endParaRPr lang="cs-CZ" sz="2800" dirty="0" smtClean="0"/>
          </a:p>
          <a:p>
            <a:r>
              <a:rPr lang="cs-CZ" sz="2800" dirty="0"/>
              <a:t>	</a:t>
            </a:r>
            <a:r>
              <a:rPr lang="cs-CZ" sz="2800" dirty="0" smtClean="0"/>
              <a:t>    = legionáři – ochrana hranic</a:t>
            </a:r>
          </a:p>
          <a:p>
            <a:r>
              <a:rPr lang="cs-CZ" sz="2800" dirty="0" smtClean="0"/>
              <a:t> 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3474396"/>
            <a:ext cx="7632848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Území</a:t>
            </a:r>
            <a:endParaRPr lang="cs-CZ" sz="2800" dirty="0" smtClean="0"/>
          </a:p>
          <a:p>
            <a:r>
              <a:rPr lang="cs-CZ" sz="2800" dirty="0"/>
              <a:t> </a:t>
            </a:r>
            <a:r>
              <a:rPr lang="cs-CZ" sz="2800" dirty="0" smtClean="0"/>
              <a:t>             = Československo: české země, 						      Slovensko, 						      Podkarpatská Rus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290278"/>
            <a:ext cx="756084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u="sng" dirty="0" smtClean="0">
                <a:solidFill>
                  <a:srgbClr val="FF0000"/>
                </a:solidFill>
              </a:rPr>
              <a:t>Soužití s národnostními menšinami</a:t>
            </a:r>
            <a:endParaRPr lang="cs-CZ" sz="2800" dirty="0"/>
          </a:p>
          <a:p>
            <a:r>
              <a:rPr lang="cs-CZ" sz="2800" dirty="0" smtClean="0"/>
              <a:t>	</a:t>
            </a:r>
            <a:r>
              <a:rPr lang="cs-CZ" sz="2800" dirty="0"/>
              <a:t> </a:t>
            </a:r>
            <a:r>
              <a:rPr lang="cs-CZ" sz="2800" dirty="0" smtClean="0"/>
              <a:t>  = Němci, Maďaři</a:t>
            </a:r>
            <a:endParaRPr lang="cs-CZ" sz="2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83568" y="1916832"/>
            <a:ext cx="7056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u="sng" dirty="0" smtClean="0"/>
              <a:t>Doplň:</a:t>
            </a:r>
            <a:r>
              <a:rPr lang="cs-CZ" dirty="0" smtClean="0"/>
              <a:t>         Soužití s národnostními menšinami, armáda, území </a:t>
            </a:r>
          </a:p>
        </p:txBody>
      </p:sp>
    </p:spTree>
    <p:extLst>
      <p:ext uri="{BB962C8B-B14F-4D97-AF65-F5344CB8AC3E}">
        <p14:creationId xmlns:p14="http://schemas.microsoft.com/office/powerpoint/2010/main" val="18748440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upload.wikimedia.org/wikipedia/commons/9/9c/Prvn%C3%AD_%C4%8Ceskoslovensk%C3%A1_republika_do_192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484784"/>
            <a:ext cx="7620000" cy="35909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83568" y="947285"/>
            <a:ext cx="74039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Území nového samostatného Československa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5260375"/>
            <a:ext cx="762000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Podle mapy vypiš územní celky, které tvořily Československo:</a:t>
            </a:r>
          </a:p>
          <a:p>
            <a:endParaRPr lang="cs-CZ" dirty="0"/>
          </a:p>
          <a:p>
            <a:r>
              <a:rPr lang="cs-CZ" dirty="0" smtClean="0"/>
              <a:t>Čechy, Morava a Slezsko, Slovensko, Podkarpatská Rus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514334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6647" y="1412776"/>
            <a:ext cx="8064896" cy="424731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dirty="0" smtClean="0"/>
              <a:t>Snímek 4</a:t>
            </a:r>
          </a:p>
          <a:p>
            <a:r>
              <a:rPr lang="cs-CZ" sz="1200" dirty="0">
                <a:hlinkClick r:id="rId2"/>
              </a:rPr>
              <a:t>http://</a:t>
            </a:r>
            <a:r>
              <a:rPr lang="cs-CZ" sz="1200" dirty="0" smtClean="0">
                <a:hlinkClick r:id="rId2"/>
              </a:rPr>
              <a:t>www.youtube.com/watch?v=qSXBPUd_qyk&amp;feature=related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Snímek 7</a:t>
            </a:r>
          </a:p>
          <a:p>
            <a:r>
              <a:rPr lang="cs-CZ" sz="1200" dirty="0" smtClean="0"/>
              <a:t>Neznámý. </a:t>
            </a:r>
            <a:r>
              <a:rPr lang="en-US" sz="1200" dirty="0" smtClean="0"/>
              <a:t>[</a:t>
            </a:r>
            <a:r>
              <a:rPr lang="en-US" sz="1200" dirty="0" smtClean="0"/>
              <a:t>cit.2011</a:t>
            </a:r>
            <a:r>
              <a:rPr lang="cs-CZ" sz="1200" dirty="0" smtClean="0"/>
              <a:t>-10-19</a:t>
            </a:r>
            <a:r>
              <a:rPr lang="en-US" sz="1200" dirty="0" smtClean="0"/>
              <a:t>]</a:t>
            </a:r>
            <a:r>
              <a:rPr lang="cs-CZ" sz="1200" dirty="0"/>
              <a:t>. </a:t>
            </a:r>
            <a:r>
              <a:rPr lang="cs-CZ" sz="1200" dirty="0" smtClean="0"/>
              <a:t>Volné </a:t>
            </a:r>
            <a:r>
              <a:rPr lang="cs-CZ" sz="1200" dirty="0" err="1" smtClean="0"/>
              <a:t>dílo.Dostupný</a:t>
            </a:r>
            <a:r>
              <a:rPr lang="cs-CZ" sz="1200" dirty="0" smtClean="0"/>
              <a:t>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</a:t>
            </a:r>
            <a:r>
              <a:rPr lang="en-US" sz="1200" dirty="0" smtClean="0">
                <a:hlinkClick r:id="rId3"/>
              </a:rPr>
              <a:t>http://cs.wikipedia.org/wiki/Soubor:St%C3%A1vka_14.10.1918.jpg</a:t>
            </a:r>
            <a:r>
              <a:rPr lang="cs-CZ" sz="1200" dirty="0" smtClean="0"/>
              <a:t>&gt;</a:t>
            </a:r>
          </a:p>
          <a:p>
            <a:endParaRPr lang="cs-CZ" sz="1200" dirty="0" smtClean="0"/>
          </a:p>
          <a:p>
            <a:r>
              <a:rPr lang="cs-CZ" sz="1200" dirty="0" smtClean="0"/>
              <a:t>Snímek 8</a:t>
            </a:r>
          </a:p>
          <a:p>
            <a:r>
              <a:rPr lang="cs-CZ" sz="1200" dirty="0" smtClean="0"/>
              <a:t>Neznámý. </a:t>
            </a:r>
            <a:r>
              <a:rPr lang="en-US" sz="1200" dirty="0" smtClean="0"/>
              <a:t>[</a:t>
            </a:r>
            <a:r>
              <a:rPr lang="en-US" sz="1200" dirty="0" smtClean="0"/>
              <a:t>cit.2011</a:t>
            </a:r>
            <a:r>
              <a:rPr lang="cs-CZ" sz="1200" dirty="0" smtClean="0"/>
              <a:t>-10-19</a:t>
            </a:r>
            <a:r>
              <a:rPr lang="en-US" sz="1200" dirty="0" smtClean="0"/>
              <a:t>]</a:t>
            </a:r>
            <a:r>
              <a:rPr lang="cs-CZ" sz="1200" dirty="0" smtClean="0"/>
              <a:t>. Volné </a:t>
            </a:r>
            <a:r>
              <a:rPr lang="cs-CZ" sz="1200" dirty="0" err="1" smtClean="0"/>
              <a:t>dílo.Dostupný</a:t>
            </a:r>
            <a:r>
              <a:rPr lang="cs-CZ" sz="1200" dirty="0" smtClean="0"/>
              <a:t>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 &lt;</a:t>
            </a:r>
            <a:r>
              <a:rPr lang="en-US" sz="1200" dirty="0" smtClean="0">
                <a:hlinkClick r:id="rId4"/>
              </a:rPr>
              <a:t>http://cs.wikipedia.org/wiki/Soubor:28._%C5%99%C3%ADjen_1918.jpg</a:t>
            </a:r>
            <a:r>
              <a:rPr lang="cs-CZ" sz="1200" dirty="0" smtClean="0"/>
              <a:t>&gt;</a:t>
            </a:r>
          </a:p>
          <a:p>
            <a:endParaRPr lang="cs-CZ" sz="1200" dirty="0" smtClean="0"/>
          </a:p>
          <a:p>
            <a:r>
              <a:rPr lang="cs-CZ" sz="1200" dirty="0" smtClean="0"/>
              <a:t>Snímek 9</a:t>
            </a:r>
          </a:p>
          <a:p>
            <a:r>
              <a:rPr lang="cs-CZ" sz="1200" dirty="0" smtClean="0"/>
              <a:t>Neznámý. </a:t>
            </a:r>
            <a:r>
              <a:rPr lang="en-US" sz="1200" dirty="0" smtClean="0"/>
              <a:t>[</a:t>
            </a:r>
            <a:r>
              <a:rPr lang="en-US" sz="1200" dirty="0" smtClean="0"/>
              <a:t>cit.2011</a:t>
            </a:r>
            <a:r>
              <a:rPr lang="cs-CZ" sz="1200" dirty="0" smtClean="0"/>
              <a:t>-10-19</a:t>
            </a:r>
            <a:r>
              <a:rPr lang="en-US" sz="1200" dirty="0" smtClean="0"/>
              <a:t>]</a:t>
            </a:r>
            <a:r>
              <a:rPr lang="cs-CZ" sz="1200" dirty="0" smtClean="0"/>
              <a:t>. Volné </a:t>
            </a:r>
            <a:r>
              <a:rPr lang="cs-CZ" sz="1200" dirty="0" err="1" smtClean="0"/>
              <a:t>dílo.Dostupný</a:t>
            </a:r>
            <a:r>
              <a:rPr lang="cs-CZ" sz="1200" dirty="0" smtClean="0"/>
              <a:t> pod licencí </a:t>
            </a:r>
            <a:r>
              <a:rPr lang="cs-CZ" sz="1200" dirty="0" err="1" smtClean="0"/>
              <a:t>Wikimedia</a:t>
            </a:r>
            <a:r>
              <a:rPr lang="cs-CZ" sz="1200" dirty="0" smtClean="0"/>
              <a:t> </a:t>
            </a:r>
            <a:r>
              <a:rPr lang="cs-CZ" sz="1200" dirty="0" err="1" smtClean="0"/>
              <a:t>Commons</a:t>
            </a:r>
            <a:r>
              <a:rPr lang="cs-CZ" sz="1200" dirty="0" smtClean="0"/>
              <a:t> na WWW:&lt;</a:t>
            </a:r>
            <a:r>
              <a:rPr lang="en-US" sz="1200" dirty="0" smtClean="0">
                <a:hlinkClick r:id="rId5"/>
              </a:rPr>
              <a:t>http://cs.wikipedia.org/wiki/Soubor:Tom%C3%A1%C5%A1_Garrigue_Masaryk_1925.PNG</a:t>
            </a:r>
            <a:r>
              <a:rPr lang="cs-CZ" sz="1200" dirty="0" smtClean="0"/>
              <a:t>&gt;</a:t>
            </a:r>
          </a:p>
          <a:p>
            <a:endParaRPr lang="cs-CZ" sz="1200" dirty="0" smtClean="0"/>
          </a:p>
          <a:p>
            <a:r>
              <a:rPr lang="cs-CZ" sz="1200" dirty="0">
                <a:hlinkClick r:id="rId6"/>
              </a:rPr>
              <a:t>http://</a:t>
            </a:r>
            <a:r>
              <a:rPr lang="cs-CZ" sz="1200" dirty="0" smtClean="0">
                <a:hlinkClick r:id="rId6"/>
              </a:rPr>
              <a:t>www.youtube.com/watch?v=NHUUK5AVz0g&amp;feature=endscreen&amp;NR=1</a:t>
            </a:r>
            <a:endParaRPr lang="cs-CZ" sz="1200" dirty="0" smtClean="0"/>
          </a:p>
          <a:p>
            <a:endParaRPr lang="cs-CZ" sz="1200" dirty="0"/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Snímek 11</a:t>
            </a:r>
          </a:p>
          <a:p>
            <a:pPr lvl="0"/>
            <a:r>
              <a:rPr lang="cs-CZ" sz="1200" dirty="0" err="1" smtClean="0">
                <a:solidFill>
                  <a:prstClr val="black"/>
                </a:solidFill>
                <a:hlinkClick r:id="rId7" tooltip="User:Cani (stránka neexistuje)"/>
              </a:rPr>
              <a:t>Cani</a:t>
            </a:r>
            <a:r>
              <a:rPr lang="cs-CZ" sz="1200" smtClean="0">
                <a:solidFill>
                  <a:prstClr val="black"/>
                </a:solidFill>
              </a:rPr>
              <a:t>.</a:t>
            </a:r>
            <a:r>
              <a:rPr lang="en-US" sz="1200" smtClean="0">
                <a:solidFill>
                  <a:prstClr val="black"/>
                </a:solidFill>
              </a:rPr>
              <a:t> </a:t>
            </a:r>
            <a:r>
              <a:rPr lang="en-US" sz="1200" dirty="0">
                <a:solidFill>
                  <a:prstClr val="black"/>
                </a:solidFill>
              </a:rPr>
              <a:t>[cit.2011</a:t>
            </a:r>
            <a:r>
              <a:rPr lang="cs-CZ" sz="1200" dirty="0">
                <a:solidFill>
                  <a:prstClr val="black"/>
                </a:solidFill>
              </a:rPr>
              <a:t>-11-21</a:t>
            </a:r>
            <a:r>
              <a:rPr lang="en-US" sz="1200" dirty="0">
                <a:solidFill>
                  <a:prstClr val="black"/>
                </a:solidFill>
              </a:rPr>
              <a:t>]</a:t>
            </a:r>
            <a:r>
              <a:rPr lang="cs-CZ" sz="1200" dirty="0" smtClean="0">
                <a:solidFill>
                  <a:prstClr val="black"/>
                </a:solidFill>
              </a:rPr>
              <a:t>. Dostupný </a:t>
            </a:r>
            <a:r>
              <a:rPr lang="cs-CZ" sz="1200" dirty="0">
                <a:solidFill>
                  <a:prstClr val="black"/>
                </a:solidFill>
              </a:rPr>
              <a:t>pod licencí </a:t>
            </a:r>
            <a:r>
              <a:rPr lang="cs-CZ" sz="1200" dirty="0" err="1">
                <a:solidFill>
                  <a:prstClr val="black"/>
                </a:solidFill>
              </a:rPr>
              <a:t>Wikimedia</a:t>
            </a:r>
            <a:r>
              <a:rPr lang="cs-CZ" sz="1200" dirty="0">
                <a:solidFill>
                  <a:prstClr val="black"/>
                </a:solidFill>
              </a:rPr>
              <a:t> </a:t>
            </a:r>
            <a:r>
              <a:rPr lang="cs-CZ" sz="1200" dirty="0" err="1">
                <a:solidFill>
                  <a:prstClr val="black"/>
                </a:solidFill>
              </a:rPr>
              <a:t>Commons</a:t>
            </a:r>
            <a:r>
              <a:rPr lang="cs-CZ" sz="1200" dirty="0">
                <a:solidFill>
                  <a:prstClr val="black"/>
                </a:solidFill>
              </a:rPr>
              <a:t> na WWW: </a:t>
            </a:r>
          </a:p>
          <a:p>
            <a:pPr lvl="0"/>
            <a:r>
              <a:rPr lang="cs-CZ" sz="1200" dirty="0">
                <a:solidFill>
                  <a:prstClr val="black"/>
                </a:solidFill>
              </a:rPr>
              <a:t>&lt; 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http</a:t>
            </a:r>
            <a:r>
              <a:rPr lang="cs-CZ" sz="1200" dirty="0">
                <a:solidFill>
                  <a:prstClr val="black"/>
                </a:solidFill>
                <a:hlinkClick r:id="rId8"/>
              </a:rPr>
              <a:t>://cs.wikipedia.org/wiki/Soubor:Prvn%C3%AD_%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C4%8Ceskoslovensk%C3%A1_republika_do_1928.jpg</a:t>
            </a:r>
            <a:r>
              <a:rPr lang="cs-CZ" sz="1200" dirty="0">
                <a:solidFill>
                  <a:prstClr val="black"/>
                </a:solidFill>
              </a:rPr>
              <a:t>&gt;</a:t>
            </a:r>
          </a:p>
          <a:p>
            <a:pPr lvl="0"/>
            <a:endParaRPr lang="cs-CZ" sz="1200" dirty="0" smtClean="0">
              <a:solidFill>
                <a:prstClr val="black"/>
              </a:solidFill>
            </a:endParaRPr>
          </a:p>
          <a:p>
            <a:pPr lvl="0"/>
            <a:endParaRPr lang="cs-CZ" dirty="0" smtClean="0"/>
          </a:p>
        </p:txBody>
      </p:sp>
      <p:sp>
        <p:nvSpPr>
          <p:cNvPr id="3" name="TextovéPole 2"/>
          <p:cNvSpPr txBox="1"/>
          <p:nvPr/>
        </p:nvSpPr>
        <p:spPr>
          <a:xfrm>
            <a:off x="467544" y="651441"/>
            <a:ext cx="435597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u="sng" dirty="0" smtClean="0"/>
              <a:t>CITACE</a:t>
            </a:r>
            <a:endParaRPr lang="cs-CZ" sz="2000" b="1" u="sng" dirty="0"/>
          </a:p>
        </p:txBody>
      </p:sp>
    </p:spTree>
    <p:extLst>
      <p:ext uri="{BB962C8B-B14F-4D97-AF65-F5344CB8AC3E}">
        <p14:creationId xmlns:p14="http://schemas.microsoft.com/office/powerpoint/2010/main" val="42550046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Exekutivní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190</TotalTime>
  <Words>540</Words>
  <Application>Microsoft Office PowerPoint</Application>
  <PresentationFormat>Předvádění na obrazovce (4:3)</PresentationFormat>
  <Paragraphs>152</Paragraphs>
  <Slides>18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Exekutivní</vt:lpstr>
      <vt:lpstr>Prezentace aplikace PowerPoint</vt:lpstr>
      <vt:lpstr>Prezentace aplikace PowerPoint</vt:lpstr>
      <vt:lpstr>Vznik Československé republiky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V čele státu </vt:lpstr>
      <vt:lpstr>Předpoklady pro nově vznikající stát</vt:lpstr>
      <vt:lpstr>Prezentace aplikace PowerPoint</vt:lpstr>
      <vt:lpstr>Prezentace aplikace PowerPoint</vt:lpstr>
      <vt:lpstr>Prezentace aplikace PowerPoint</vt:lpstr>
      <vt:lpstr>Prezentace aplikace PowerPoint</vt:lpstr>
      <vt:lpstr>V čele státu </vt:lpstr>
      <vt:lpstr>Předpoklady pro nově vznikající stát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PC-1KN5</dc:creator>
  <cp:lastModifiedBy>PC-1KN5</cp:lastModifiedBy>
  <cp:revision>22</cp:revision>
  <dcterms:created xsi:type="dcterms:W3CDTF">2011-11-21T18:32:50Z</dcterms:created>
  <dcterms:modified xsi:type="dcterms:W3CDTF">2012-06-19T20:45:54Z</dcterms:modified>
</cp:coreProperties>
</file>