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8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C1B50-F069-4CB2-86A3-FAC6D2C5D27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79F1-876D-48A4-A5EF-7A9DB1B5A1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4347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C1B50-F069-4CB2-86A3-FAC6D2C5D27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79F1-876D-48A4-A5EF-7A9DB1B5A1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247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C1B50-F069-4CB2-86A3-FAC6D2C5D27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79F1-876D-48A4-A5EF-7A9DB1B5A1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1772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C1B50-F069-4CB2-86A3-FAC6D2C5D27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79F1-876D-48A4-A5EF-7A9DB1B5A1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833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C1B50-F069-4CB2-86A3-FAC6D2C5D27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79F1-876D-48A4-A5EF-7A9DB1B5A1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593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C1B50-F069-4CB2-86A3-FAC6D2C5D27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79F1-876D-48A4-A5EF-7A9DB1B5A1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5910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C1B50-F069-4CB2-86A3-FAC6D2C5D27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79F1-876D-48A4-A5EF-7A9DB1B5A1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0108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C1B50-F069-4CB2-86A3-FAC6D2C5D27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79F1-876D-48A4-A5EF-7A9DB1B5A1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818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C1B50-F069-4CB2-86A3-FAC6D2C5D27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79F1-876D-48A4-A5EF-7A9DB1B5A1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1899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C1B50-F069-4CB2-86A3-FAC6D2C5D27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79F1-876D-48A4-A5EF-7A9DB1B5A1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034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C1B50-F069-4CB2-86A3-FAC6D2C5D27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79F1-876D-48A4-A5EF-7A9DB1B5A1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388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9C1B50-F069-4CB2-86A3-FAC6D2C5D27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D479F1-876D-48A4-A5EF-7A9DB1B5A1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4018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Ad-5eLW4tAc&amp;feature=related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png"/><Relationship Id="rId4" Type="http://schemas.openxmlformats.org/officeDocument/2006/relationships/image" Target="../media/image9.wmf"/><Relationship Id="rId9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Ad-5eLW4tAc&amp;feature=related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3035" y="1892424"/>
            <a:ext cx="6400800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pPr algn="l"/>
            <a:endParaRPr lang="cs-CZ" sz="2600" dirty="0" smtClean="0"/>
          </a:p>
          <a:p>
            <a:pPr algn="l"/>
            <a:r>
              <a:rPr lang="cs-CZ" sz="2600" dirty="0" smtClean="0"/>
              <a:t>NOVOVĚK</a:t>
            </a:r>
          </a:p>
          <a:p>
            <a:pPr algn="l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:  VY_32_INOVACE_07_alkoholismus 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48780" y="5013176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Lenka Habartová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013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196752"/>
            <a:ext cx="7992888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Anotace:</a:t>
            </a:r>
          </a:p>
          <a:p>
            <a:r>
              <a:rPr lang="cs-CZ" dirty="0" smtClean="0"/>
              <a:t>Prezentace je určena žákům 2. stupně a slouží k procvičení učiva občanské výchovy zaměřeného na základní poznatky o alkoholu a jeho negativním dopadu na člověka a jeho společenskou roli. </a:t>
            </a:r>
          </a:p>
          <a:p>
            <a:r>
              <a:rPr lang="cs-CZ" dirty="0"/>
              <a:t>K doplňování lze použít pero </a:t>
            </a:r>
            <a:r>
              <a:rPr lang="cs-CZ" dirty="0" smtClean="0"/>
              <a:t>ICT nebo fix. </a:t>
            </a:r>
            <a:endParaRPr lang="cs-CZ" dirty="0"/>
          </a:p>
          <a:p>
            <a:r>
              <a:rPr lang="cs-CZ" dirty="0" smtClean="0"/>
              <a:t>Období vzniku vzdělávacího materiálu: listopad 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1691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268760"/>
            <a:ext cx="770485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ALKOHOLISMUS</a:t>
            </a:r>
            <a:endParaRPr lang="cs-CZ" sz="8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3429000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www.youtube.com/watch?v=Ad-5eLW4tAc&amp;feature=related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9819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196752"/>
            <a:ext cx="7560840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/>
              <a:t>Alkohol: </a:t>
            </a:r>
            <a:r>
              <a:rPr lang="cs-CZ" u="sng" dirty="0" smtClean="0"/>
              <a:t>(zakroužkuj správnou možnost)</a:t>
            </a:r>
          </a:p>
          <a:p>
            <a:endParaRPr lang="cs-CZ" u="sng" dirty="0"/>
          </a:p>
          <a:p>
            <a:endParaRPr lang="cs-CZ" u="sng" dirty="0" smtClean="0"/>
          </a:p>
          <a:p>
            <a:r>
              <a:rPr lang="cs-CZ" dirty="0"/>
              <a:t>			</a:t>
            </a:r>
            <a:endParaRPr lang="cs-CZ" dirty="0" smtClean="0"/>
          </a:p>
          <a:p>
            <a:r>
              <a:rPr lang="cs-CZ" dirty="0" smtClean="0"/>
              <a:t>a)	POMÁHÁ  </a:t>
            </a:r>
            <a:r>
              <a:rPr lang="cs-CZ" dirty="0"/>
              <a:t>-  ŠKODÍ  při </a:t>
            </a:r>
            <a:r>
              <a:rPr lang="cs-CZ" dirty="0" smtClean="0"/>
              <a:t>práci</a:t>
            </a:r>
          </a:p>
          <a:p>
            <a:r>
              <a:rPr lang="cs-CZ" dirty="0"/>
              <a:t>	          	</a:t>
            </a:r>
          </a:p>
          <a:p>
            <a:r>
              <a:rPr lang="cs-CZ" dirty="0" smtClean="0"/>
              <a:t>b)	POMÁHÁ  </a:t>
            </a:r>
            <a:r>
              <a:rPr lang="cs-CZ" dirty="0"/>
              <a:t>-  ŠKODÍ  zdraví	</a:t>
            </a:r>
            <a:endParaRPr lang="cs-CZ" dirty="0" smtClean="0"/>
          </a:p>
          <a:p>
            <a:r>
              <a:rPr lang="cs-CZ" dirty="0"/>
              <a:t>			</a:t>
            </a:r>
            <a:endParaRPr lang="cs-CZ" dirty="0" smtClean="0"/>
          </a:p>
          <a:p>
            <a:r>
              <a:rPr lang="cs-CZ" dirty="0" smtClean="0"/>
              <a:t>c)	PATŘÍ   </a:t>
            </a:r>
            <a:r>
              <a:rPr lang="cs-CZ" dirty="0"/>
              <a:t>-   NEPATŘÍ  za </a:t>
            </a:r>
            <a:r>
              <a:rPr lang="cs-CZ" dirty="0" smtClean="0"/>
              <a:t>volant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dirty="0" smtClean="0"/>
              <a:t>d)	NIČÍ   </a:t>
            </a:r>
            <a:r>
              <a:rPr lang="cs-CZ" dirty="0"/>
              <a:t>-   PODPORUJE   rodinný život				</a:t>
            </a:r>
          </a:p>
        </p:txBody>
      </p:sp>
      <p:pic>
        <p:nvPicPr>
          <p:cNvPr id="4101" name="Picture 5" descr="C:\Users\PC-1KN5\AppData\Local\Microsoft\Windows\Temporary Internet Files\Content.IE5\ZAV4IYFJ\MP90031373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387598"/>
            <a:ext cx="3153544" cy="2102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0932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271611"/>
            <a:ext cx="691276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/>
              <a:t>Alkohol poškozuje</a:t>
            </a:r>
            <a:r>
              <a:rPr lang="cs-CZ" u="sng" dirty="0"/>
              <a:t>:</a:t>
            </a:r>
            <a:r>
              <a:rPr lang="cs-CZ" dirty="0"/>
              <a:t>	</a:t>
            </a:r>
            <a:endParaRPr lang="cs-CZ" dirty="0" smtClean="0"/>
          </a:p>
          <a:p>
            <a:r>
              <a:rPr lang="cs-CZ" dirty="0" smtClean="0"/>
              <a:t>(podtrhni správnou možnost-obrázky napoví)</a:t>
            </a:r>
          </a:p>
          <a:p>
            <a:endParaRPr lang="cs-CZ" dirty="0" smtClean="0"/>
          </a:p>
          <a:p>
            <a:endParaRPr lang="cs-CZ" dirty="0"/>
          </a:p>
          <a:p>
            <a:pPr marL="342900" indent="-342900">
              <a:buAutoNum type="alphaLcParenR"/>
            </a:pPr>
            <a:r>
              <a:rPr lang="cs-CZ" dirty="0" smtClean="0"/>
              <a:t>plíce</a:t>
            </a:r>
            <a:r>
              <a:rPr lang="cs-CZ" dirty="0"/>
              <a:t>	</a:t>
            </a:r>
            <a:endParaRPr lang="cs-CZ" dirty="0" smtClean="0"/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 startAt="2"/>
            </a:pPr>
            <a:r>
              <a:rPr lang="cs-CZ" dirty="0" smtClean="0"/>
              <a:t>játra</a:t>
            </a:r>
          </a:p>
          <a:p>
            <a:pPr marL="342900" indent="-342900">
              <a:buAutoNum type="alphaLcParenR" startAt="2"/>
            </a:pPr>
            <a:endParaRPr lang="cs-CZ" dirty="0"/>
          </a:p>
          <a:p>
            <a:pPr marL="342900" indent="-342900">
              <a:buAutoNum type="alphaLcParenR" startAt="3"/>
            </a:pPr>
            <a:r>
              <a:rPr lang="cs-CZ" dirty="0" smtClean="0"/>
              <a:t>nohy</a:t>
            </a:r>
          </a:p>
          <a:p>
            <a:pPr marL="342900" indent="-342900">
              <a:buAutoNum type="alphaLcParenR" startAt="3"/>
            </a:pPr>
            <a:endParaRPr lang="cs-CZ" dirty="0"/>
          </a:p>
          <a:p>
            <a:pPr marL="342900" indent="-342900">
              <a:buAutoNum type="alphaLcParenR" startAt="4"/>
            </a:pPr>
            <a:r>
              <a:rPr lang="cs-CZ" dirty="0" smtClean="0"/>
              <a:t>srdce</a:t>
            </a:r>
          </a:p>
          <a:p>
            <a:pPr marL="342900" indent="-342900">
              <a:buAutoNum type="alphaLcParenR" startAt="4"/>
            </a:pPr>
            <a:endParaRPr lang="cs-CZ" dirty="0"/>
          </a:p>
          <a:p>
            <a:pPr marL="342900" indent="-342900">
              <a:buAutoNum type="alphaLcParenR" startAt="5"/>
            </a:pPr>
            <a:r>
              <a:rPr lang="cs-CZ" dirty="0"/>
              <a:t>m</a:t>
            </a:r>
            <a:r>
              <a:rPr lang="cs-CZ" dirty="0" smtClean="0"/>
              <a:t>ozek</a:t>
            </a:r>
          </a:p>
          <a:p>
            <a:pPr marL="342900" indent="-342900">
              <a:buAutoNum type="alphaLcParenR" startAt="5"/>
            </a:pPr>
            <a:endParaRPr lang="cs-CZ" dirty="0"/>
          </a:p>
          <a:p>
            <a:pPr marL="342900" indent="-342900">
              <a:buAutoNum type="alphaLcParenR" startAt="5"/>
            </a:pPr>
            <a:r>
              <a:rPr lang="cs-CZ" dirty="0" smtClean="0"/>
              <a:t>těhotenství</a:t>
            </a:r>
            <a:endParaRPr lang="cs-CZ" dirty="0"/>
          </a:p>
        </p:txBody>
      </p:sp>
      <p:pic>
        <p:nvPicPr>
          <p:cNvPr id="1026" name="Picture 2" descr="C:\Users\PC-1KN5\AppData\Local\Microsoft\Windows\Temporary Internet Files\Content.IE5\S7687CZ2\MC9000281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9686" y="1960045"/>
            <a:ext cx="161865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-1KN5\AppData\Local\Microsoft\Windows\Temporary Internet Files\Content.IE5\DE4CGPLA\MP9004028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952548"/>
            <a:ext cx="2505176" cy="1878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-1KN5\AppData\Local\Microsoft\Windows\Temporary Internet Files\Content.IE5\AM1I8PN9\MC90043874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6519" y="2288535"/>
            <a:ext cx="1415441" cy="1887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PC-1KN5\AppData\Local\Microsoft\Windows\Temporary Internet Files\Content.IE5\AM1I8PN9\MC9003607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9015" y="3739702"/>
            <a:ext cx="1241377" cy="230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0387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980728"/>
            <a:ext cx="7754302" cy="480131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Doplň vhodné výrazy </a:t>
            </a:r>
          </a:p>
          <a:p>
            <a:r>
              <a:rPr lang="cs-CZ" dirty="0" smtClean="0"/>
              <a:t>(alkoholik, postižené dítě, legální, nelegální, 21, 18, alkoholismus, </a:t>
            </a:r>
            <a:r>
              <a:rPr lang="cs-CZ" dirty="0"/>
              <a:t>postižené </a:t>
            </a:r>
            <a:r>
              <a:rPr lang="cs-CZ" dirty="0" smtClean="0"/>
              <a:t>dítě, </a:t>
            </a:r>
            <a:endParaRPr lang="cs-CZ" dirty="0"/>
          </a:p>
          <a:p>
            <a:r>
              <a:rPr lang="cs-CZ" dirty="0"/>
              <a:t>zákaz </a:t>
            </a:r>
            <a:r>
              <a:rPr lang="cs-CZ" dirty="0" smtClean="0"/>
              <a:t>řízení, je povolen, nikotinismus, nemoc)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Alkohol patří mezi návykové látky - …………………………………………………………..</a:t>
            </a:r>
          </a:p>
          <a:p>
            <a:endParaRPr lang="cs-CZ" dirty="0" smtClean="0"/>
          </a:p>
          <a:p>
            <a:r>
              <a:rPr lang="cs-CZ" dirty="0" smtClean="0"/>
              <a:t>Konzumace alkoholu je v ČR povolena od …………………………………………….....</a:t>
            </a:r>
          </a:p>
          <a:p>
            <a:endParaRPr lang="cs-CZ" dirty="0" smtClean="0"/>
          </a:p>
          <a:p>
            <a:r>
              <a:rPr lang="cs-CZ" dirty="0" smtClean="0"/>
              <a:t>Člověk závislý na alkoholu =</a:t>
            </a:r>
            <a:r>
              <a:rPr lang="cs-CZ" dirty="0"/>
              <a:t>	</a:t>
            </a:r>
            <a:r>
              <a:rPr lang="cs-CZ" dirty="0" smtClean="0"/>
              <a:t>……………………………………………………………………</a:t>
            </a:r>
          </a:p>
          <a:p>
            <a:endParaRPr lang="cs-CZ" dirty="0" smtClean="0"/>
          </a:p>
          <a:p>
            <a:r>
              <a:rPr lang="cs-CZ" dirty="0" smtClean="0"/>
              <a:t>Závislost </a:t>
            </a:r>
            <a:r>
              <a:rPr lang="cs-CZ" dirty="0"/>
              <a:t>na alkoholu = ……………………………………………………………………………..</a:t>
            </a:r>
          </a:p>
          <a:p>
            <a:endParaRPr lang="cs-CZ" dirty="0" smtClean="0"/>
          </a:p>
          <a:p>
            <a:r>
              <a:rPr lang="cs-CZ" dirty="0" smtClean="0"/>
              <a:t>Alkohol </a:t>
            </a:r>
            <a:r>
              <a:rPr lang="cs-CZ" dirty="0"/>
              <a:t>v těhotenství </a:t>
            </a:r>
            <a:r>
              <a:rPr lang="cs-CZ" dirty="0" smtClean="0"/>
              <a:t>= …………………………………………………………………………….</a:t>
            </a:r>
          </a:p>
          <a:p>
            <a:endParaRPr lang="cs-CZ" dirty="0" smtClean="0"/>
          </a:p>
          <a:p>
            <a:r>
              <a:rPr lang="cs-CZ" dirty="0" smtClean="0"/>
              <a:t>Alkohol za volantem = ……………………………………………………………………………...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6364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71238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Poznáš alkoholické nápoje?</a:t>
            </a:r>
            <a:endParaRPr lang="cs-CZ" sz="2800" dirty="0"/>
          </a:p>
        </p:txBody>
      </p:sp>
      <p:pic>
        <p:nvPicPr>
          <p:cNvPr id="3074" name="Picture 2" descr="C:\Users\PC-1KN5\AppData\Local\Microsoft\Windows\Temporary Internet Files\Content.IE5\5WKLOAH9\MP9003878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94458"/>
            <a:ext cx="1268540" cy="1778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-1KN5\AppData\Local\Microsoft\Windows\Temporary Internet Files\Content.IE5\K0O7W0UI\MP9004276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157863"/>
            <a:ext cx="1512167" cy="1515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C-1KN5\AppData\Local\Microsoft\Windows\Temporary Internet Files\Content.IE5\Q0ZJDJRH\MC9003488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1623" y="1211033"/>
            <a:ext cx="1339366" cy="1950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PC-1KN5\AppData\Local\Microsoft\Windows\Temporary Internet Files\Content.IE5\S7687CZ2\MC90043476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6119" y="1394458"/>
            <a:ext cx="1792809" cy="1792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PC-1KN5\AppData\Local\Microsoft\Windows\Temporary Internet Files\Content.IE5\S7687CZ2\MC9001993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440" y="3827501"/>
            <a:ext cx="1157335" cy="217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PC-1KN5\AppData\Local\Microsoft\Windows\Temporary Internet Files\Content.IE5\DE4CGPLA\MC90023268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9611" y="3523468"/>
            <a:ext cx="1543814" cy="2352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PC-1KN5\AppData\Local\Microsoft\Windows\Temporary Internet Files\Content.IE5\CQHIY8Z1\MP90038294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259643"/>
            <a:ext cx="1362515" cy="1907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PC-1KN5\AppData\Local\Microsoft\Windows\Temporary Internet Files\Content.IE5\K0O7W0UI\MP90031374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0541" y="3962235"/>
            <a:ext cx="1251859" cy="190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46440" y="3284984"/>
            <a:ext cx="7625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	………………………	      ..…………………	          …………………….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6440" y="6174648"/>
            <a:ext cx="7769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………………….	………………………	        ………………………..           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666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54012" y="1412776"/>
            <a:ext cx="7200800" cy="24314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effectLst/>
              </a:rPr>
              <a:t>Alkohol a děti</a:t>
            </a:r>
          </a:p>
          <a:p>
            <a:endParaRPr lang="cs-CZ" sz="4000" dirty="0" smtClean="0">
              <a:effectLst/>
            </a:endParaRPr>
          </a:p>
          <a:p>
            <a:r>
              <a:rPr lang="cs-CZ" dirty="0" smtClean="0">
                <a:effectLst/>
              </a:rPr>
              <a:t>Opakované průzkumy uvádějí, že ve 4. ročníku základní školy má již opakované zkušenosti s alkoholem asi 35% dětí! V ČR se děti poprvé setkávají s alkoholem průměrně v 11 letech, což je nejdříve v EU. 13% dětí ve věku 13-15 let se opíjejí 3× měsíčně.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3983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6984776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Léčba</a:t>
            </a:r>
            <a:r>
              <a:rPr lang="cs-CZ" dirty="0"/>
              <a:t> </a:t>
            </a:r>
            <a:endParaRPr lang="cs-CZ" dirty="0" smtClean="0"/>
          </a:p>
          <a:p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pouze </a:t>
            </a:r>
            <a:r>
              <a:rPr lang="cs-CZ" dirty="0"/>
              <a:t>s vlastním souhlasem v protialkoholických poradnách a </a:t>
            </a:r>
            <a:r>
              <a:rPr lang="cs-CZ" dirty="0" smtClean="0"/>
              <a:t>        léčebnách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sz="2800" dirty="0"/>
              <a:t>Prevence:</a:t>
            </a:r>
          </a:p>
          <a:p>
            <a:pPr marL="342900" indent="-342900">
              <a:buAutoNum type="arabicPeriod"/>
            </a:pPr>
            <a:r>
              <a:rPr lang="cs-CZ" dirty="0" smtClean="0"/>
              <a:t>Program </a:t>
            </a:r>
            <a:r>
              <a:rPr lang="cs-CZ" dirty="0"/>
              <a:t>ZDRAVÍ 21 </a:t>
            </a:r>
            <a:endParaRPr lang="cs-CZ" dirty="0" smtClean="0"/>
          </a:p>
          <a:p>
            <a:r>
              <a:rPr lang="cs-CZ" dirty="0"/>
              <a:t>	</a:t>
            </a:r>
            <a:r>
              <a:rPr lang="cs-CZ" dirty="0" smtClean="0"/>
              <a:t>	(do </a:t>
            </a:r>
            <a:r>
              <a:rPr lang="cs-CZ" dirty="0"/>
              <a:t>roku 2015 snížit spotřebu návykových látek)</a:t>
            </a:r>
          </a:p>
          <a:p>
            <a:r>
              <a:rPr lang="cs-CZ" dirty="0" smtClean="0"/>
              <a:t>2.    Sport </a:t>
            </a:r>
            <a:r>
              <a:rPr lang="cs-CZ" dirty="0"/>
              <a:t>a aktivní využití volného času</a:t>
            </a:r>
          </a:p>
          <a:p>
            <a:r>
              <a:rPr lang="cs-CZ" dirty="0" smtClean="0"/>
              <a:t>3.    Cílená </a:t>
            </a:r>
            <a:r>
              <a:rPr lang="cs-CZ" dirty="0"/>
              <a:t>výchova společnosti, rodiny a školy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712002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7560840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Řešení:</a:t>
            </a:r>
          </a:p>
          <a:p>
            <a:endParaRPr lang="cs-CZ" b="1" u="sng" dirty="0" smtClean="0"/>
          </a:p>
          <a:p>
            <a:r>
              <a:rPr lang="cs-CZ" b="1" u="sng" dirty="0" smtClean="0"/>
              <a:t>Alkohol</a:t>
            </a:r>
            <a:r>
              <a:rPr lang="cs-CZ" b="1" u="sng" dirty="0"/>
              <a:t>:</a:t>
            </a:r>
            <a:r>
              <a:rPr lang="cs-CZ" u="sng" dirty="0"/>
              <a:t> </a:t>
            </a:r>
            <a:r>
              <a:rPr lang="cs-CZ" u="sng" dirty="0" smtClean="0"/>
              <a:t>(zakroužkuj správnou možnost)</a:t>
            </a:r>
            <a:r>
              <a:rPr lang="cs-CZ" dirty="0"/>
              <a:t>			</a:t>
            </a:r>
            <a:endParaRPr lang="cs-CZ" dirty="0" smtClean="0"/>
          </a:p>
          <a:p>
            <a:r>
              <a:rPr lang="cs-CZ" dirty="0" smtClean="0"/>
              <a:t>a)	POMÁHÁ  </a:t>
            </a:r>
            <a:r>
              <a:rPr lang="cs-CZ" dirty="0"/>
              <a:t>-  </a:t>
            </a:r>
            <a:r>
              <a:rPr lang="cs-CZ" u="sng" dirty="0"/>
              <a:t>ŠKODÍ  při </a:t>
            </a:r>
            <a:r>
              <a:rPr lang="cs-CZ" u="sng" dirty="0" smtClean="0"/>
              <a:t>práci</a:t>
            </a:r>
            <a:r>
              <a:rPr lang="cs-CZ" dirty="0"/>
              <a:t>	          	</a:t>
            </a:r>
          </a:p>
          <a:p>
            <a:r>
              <a:rPr lang="cs-CZ" dirty="0" smtClean="0"/>
              <a:t>b)	POMÁHÁ  </a:t>
            </a:r>
            <a:r>
              <a:rPr lang="cs-CZ" dirty="0"/>
              <a:t>-  </a:t>
            </a:r>
            <a:r>
              <a:rPr lang="cs-CZ" u="sng" dirty="0"/>
              <a:t>ŠKODÍ  </a:t>
            </a:r>
            <a:r>
              <a:rPr lang="cs-CZ" u="sng" dirty="0" smtClean="0"/>
              <a:t>zdraví</a:t>
            </a:r>
            <a:r>
              <a:rPr lang="cs-CZ" dirty="0"/>
              <a:t>			</a:t>
            </a:r>
            <a:endParaRPr lang="cs-CZ" dirty="0" smtClean="0"/>
          </a:p>
          <a:p>
            <a:r>
              <a:rPr lang="cs-CZ" dirty="0" smtClean="0"/>
              <a:t>c)	PATŘÍ   </a:t>
            </a:r>
            <a:r>
              <a:rPr lang="cs-CZ" dirty="0"/>
              <a:t>-   </a:t>
            </a:r>
            <a:r>
              <a:rPr lang="cs-CZ" u="sng" dirty="0"/>
              <a:t>NEPATŘÍ  za </a:t>
            </a:r>
            <a:r>
              <a:rPr lang="cs-CZ" u="sng" dirty="0" smtClean="0"/>
              <a:t>volant</a:t>
            </a:r>
            <a:endParaRPr lang="cs-CZ" u="sng" dirty="0"/>
          </a:p>
          <a:p>
            <a:pPr marL="342900" indent="-342900">
              <a:buAutoNum type="alphaLcParenR" startAt="4"/>
            </a:pPr>
            <a:r>
              <a:rPr lang="cs-CZ" u="sng" dirty="0" smtClean="0"/>
              <a:t>NIČÍ</a:t>
            </a:r>
            <a:r>
              <a:rPr lang="cs-CZ" dirty="0" smtClean="0"/>
              <a:t>   </a:t>
            </a:r>
            <a:r>
              <a:rPr lang="cs-CZ" dirty="0"/>
              <a:t>-   PODPORUJE   rodinný </a:t>
            </a:r>
            <a:r>
              <a:rPr lang="cs-CZ" dirty="0" smtClean="0"/>
              <a:t>život</a:t>
            </a:r>
          </a:p>
          <a:p>
            <a:r>
              <a:rPr lang="cs-CZ" b="1" u="sng" dirty="0" smtClean="0"/>
              <a:t>Alkohol poškozuje</a:t>
            </a:r>
            <a:r>
              <a:rPr lang="cs-CZ" u="sng" dirty="0" smtClean="0"/>
              <a:t>: </a:t>
            </a:r>
            <a:r>
              <a:rPr lang="cs-CZ" dirty="0" smtClean="0"/>
              <a:t>(podtrhni správnou možnost-obrázky napoví)</a:t>
            </a:r>
          </a:p>
          <a:p>
            <a:pPr marL="342900" indent="-342900">
              <a:buAutoNum type="alphaLcParenR"/>
            </a:pPr>
            <a:r>
              <a:rPr lang="cs-CZ" dirty="0" smtClean="0"/>
              <a:t>plíce	</a:t>
            </a:r>
            <a:r>
              <a:rPr lang="cs-CZ" u="sng" dirty="0" smtClean="0"/>
              <a:t>b)   játra</a:t>
            </a:r>
            <a:r>
              <a:rPr lang="cs-CZ" dirty="0" smtClean="0"/>
              <a:t>   c)   nohy   </a:t>
            </a:r>
            <a:r>
              <a:rPr lang="cs-CZ" u="sng" dirty="0" smtClean="0"/>
              <a:t>d)   srdce</a:t>
            </a:r>
            <a:r>
              <a:rPr lang="cs-CZ" dirty="0" smtClean="0"/>
              <a:t>   </a:t>
            </a:r>
            <a:r>
              <a:rPr lang="cs-CZ" u="sng" dirty="0" smtClean="0"/>
              <a:t>e)   mozek</a:t>
            </a:r>
            <a:r>
              <a:rPr lang="cs-CZ" dirty="0" smtClean="0"/>
              <a:t>   f)   </a:t>
            </a:r>
            <a:r>
              <a:rPr lang="cs-CZ" u="sng" dirty="0" smtClean="0"/>
              <a:t>těhotenství</a:t>
            </a:r>
          </a:p>
          <a:p>
            <a:r>
              <a:rPr lang="cs-CZ" b="1" u="sng" dirty="0" smtClean="0"/>
              <a:t>Doplň vhodné výrazy </a:t>
            </a:r>
          </a:p>
          <a:p>
            <a:r>
              <a:rPr lang="cs-CZ" dirty="0" smtClean="0"/>
              <a:t>Alkohol patří mezi návykové látky - legální</a:t>
            </a:r>
          </a:p>
          <a:p>
            <a:r>
              <a:rPr lang="cs-CZ" dirty="0" smtClean="0"/>
              <a:t>Konzumace alkoholu je v ČR povolena od 18 let</a:t>
            </a:r>
          </a:p>
          <a:p>
            <a:r>
              <a:rPr lang="cs-CZ" dirty="0" smtClean="0"/>
              <a:t>Člověk závislý na alkoholu =</a:t>
            </a:r>
            <a:r>
              <a:rPr lang="cs-CZ" dirty="0"/>
              <a:t> </a:t>
            </a:r>
            <a:r>
              <a:rPr lang="cs-CZ" dirty="0" smtClean="0"/>
              <a:t>  alkoholik</a:t>
            </a:r>
          </a:p>
          <a:p>
            <a:r>
              <a:rPr lang="cs-CZ" dirty="0" smtClean="0"/>
              <a:t>Závislost na alkoholu = alkoholismus</a:t>
            </a:r>
          </a:p>
          <a:p>
            <a:r>
              <a:rPr lang="cs-CZ" dirty="0" smtClean="0"/>
              <a:t>Alkohol v těhotenství = postižené dítě</a:t>
            </a:r>
          </a:p>
          <a:p>
            <a:r>
              <a:rPr lang="cs-CZ" dirty="0" smtClean="0"/>
              <a:t>Alkohol za volantem =  zákaz řízení</a:t>
            </a:r>
          </a:p>
          <a:p>
            <a:r>
              <a:rPr lang="cs-CZ" b="1" u="sng" dirty="0" smtClean="0"/>
              <a:t>Poznáš alkoholické nápoje?</a:t>
            </a:r>
          </a:p>
          <a:p>
            <a:r>
              <a:rPr lang="cs-CZ" u="sng" dirty="0" smtClean="0"/>
              <a:t>Červené víno,</a:t>
            </a:r>
            <a:r>
              <a:rPr lang="cs-CZ" dirty="0" smtClean="0"/>
              <a:t> </a:t>
            </a:r>
            <a:r>
              <a:rPr lang="cs-CZ" dirty="0" err="1" smtClean="0"/>
              <a:t>cola</a:t>
            </a:r>
            <a:r>
              <a:rPr lang="cs-CZ" dirty="0" smtClean="0"/>
              <a:t>, </a:t>
            </a:r>
            <a:r>
              <a:rPr lang="cs-CZ" u="sng" dirty="0" smtClean="0"/>
              <a:t>pivo,</a:t>
            </a:r>
            <a:r>
              <a:rPr lang="cs-CZ" dirty="0" smtClean="0"/>
              <a:t> </a:t>
            </a:r>
            <a:r>
              <a:rPr lang="cs-CZ" u="sng" dirty="0" smtClean="0"/>
              <a:t>vaječný koňak</a:t>
            </a:r>
            <a:r>
              <a:rPr lang="cs-CZ" dirty="0" smtClean="0"/>
              <a:t>, mléko, džus, </a:t>
            </a:r>
            <a:r>
              <a:rPr lang="cs-CZ" u="sng" dirty="0" smtClean="0"/>
              <a:t>šampaňské</a:t>
            </a:r>
            <a:r>
              <a:rPr lang="cs-CZ" dirty="0" smtClean="0"/>
              <a:t>, </a:t>
            </a:r>
            <a:r>
              <a:rPr lang="cs-CZ" u="sng" dirty="0" smtClean="0"/>
              <a:t>bílé víno</a:t>
            </a:r>
          </a:p>
          <a:p>
            <a:endParaRPr lang="cs-CZ" b="1" u="sng" dirty="0" smtClean="0"/>
          </a:p>
          <a:p>
            <a:r>
              <a:rPr lang="cs-CZ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063650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80728"/>
            <a:ext cx="7344816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CITACE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Obrázky </a:t>
            </a:r>
            <a:r>
              <a:rPr lang="cs-CZ" dirty="0">
                <a:solidFill>
                  <a:prstClr val="black"/>
                </a:solidFill>
              </a:rPr>
              <a:t>dostupné na www: </a:t>
            </a:r>
            <a:r>
              <a:rPr lang="cs-CZ" dirty="0">
                <a:solidFill>
                  <a:prstClr val="black"/>
                </a:solidFill>
                <a:latin typeface="Palatino Linotype"/>
              </a:rPr>
              <a:t>&lt; </a:t>
            </a:r>
            <a:r>
              <a:rPr lang="cs-CZ" dirty="0">
                <a:solidFill>
                  <a:prstClr val="black"/>
                </a:solidFill>
                <a:latin typeface="Palatino Linotype"/>
                <a:hlinkClick r:id="rId2"/>
              </a:rPr>
              <a:t>http://office.microsoft.com</a:t>
            </a:r>
            <a:r>
              <a:rPr lang="en-US" dirty="0" smtClean="0">
                <a:solidFill>
                  <a:prstClr val="black"/>
                </a:solidFill>
                <a:latin typeface="Palatino Linotype"/>
              </a:rPr>
              <a:t>&gt;</a:t>
            </a:r>
            <a:endParaRPr lang="cs-CZ" dirty="0" smtClean="0">
              <a:solidFill>
                <a:prstClr val="black"/>
              </a:solidFill>
              <a:latin typeface="Palatino Linotype"/>
            </a:endParaRPr>
          </a:p>
          <a:p>
            <a:endParaRPr lang="cs-CZ" dirty="0" smtClean="0">
              <a:hlinkClick r:id="rId3"/>
            </a:endParaRPr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 smtClean="0">
                <a:hlinkClick r:id="rId3"/>
              </a:rPr>
              <a:t>://www.youtube.com/watch?v=Ad-5eLW4tAc&amp;feature=related</a:t>
            </a:r>
            <a:endParaRPr lang="cs-CZ" dirty="0" smtClean="0"/>
          </a:p>
          <a:p>
            <a:endParaRPr lang="cs-CZ" sz="2800" dirty="0" smtClean="0"/>
          </a:p>
          <a:p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84625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224</Words>
  <Application>Microsoft Office PowerPoint</Application>
  <PresentationFormat>Předvádění na obrazovce (4:3)</PresentationFormat>
  <Paragraphs>99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PC-1KN5</dc:creator>
  <cp:lastModifiedBy>PC-1KN5</cp:lastModifiedBy>
  <cp:revision>10</cp:revision>
  <dcterms:created xsi:type="dcterms:W3CDTF">2011-11-14T21:09:25Z</dcterms:created>
  <dcterms:modified xsi:type="dcterms:W3CDTF">2012-06-19T18:13:49Z</dcterms:modified>
</cp:coreProperties>
</file>