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4" r:id="rId6"/>
    <p:sldId id="260" r:id="rId7"/>
    <p:sldId id="265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8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24CAEB-DBD5-462E-BD96-4A64579FDC31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CA865-BEE5-4BF5-B91F-2885598CF8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5278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A35C-17AF-49F0-A09E-AF3CD01EDFF8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6C7BE-EB8A-45D4-963C-BDBBF4527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7595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CAA35C-17AF-49F0-A09E-AF3CD01EDFF8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6C7BE-EB8A-45D4-963C-BDBBF4527F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125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png"/><Relationship Id="rId9" Type="http://schemas.openxmlformats.org/officeDocument/2006/relationships/image" Target="../media/image17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jpeg"/><Relationship Id="rId12" Type="http://schemas.openxmlformats.org/officeDocument/2006/relationships/image" Target="../media/image29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wmf"/><Relationship Id="rId11" Type="http://schemas.openxmlformats.org/officeDocument/2006/relationships/image" Target="../media/image28.png"/><Relationship Id="rId5" Type="http://schemas.openxmlformats.org/officeDocument/2006/relationships/image" Target="../media/image22.wmf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6.wmf"/><Relationship Id="rId4" Type="http://schemas.openxmlformats.org/officeDocument/2006/relationships/image" Target="../media/image4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smtClean="0"/>
              <a:t>Střední škola, Základní škola a Mateřská škola, Karviná, příspěvková organizace</a:t>
            </a:r>
            <a:br>
              <a:rPr lang="cs-CZ" sz="1800" smtClean="0"/>
            </a:br>
            <a:r>
              <a:rPr lang="cs-CZ" sz="1800" smtClean="0"/>
              <a:t>Autor: Mgr. Alena Owczarzová</a:t>
            </a:r>
            <a:endParaRPr lang="cs-CZ" sz="18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290" y="1571612"/>
            <a:ext cx="6335713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642918"/>
            <a:ext cx="728667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latin typeface="Arial" pitchFamily="34" charset="0"/>
                <a:cs typeface="Arial" pitchFamily="34" charset="0"/>
              </a:rPr>
              <a:t>Střední škola, Základní škola a Mateřská škola, Karviná, příspěvková organizace</a:t>
            </a:r>
          </a:p>
          <a:p>
            <a:pPr algn="ctr">
              <a:spcBef>
                <a:spcPct val="50000"/>
              </a:spcBef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STAVBA DOMU/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DUM/ VYDMUCHOV/ OWCZARZOVÁ/ ČLOVĚK A PŘÍRODA/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015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Autor: Mgr. Alena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Owczarzová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2088916" y="2967335"/>
            <a:ext cx="421846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STAVBA DOMU</a:t>
            </a:r>
            <a:endParaRPr lang="cs-CZ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3500438"/>
            <a:ext cx="2571768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350778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POJMENUJ BUDOVY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029" name="Picture 5" descr="C:\Program Files (x86)\Microsoft Office\MEDIA\CAGCAT10\j0090386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27258"/>
            <a:ext cx="2088232" cy="1787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wczarzová\AppData\Local\Microsoft\Windows\Temporary Internet Files\Content.IE5\67P62JW8\MP9004331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309219"/>
            <a:ext cx="248427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Owczarzová\AppData\Local\Microsoft\Windows\Temporary Internet Files\Content.IE5\P1UKK90O\MP9004332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0492" y="3419835"/>
            <a:ext cx="1663772" cy="2546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Owczarzová\AppData\Local\Microsoft\Windows\Temporary Internet Files\Content.IE5\7VDT58ZQ\MP9003996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7220" y="1423255"/>
            <a:ext cx="2310760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Owczarzová\AppData\Local\Microsoft\Windows\Temporary Internet Files\Content.IE5\XCONZW47\MP9003997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9924" y="1484785"/>
            <a:ext cx="1656916" cy="248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Program Files (x86)\Microsoft Office\MEDIA\CAGCAT10\j0149407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0496" y="4143380"/>
            <a:ext cx="1972147" cy="234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101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MATERIÁL NA STAVBU DOMU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dirty="0"/>
          </a:p>
        </p:txBody>
      </p:sp>
      <p:pic>
        <p:nvPicPr>
          <p:cNvPr id="1026" name="Picture 2" descr="C:\Users\Owczarzová\AppData\Local\Microsoft\Windows\Temporary Internet Files\Content.IE5\67P62JW8\MC90044128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wczarzová\AppData\Local\Microsoft\Windows\Temporary Internet Files\Content.IE5\P1UKK90O\MC90044175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0562" y="3714752"/>
            <a:ext cx="1072140" cy="1072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wczarzová\AppData\Local\Microsoft\Windows\Temporary Internet Files\Content.IE5\XCONZW47\MC90044038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36144"/>
            <a:ext cx="1373324" cy="137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wczarzová\AppData\Local\Microsoft\Windows\Temporary Internet Files\Content.IE5\604JOFCX\MC9002336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6116" y="2571744"/>
            <a:ext cx="2035056" cy="1050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Owczarzová\AppData\Local\Microsoft\Windows\Temporary Internet Files\Content.IE5\604JOFCX\MP9004010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8158" y="1209235"/>
            <a:ext cx="1533928" cy="122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flipH="1">
            <a:off x="611560" y="5314537"/>
            <a:ext cx="7557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cihly, obkladačky, dlažba, barva, tašky, voda, malta, lepidlo, elektromateriál, dřevěné trámy</a:t>
            </a:r>
            <a:endParaRPr lang="cs-CZ" dirty="0"/>
          </a:p>
        </p:txBody>
      </p:sp>
      <p:pic>
        <p:nvPicPr>
          <p:cNvPr id="10" name="Picture 20" descr="C:\Users\Owczarzová\AppData\Local\Microsoft\Windows\Temporary Internet Files\Content.IE5\JTJTRDPM\MP90039967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8143" y="1224012"/>
            <a:ext cx="1004257" cy="150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wczarzová\AppData\Local\Microsoft\Windows\Temporary Internet Files\Content.IE5\LL0C4TJK\MP9004020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43879"/>
            <a:ext cx="2186195" cy="1456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wczarzová\AppData\Local\Microsoft\Windows\Temporary Internet Files\Content.IE5\LL0C4TJK\MC9002509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3174" y="3571876"/>
            <a:ext cx="1549290" cy="152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spravce\Local Settings\Temporary Internet Files\Content.IE5\74X8K42M\MC900217466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14348" y="3143248"/>
            <a:ext cx="1658338" cy="16356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0048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NÁŘADÍ NA STAVBU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1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přiřaď číslo</a:t>
            </a:r>
            <a:endParaRPr lang="cs-CZ" sz="3100" dirty="0"/>
          </a:p>
        </p:txBody>
      </p:sp>
      <p:pic>
        <p:nvPicPr>
          <p:cNvPr id="2050" name="Picture 2" descr="C:\Users\Owczarzová\AppData\Local\Microsoft\Windows\Temporary Internet Files\Content.IE5\P1UKK90O\MC9004412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0580" y="618279"/>
            <a:ext cx="1309979" cy="1309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wczarzová\AppData\Local\Microsoft\Windows\Temporary Internet Files\Content.IE5\JTJTRDPM\MC9002341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94943"/>
            <a:ext cx="2326741" cy="192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wczarzová\AppData\Local\Microsoft\Windows\Temporary Internet Files\Content.IE5\P1UKK90O\MC9002905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502" y="3777114"/>
            <a:ext cx="1655284" cy="1347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Owczarzová\AppData\Local\Microsoft\Windows\Temporary Internet Files\Content.IE5\JTJTRDPM\MC9001519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5960" y="3406523"/>
            <a:ext cx="940610" cy="135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Owczarzová\AppData\Local\Microsoft\Windows\Temporary Internet Files\Content.IE5\XCONZW47\MC90041262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6611" y="4086465"/>
            <a:ext cx="1644088" cy="105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4900" y="5805264"/>
            <a:ext cx="7708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kladivo  2. gumová palice  3. kolečko  4. zednická lžíce  5. metr   6. </a:t>
            </a:r>
            <a:r>
              <a:rPr lang="cs-CZ" dirty="0" err="1" smtClean="0"/>
              <a:t>štetec</a:t>
            </a:r>
            <a:r>
              <a:rPr lang="cs-CZ" dirty="0" smtClean="0"/>
              <a:t>, </a:t>
            </a:r>
          </a:p>
          <a:p>
            <a:r>
              <a:rPr lang="cs-CZ" dirty="0" smtClean="0"/>
              <a:t>7. hoblík  8. pila  9. dláto 10. vrtačka 11. šroubovák a kleště</a:t>
            </a:r>
            <a:endParaRPr lang="cs-CZ" dirty="0"/>
          </a:p>
        </p:txBody>
      </p:sp>
      <p:pic>
        <p:nvPicPr>
          <p:cNvPr id="3" name="Picture 2" descr="C:\Users\Owczarzová\AppData\Local\Microsoft\Windows\Temporary Internet Files\Content.IE5\2439LLFI\MP9003867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7531" y="1868955"/>
            <a:ext cx="1422862" cy="101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wczarzová\AppData\Local\Microsoft\Windows\Temporary Internet Files\Content.IE5\C31HUVGK\MC9003102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7699" y="1566602"/>
            <a:ext cx="1528237" cy="161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wczarzová\AppData\Local\Microsoft\Windows\Temporary Internet Files\Content.IE5\QEXEPUTB\MC9003584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900" y="1025873"/>
            <a:ext cx="1816913" cy="127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Owczarzová\AppData\Local\Microsoft\Windows\Temporary Internet Files\Content.IE5\67P62JW8\MC90023382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0294" y="1783747"/>
            <a:ext cx="1815220" cy="109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wczarzová\AppData\Local\Microsoft\Windows\Temporary Internet Files\Content.IE5\2439LLFI\MC900441284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3035" y="3080949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wczarzová\AppData\Local\Microsoft\Windows\Temporary Internet Files\Content.IE5\2439LLFI\MC90001693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3643" y="2511384"/>
            <a:ext cx="1068077" cy="105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9306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>
            <a:hlinkClick r:id="" action="ppaction://noaction">
              <a:snd r:embed="rId2" name="hammer.wav"/>
            </a:hlinkClick>
          </p:cNvPr>
          <p:cNvSpPr/>
          <p:nvPr/>
        </p:nvSpPr>
        <p:spPr>
          <a:xfrm>
            <a:off x="6228184" y="5080538"/>
            <a:ext cx="1296144" cy="5534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5629668" y="3793686"/>
            <a:ext cx="1296144" cy="5534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hlinkClick r:id="" action="ppaction://noaction">
              <a:snd r:embed="rId2" name="hammer.wav"/>
            </a:hlinkClick>
          </p:cNvPr>
          <p:cNvSpPr/>
          <p:nvPr/>
        </p:nvSpPr>
        <p:spPr>
          <a:xfrm>
            <a:off x="2760405" y="5080538"/>
            <a:ext cx="1296144" cy="5534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hlinkClick r:id="" action="ppaction://noaction">
              <a:snd r:embed="rId2" name="hammer.wav"/>
            </a:hlinkClick>
          </p:cNvPr>
          <p:cNvSpPr/>
          <p:nvPr/>
        </p:nvSpPr>
        <p:spPr>
          <a:xfrm>
            <a:off x="971600" y="4648490"/>
            <a:ext cx="1296144" cy="5534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015716" y="3424354"/>
            <a:ext cx="1296144" cy="5534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6012160" y="2152345"/>
            <a:ext cx="1296144" cy="5534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>
            <a:hlinkClick r:id="" action="ppaction://noaction">
              <a:snd r:embed="rId2" name="hammer.wav"/>
            </a:hlinkClick>
          </p:cNvPr>
          <p:cNvSpPr/>
          <p:nvPr/>
        </p:nvSpPr>
        <p:spPr>
          <a:xfrm>
            <a:off x="3635896" y="2297388"/>
            <a:ext cx="1296144" cy="5534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9565" y="6067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MALTA NA SPOJOVÁNÍ CIHEL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1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označ </a:t>
            </a:r>
            <a: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správný materiál</a:t>
            </a:r>
            <a:br>
              <a:rPr lang="cs-CZ" sz="31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100" dirty="0" smtClean="0"/>
              <a:t/>
            </a:r>
            <a:br>
              <a:rPr lang="cs-CZ" sz="3100" dirty="0" smtClean="0"/>
            </a:br>
            <a:endParaRPr lang="cs-CZ" sz="3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9932" y="234888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vejce</a:t>
            </a:r>
            <a:endParaRPr lang="cs-CZ" sz="2000" dirty="0"/>
          </a:p>
        </p:txBody>
      </p:sp>
      <p:sp>
        <p:nvSpPr>
          <p:cNvPr id="5" name="TextovéPole 4">
            <a:hlinkClick r:id="" action="ppaction://noaction">
              <a:snd r:embed="rId3" name="applause.wav"/>
            </a:hlinkClick>
          </p:cNvPr>
          <p:cNvSpPr txBox="1"/>
          <p:nvPr/>
        </p:nvSpPr>
        <p:spPr>
          <a:xfrm>
            <a:off x="1619672" y="3501008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cs-CZ" sz="2000" dirty="0" smtClean="0"/>
              <a:t>voda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3870340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cement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221415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z="2000" dirty="0" smtClean="0"/>
              <a:t>písek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515719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sádra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5157192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</a:t>
            </a:r>
            <a:r>
              <a:rPr lang="cs-CZ" sz="2000" dirty="0" smtClean="0"/>
              <a:t>mouka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4725144"/>
            <a:ext cx="1260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sůl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911986" y="2072171"/>
            <a:ext cx="1296144" cy="5534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>
            <a:hlinkClick r:id="" action="ppaction://noaction">
              <a:snd r:embed="rId3" name="applause.wav"/>
            </a:hlinkClick>
          </p:cNvPr>
          <p:cNvSpPr txBox="1"/>
          <p:nvPr/>
        </p:nvSpPr>
        <p:spPr>
          <a:xfrm>
            <a:off x="672173" y="1866211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vápno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6319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STROJE NA STAVBU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1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pojmenuj</a:t>
            </a:r>
            <a:endParaRPr lang="cs-CZ" sz="3100" dirty="0"/>
          </a:p>
        </p:txBody>
      </p:sp>
      <p:pic>
        <p:nvPicPr>
          <p:cNvPr id="3075" name="Picture 3" descr="C:\Users\Owczarzová\AppData\Local\Microsoft\Windows\Temporary Internet Files\Content.IE5\604JOFCX\MC900286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32512"/>
            <a:ext cx="2688879" cy="140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wczarzová\AppData\Local\Microsoft\Windows\Temporary Internet Files\Content.IE5\P1UKK90O\MC9000978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29088"/>
            <a:ext cx="1821485" cy="137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wczarzová\AppData\Local\Microsoft\Windows\Temporary Internet Files\Content.IE5\7VDT58ZQ\MC9003182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0257" y="4149080"/>
            <a:ext cx="2450169" cy="136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wczarzová\AppData\Local\Microsoft\Windows\Temporary Internet Files\Content.IE5\P1UKK90O\MC9003182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932497"/>
            <a:ext cx="273431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 descr="C:\Users\Owczarzová\AppData\Local\Microsoft\Windows\Temporary Internet Files\Content.IE5\XCONZW47\MC9001519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07457"/>
            <a:ext cx="2420438" cy="210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Owczarzová\AppData\Local\Microsoft\Windows\Temporary Internet Files\Content.IE5\2439LLFI\MC9000712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7716" y="2780928"/>
            <a:ext cx="1999307" cy="160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9999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8881" y="1484784"/>
            <a:ext cx="727280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2000" dirty="0">
                <a:solidFill>
                  <a:srgbClr val="7030A0"/>
                </a:solidFill>
              </a:rPr>
              <a:t>Základy domu </a:t>
            </a:r>
            <a:r>
              <a:rPr lang="cs-CZ" sz="2000" dirty="0"/>
              <a:t>- betonář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Hrubá stavba </a:t>
            </a:r>
            <a:r>
              <a:rPr lang="cs-CZ" sz="2000" dirty="0" smtClean="0"/>
              <a:t>- zedník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Střecha </a:t>
            </a:r>
            <a:r>
              <a:rPr lang="cs-CZ" sz="2000" dirty="0" smtClean="0"/>
              <a:t>– tesař, pokrývač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Okna </a:t>
            </a:r>
            <a:r>
              <a:rPr lang="cs-CZ" sz="2000" dirty="0" smtClean="0"/>
              <a:t>- montážník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Elektroinstalace</a:t>
            </a:r>
            <a:r>
              <a:rPr lang="cs-CZ" sz="2000" dirty="0" smtClean="0"/>
              <a:t> - elektrikář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Vnitřní omítky</a:t>
            </a:r>
            <a:r>
              <a:rPr lang="cs-CZ" sz="2000" dirty="0" smtClean="0"/>
              <a:t> - zedník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Topení</a:t>
            </a:r>
            <a:r>
              <a:rPr lang="cs-CZ" sz="2000" dirty="0" smtClean="0"/>
              <a:t> - topenář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Voda</a:t>
            </a:r>
            <a:r>
              <a:rPr lang="cs-CZ" sz="2000" dirty="0" smtClean="0"/>
              <a:t> - instalatér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Podlahy</a:t>
            </a:r>
            <a:r>
              <a:rPr lang="cs-CZ" sz="2000" dirty="0" smtClean="0"/>
              <a:t> - podlahář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Obklady</a:t>
            </a:r>
            <a:r>
              <a:rPr lang="cs-CZ" sz="2000" dirty="0" smtClean="0"/>
              <a:t> - obkladač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Výmalba </a:t>
            </a:r>
            <a:r>
              <a:rPr lang="cs-CZ" sz="2000" dirty="0" smtClean="0"/>
              <a:t>- malíř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Interiér</a:t>
            </a:r>
          </a:p>
          <a:p>
            <a:pPr marL="342900" indent="-342900">
              <a:buAutoNum type="arabicPeriod"/>
            </a:pPr>
            <a:r>
              <a:rPr lang="cs-CZ" sz="2000" dirty="0" smtClean="0">
                <a:solidFill>
                  <a:srgbClr val="7030A0"/>
                </a:solidFill>
              </a:rPr>
              <a:t>Vnější omítky </a:t>
            </a:r>
            <a:r>
              <a:rPr lang="cs-CZ" sz="2000" dirty="0" smtClean="0"/>
              <a:t>- zedník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PRACOVNÍ POSTUP STAVBY</a:t>
            </a:r>
            <a:b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názvy povolání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771800" y="1484784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97591" y="1847261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76872" y="2149624"/>
            <a:ext cx="1999456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45913" y="2424487"/>
            <a:ext cx="1444803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24200" y="2701518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71800" y="3059389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021034" y="3351478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20353" y="3623082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43108" y="3977385"/>
            <a:ext cx="108589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38588" y="4230186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87105" y="4552972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697591" y="5085184"/>
            <a:ext cx="115212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spravce\Local Settings\Temporary Internet Files\Content.IE5\RUC56JIS\MC90022901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3786190"/>
            <a:ext cx="1281074" cy="1822399"/>
          </a:xfrm>
          <a:prstGeom prst="rect">
            <a:avLst/>
          </a:prstGeom>
          <a:noFill/>
        </p:spPr>
      </p:pic>
      <p:pic>
        <p:nvPicPr>
          <p:cNvPr id="1042" name="Picture 18" descr="C:\Documents and Settings\spravce\Local Settings\Temporary Internet Files\Content.IE5\RUC56JIS\MC90022899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2214554"/>
            <a:ext cx="1404404" cy="1734186"/>
          </a:xfrm>
          <a:prstGeom prst="rect">
            <a:avLst/>
          </a:prstGeom>
          <a:noFill/>
        </p:spPr>
      </p:pic>
      <p:pic>
        <p:nvPicPr>
          <p:cNvPr id="1053" name="Picture 29" descr="C:\Documents and Settings\spravce\Local Settings\Temporary Internet Files\Content.IE5\6XC29Q1M\MC90042417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1428736"/>
            <a:ext cx="1127125" cy="1806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127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HÁDEJ, KDO JSEM</a:t>
            </a:r>
            <a:endParaRPr lang="cs-CZ" sz="4000" dirty="0"/>
          </a:p>
        </p:txBody>
      </p:sp>
      <p:pic>
        <p:nvPicPr>
          <p:cNvPr id="2051" name="Picture 3" descr="C:\Users\Owczarzová\AppData\Local\Microsoft\Windows\Temporary Internet Files\Content.IE5\604JOFCX\MC900150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512" y="4103196"/>
            <a:ext cx="2245928" cy="168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wczarzová\AppData\Local\Microsoft\Windows\Temporary Internet Files\Content.IE5\J8NLLDT0\MC900285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7184" y="1714488"/>
            <a:ext cx="2000554" cy="150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wczarzová\AppData\Local\Microsoft\Windows\Temporary Internet Files\Content.IE5\JTJTRDPM\MC9003609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5074" y="1736484"/>
            <a:ext cx="1673205" cy="137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wczarzová\AppData\Local\Microsoft\Windows\Temporary Internet Files\Content.IE5\P1UKK90O\MC9002802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0562" y="4143380"/>
            <a:ext cx="1332228" cy="1789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99711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Pokládám tašky na krov.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3112871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Kladu cihly vedle sebe a spojuji je maltou.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36510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Zapojuji elektřinu v domácnosti.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522920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Trubkami připojuji vodu do koupelny a záchodu.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43702" y="150017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instalatér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43636" y="3714752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643438" y="142873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zedník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00562" y="3786190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elektrikář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58016" y="378619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pokrývač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241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POPLETENÝ NÁZEV POVOLÁNÍ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1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správný zapiš do sešitu</a:t>
            </a:r>
            <a:endParaRPr lang="cs-CZ" sz="3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77281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 Í Ř M A    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7089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 E N Á Ř T O  _____________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57301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Ě R A Č N A   _____________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436510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 Í K Z E D   _______________</a:t>
            </a:r>
            <a:endParaRPr lang="cs-CZ" dirty="0"/>
          </a:p>
        </p:txBody>
      </p:sp>
      <p:pic>
        <p:nvPicPr>
          <p:cNvPr id="1026" name="Picture 2" descr="C:\Users\Owczarzová\AppData\Local\Microsoft\Windows\Temporary Internet Files\Content.IE5\XCONZW47\MC900412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21572"/>
            <a:ext cx="1300861" cy="88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wczarzová\AppData\Local\Microsoft\Windows\Temporary Internet Files\Content.IE5\J8NLLDT0\MC9002413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5545" y="2944256"/>
            <a:ext cx="1487335" cy="123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wczarzová\AppData\Local\Microsoft\Windows\Temporary Internet Files\Content.IE5\P1UKK90O\MC9002940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10732"/>
            <a:ext cx="1270432" cy="17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27584" y="508518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 A T É R I N S T A  _____________</a:t>
            </a:r>
            <a:endParaRPr lang="cs-CZ" dirty="0"/>
          </a:p>
        </p:txBody>
      </p:sp>
      <p:pic>
        <p:nvPicPr>
          <p:cNvPr id="1030" name="Picture 6" descr="C:\Users\Owczarzová\AppData\Local\Microsoft\Windows\Temporary Internet Files\Content.IE5\HR3FQM74\MC9000532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482432"/>
            <a:ext cx="1806854" cy="156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37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132856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359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493</TotalTime>
  <Words>262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škola, Základní škola a Mateřská škola, Karviná, příspěvková organizace Autor: Mgr. Alena Owczarzová</vt:lpstr>
      <vt:lpstr>POJMENUJ BUDOVY</vt:lpstr>
      <vt:lpstr>MATERIÁL NA STAVBU DOMU </vt:lpstr>
      <vt:lpstr>NÁŘADÍ NA STAVBU přiřaď číslo</vt:lpstr>
      <vt:lpstr> MALTA NA SPOJOVÁNÍ CIHEL označ správný materiál  </vt:lpstr>
      <vt:lpstr>STROJE NA STAVBU pojmenuj</vt:lpstr>
      <vt:lpstr>PRACOVNÍ POSTUP STAVBY doplň názvy povolání</vt:lpstr>
      <vt:lpstr>HÁDEJ, KDO JSEM</vt:lpstr>
      <vt:lpstr>POPLETENÝ NÁZEV POVOLÁNÍ správný zapiš do sešitu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škola, Základní škola a Mateřská škola, Karviná, příspěvková organizace Autor: Mgr. Alena Owczarzová</dc:title>
  <dc:creator>Owczarzová</dc:creator>
  <cp:lastModifiedBy>spravce</cp:lastModifiedBy>
  <cp:revision>43</cp:revision>
  <dcterms:created xsi:type="dcterms:W3CDTF">2012-04-22T09:17:56Z</dcterms:created>
  <dcterms:modified xsi:type="dcterms:W3CDTF">2012-06-05T10:26:26Z</dcterms:modified>
</cp:coreProperties>
</file>