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4" r:id="rId3"/>
    <p:sldId id="259" r:id="rId4"/>
    <p:sldId id="257" r:id="rId5"/>
    <p:sldId id="258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737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998D54-47D2-4F72-8714-1CED29EFE99F}" type="presOf" srcId="{1D8420EA-BFA0-403B-80F5-647FA396CC45}" destId="{F7B3C0B7-F0F7-4F49-B02C-3630F8C5FAE5}" srcOrd="0" destOrd="0" presId="urn:microsoft.com/office/officeart/2005/8/layout/target3"/>
    <dgm:cxn modelId="{49198976-5682-4088-991A-0C6A60F6EE0F}" type="presOf" srcId="{130831A4-0540-4EC5-8F5A-93030E89D2D9}" destId="{F69CC921-512E-49F4-824C-A648EC5F27A5}" srcOrd="0" destOrd="0" presId="urn:microsoft.com/office/officeart/2005/8/layout/target3"/>
    <dgm:cxn modelId="{C4A5D104-A039-493B-9558-49335DA26450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ECDFF1A-C25A-4469-A2AE-EADB434C9213}" type="presOf" srcId="{130831A4-0540-4EC5-8F5A-93030E89D2D9}" destId="{8E23E229-92FC-49D1-B5FE-0303176B8A4E}" srcOrd="1" destOrd="0" presId="urn:microsoft.com/office/officeart/2005/8/layout/target3"/>
    <dgm:cxn modelId="{75563DB6-3787-43A0-8B69-6059806F5E9E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06433EA-F8D2-4AB9-A63A-02F4D992908D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AD73E2A1-E56F-4770-BE87-3842E97BEC3D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5477618-87E8-41CF-9C0F-30A18A2B88C9}" type="presOf" srcId="{27FE2D31-D344-4B63-A89A-A89AB0D9F3E3}" destId="{FE47432B-CA46-450C-8D8F-66C300A95B52}" srcOrd="0" destOrd="0" presId="urn:microsoft.com/office/officeart/2005/8/layout/target3"/>
    <dgm:cxn modelId="{33A18BD4-C9DC-4A1F-A282-BE6C710E2D9D}" type="presOf" srcId="{1D8420EA-BFA0-403B-80F5-647FA396CC45}" destId="{8467D0EB-87A2-4285-8ACA-0398EFBF29BC}" srcOrd="1" destOrd="0" presId="urn:microsoft.com/office/officeart/2005/8/layout/target3"/>
    <dgm:cxn modelId="{EC09E5DF-D42C-487D-A1F5-9097C9787AF8}" type="presParOf" srcId="{FE47432B-CA46-450C-8D8F-66C300A95B52}" destId="{B522209E-30D0-49D6-A340-2D383A11C668}" srcOrd="0" destOrd="0" presId="urn:microsoft.com/office/officeart/2005/8/layout/target3"/>
    <dgm:cxn modelId="{827F9CDA-7597-4EA1-90EE-E483671EB19C}" type="presParOf" srcId="{FE47432B-CA46-450C-8D8F-66C300A95B52}" destId="{ED5A8377-51D5-4DC5-B0E7-680166966720}" srcOrd="1" destOrd="0" presId="urn:microsoft.com/office/officeart/2005/8/layout/target3"/>
    <dgm:cxn modelId="{F1F86CF7-7C92-4533-AA08-27A567D71AC6}" type="presParOf" srcId="{FE47432B-CA46-450C-8D8F-66C300A95B52}" destId="{F69CC921-512E-49F4-824C-A648EC5F27A5}" srcOrd="2" destOrd="0" presId="urn:microsoft.com/office/officeart/2005/8/layout/target3"/>
    <dgm:cxn modelId="{815CBC13-783D-48E5-8EE3-427F2FC25663}" type="presParOf" srcId="{FE47432B-CA46-450C-8D8F-66C300A95B52}" destId="{61C9CE18-EDA6-4EDF-BA1C-09779D38FBBF}" srcOrd="3" destOrd="0" presId="urn:microsoft.com/office/officeart/2005/8/layout/target3"/>
    <dgm:cxn modelId="{66B85871-8FE0-4623-B13B-E8BB857D9839}" type="presParOf" srcId="{FE47432B-CA46-450C-8D8F-66C300A95B52}" destId="{D60DEAAB-7AFE-435A-ACF6-18851E4B0426}" srcOrd="4" destOrd="0" presId="urn:microsoft.com/office/officeart/2005/8/layout/target3"/>
    <dgm:cxn modelId="{18EA8EA1-1DCC-4141-A379-EEF5E9671C6B}" type="presParOf" srcId="{FE47432B-CA46-450C-8D8F-66C300A95B52}" destId="{F7B3C0B7-F0F7-4F49-B02C-3630F8C5FAE5}" srcOrd="5" destOrd="0" presId="urn:microsoft.com/office/officeart/2005/8/layout/target3"/>
    <dgm:cxn modelId="{9F166CBF-7506-4606-BC1B-A67FE63EA367}" type="presParOf" srcId="{FE47432B-CA46-450C-8D8F-66C300A95B52}" destId="{C9DA9446-E2D3-4F6A-8960-3CADFBF870B8}" srcOrd="6" destOrd="0" presId="urn:microsoft.com/office/officeart/2005/8/layout/target3"/>
    <dgm:cxn modelId="{6BA603B3-32B7-4320-B53D-BAE566CE4737}" type="presParOf" srcId="{FE47432B-CA46-450C-8D8F-66C300A95B52}" destId="{9726EC6F-D322-4CD3-B489-1BE3DF7CE70B}" srcOrd="7" destOrd="0" presId="urn:microsoft.com/office/officeart/2005/8/layout/target3"/>
    <dgm:cxn modelId="{FAFB2DA1-E78C-4092-BE80-84CDD69FFC46}" type="presParOf" srcId="{FE47432B-CA46-450C-8D8F-66C300A95B52}" destId="{645AA564-2E9E-4954-AD87-AE01782CEC59}" srcOrd="8" destOrd="0" presId="urn:microsoft.com/office/officeart/2005/8/layout/target3"/>
    <dgm:cxn modelId="{143D78C5-FB77-4743-A286-AC992A66D296}" type="presParOf" srcId="{FE47432B-CA46-450C-8D8F-66C300A95B52}" destId="{8538CAC4-6A86-42B8-B5AF-2FF155DB9D02}" srcOrd="9" destOrd="0" presId="urn:microsoft.com/office/officeart/2005/8/layout/target3"/>
    <dgm:cxn modelId="{5AC094FE-59FF-47E5-B2BB-299FD500C8E6}" type="presParOf" srcId="{FE47432B-CA46-450C-8D8F-66C300A95B52}" destId="{26FD6024-A07F-46D0-8BC0-B5E595C5673D}" srcOrd="10" destOrd="0" presId="urn:microsoft.com/office/officeart/2005/8/layout/target3"/>
    <dgm:cxn modelId="{F534134A-7763-41A0-B4FD-44D6C1AADE13}" type="presParOf" srcId="{FE47432B-CA46-450C-8D8F-66C300A95B52}" destId="{E73F1C26-6DCD-4001-88B9-355E01E2BCE7}" srcOrd="11" destOrd="0" presId="urn:microsoft.com/office/officeart/2005/8/layout/target3"/>
    <dgm:cxn modelId="{D2967E94-C214-4FE9-9E2F-C44E225D4914}" type="presParOf" srcId="{FE47432B-CA46-450C-8D8F-66C300A95B52}" destId="{8E23E229-92FC-49D1-B5FE-0303176B8A4E}" srcOrd="12" destOrd="0" presId="urn:microsoft.com/office/officeart/2005/8/layout/target3"/>
    <dgm:cxn modelId="{3B782FDC-1025-4233-AAE6-42C729ED84B7}" type="presParOf" srcId="{FE47432B-CA46-450C-8D8F-66C300A95B52}" destId="{8467D0EB-87A2-4285-8ACA-0398EFBF29BC}" srcOrd="13" destOrd="0" presId="urn:microsoft.com/office/officeart/2005/8/layout/target3"/>
    <dgm:cxn modelId="{8B6A6CB1-B606-4711-A5C3-A1A0F04ECA4F}" type="presParOf" srcId="{FE47432B-CA46-450C-8D8F-66C300A95B52}" destId="{DBA8199F-D892-4A8E-A352-2B7844050E09}" srcOrd="14" destOrd="0" presId="urn:microsoft.com/office/officeart/2005/8/layout/target3"/>
    <dgm:cxn modelId="{57368576-FB58-429B-833E-AFE0A9C8D759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B19FC-408B-47FC-B713-74025D676D57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F3E10-7752-4CAC-95E0-87E6E4530E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6956049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Druh přísudku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8308827"/>
              </p:ext>
            </p:extLst>
          </p:nvPr>
        </p:nvGraphicFramePr>
        <p:xfrm>
          <a:off x="539552" y="3573016"/>
          <a:ext cx="8280920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51816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 fixy, sešity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a 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podtrhují na tabuli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základní větné členy nebo je zapisují do sešitu, u přísudku určují druh a způsob vyjádření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zopakování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přísudku, k procvičování druhů přísudku, k určování způsobů vyjádření slovesného přísudku.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rozlišuje druhy přísudku,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 slovesného přísudku rozlišuje tři způsoby jeho vyjádření.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260648"/>
            <a:ext cx="73448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PŘÍSUDEK (</a:t>
            </a:r>
            <a:r>
              <a:rPr lang="cs-CZ" sz="6600" dirty="0" err="1" smtClean="0"/>
              <a:t>Př</a:t>
            </a:r>
            <a:r>
              <a:rPr lang="cs-CZ" sz="6600" dirty="0" smtClean="0"/>
              <a:t>)</a:t>
            </a:r>
            <a:endParaRPr lang="cs-CZ" sz="6600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1484784"/>
            <a:ext cx="3600400" cy="1152128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Základní větný člen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076056" y="1556792"/>
            <a:ext cx="3672408" cy="108012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dělá podmět?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987824" y="2924944"/>
            <a:ext cx="3168352" cy="936104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slovesný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3059832" y="4221088"/>
            <a:ext cx="3168352" cy="936104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jmenný se sponou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3059832" y="5517232"/>
            <a:ext cx="3168352" cy="936104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jmenný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2987824" y="2924944"/>
            <a:ext cx="3168352" cy="936104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Každý večer </a:t>
            </a:r>
            <a:r>
              <a:rPr lang="cs-CZ" sz="2400" dirty="0" smtClean="0">
                <a:solidFill>
                  <a:srgbClr val="FFFF00"/>
                </a:solidFill>
              </a:rPr>
              <a:t>se učím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059832" y="4221088"/>
            <a:ext cx="3168352" cy="936104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Stanu se pilotem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059832" y="5517232"/>
            <a:ext cx="3168352" cy="936104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Učení </a:t>
            </a:r>
            <a:r>
              <a:rPr lang="cs-CZ" sz="2400" dirty="0" smtClean="0">
                <a:solidFill>
                  <a:srgbClr val="FFFF00"/>
                </a:solidFill>
              </a:rPr>
              <a:t>mučení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7" name="Picture 3" descr="C:\Users\ředitelka\AppData\Local\Microsoft\Windows\Temporary Internet Files\Content.IE5\I09YZ88C\MC9003001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36738" y="5037430"/>
            <a:ext cx="1407262" cy="1820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5976664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PODTRHNI PODMĚT  A PŘÍSUDEK, URČI DRUH PŘÍSUDKU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831595"/>
            <a:ext cx="47055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 Zuzana dostala k svátku neobvyklý dárek.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268760"/>
            <a:ext cx="273630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Zuzana = dostala (slovesný)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1804754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Členem naší rodiny je i náš pes.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204864"/>
            <a:ext cx="367240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Pes = je členem (jmenný se sponou)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2708920"/>
            <a:ext cx="4824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Koupil bys mi jahodovou zmrzlinu?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3068960"/>
            <a:ext cx="259228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Ty = koupil bys (slovesný)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3532946"/>
            <a:ext cx="698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4. Při dlouhém čekání se stávají cestující netrpělivými.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3933056"/>
            <a:ext cx="583264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Cestující = se stávají netrpělivými ( jmenný se sponou)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4469050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5. V sedm hodin byly malé děti už v postýlkách.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4869160"/>
            <a:ext cx="23042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Děti = byly (slovesný)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5445224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6. Na začátku kalendářní zimy jsou dny nejkratší.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71600" y="5949280"/>
            <a:ext cx="388843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Dny = jsou nejkratší (jmenný se sponou)</a:t>
            </a:r>
            <a:endParaRPr lang="cs-CZ" dirty="0"/>
          </a:p>
        </p:txBody>
      </p:sp>
      <p:pic>
        <p:nvPicPr>
          <p:cNvPr id="2051" name="Picture 3" descr="C:\Users\ředitelka\AppData\Local\Microsoft\Windows\Temporary Internet Files\Content.IE5\2RNP7KY3\MC900397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797152"/>
            <a:ext cx="1826057" cy="184617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  <p:bldP spid="18" grpId="0" animBg="1"/>
      <p:bldP spid="20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188640"/>
            <a:ext cx="4608512" cy="1384995"/>
          </a:xfrm>
          <a:prstGeom prst="rect">
            <a:avLst/>
          </a:prstGeom>
          <a:solidFill>
            <a:srgbClr val="7030A0"/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Přísudek slovesný vyjádřený:                                                                                   - </a:t>
            </a:r>
            <a:r>
              <a:rPr lang="cs-CZ" dirty="0" smtClean="0"/>
              <a:t>jednoduchým slovesným tvarem</a:t>
            </a:r>
          </a:p>
          <a:p>
            <a:r>
              <a:rPr lang="cs-CZ" dirty="0" smtClean="0"/>
              <a:t>- složeným slovesným tvarem</a:t>
            </a:r>
          </a:p>
          <a:p>
            <a:r>
              <a:rPr lang="cs-CZ" dirty="0" smtClean="0"/>
              <a:t>- zvratnou podobou slovesa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628800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r>
              <a:rPr lang="cs-CZ" b="1" dirty="0" smtClean="0"/>
              <a:t>. Vtom se něco kolem nás mihlo.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032766"/>
            <a:ext cx="424847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Něco = se mihlo (zvratná podoba slovesa)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4928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r>
              <a:rPr lang="cs-CZ" b="1" dirty="0" smtClean="0"/>
              <a:t>. Přines mi zítra můj sešit z matematiky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2852936"/>
            <a:ext cx="3960440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Ty = přines (jednoduchý slovesný tvar)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28498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r>
              <a:rPr lang="cs-CZ" b="1" dirty="0" smtClean="0"/>
              <a:t>. Vydali jsme se na túru do vysokých hor.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645024"/>
            <a:ext cx="460851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My = jsme se vydali (složený slovesný tvar)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077072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r>
              <a:rPr lang="cs-CZ" b="1" dirty="0" smtClean="0"/>
              <a:t>. Mlha a vítr připravily lyžařům na trati závodu těžké podmínky. 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4509120"/>
            <a:ext cx="460851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Mlha a vítr = připravily (jednoduchý slovesný)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941168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r>
              <a:rPr lang="cs-CZ" b="1" dirty="0" smtClean="0"/>
              <a:t>Nadšené davy diváků se těšily z výhry našich hokejistů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5301208"/>
            <a:ext cx="532859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Davy = se těšily (zvratná podoba slovesa)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5733256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r>
              <a:rPr lang="cs-CZ" b="1" dirty="0" smtClean="0"/>
              <a:t>. Pomohli byste mi zvednou tu těžkou krabici?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6093296"/>
            <a:ext cx="4464496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 = byste pomohli ( složený slovesný tvar)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ředitelka\AppData\Local\Microsoft\Windows\Temporary Internet Files\Content.IE5\FPBKAKOT\MC9003536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869160"/>
            <a:ext cx="1551160" cy="178805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2" grpId="0" animBg="1"/>
      <p:bldP spid="14" grpId="0" animBg="1"/>
      <p:bldP spid="18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materiál:</a:t>
            </a:r>
          </a:p>
          <a:p>
            <a:endParaRPr lang="cs-CZ" dirty="0" smtClean="0"/>
          </a:p>
          <a:p>
            <a:r>
              <a:rPr lang="cs-CZ" dirty="0" smtClean="0"/>
              <a:t>Animace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Texty </a:t>
            </a:r>
            <a:r>
              <a:rPr lang="cs-CZ" smtClean="0"/>
              <a:t>- vlastní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446</Words>
  <Application>Microsoft Office PowerPoint</Application>
  <PresentationFormat>Předvádění na obrazovce (4:3)</PresentationFormat>
  <Paragraphs>76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32</cp:revision>
  <dcterms:created xsi:type="dcterms:W3CDTF">2012-01-08T17:19:21Z</dcterms:created>
  <dcterms:modified xsi:type="dcterms:W3CDTF">2012-07-12T23:22:35Z</dcterms:modified>
</cp:coreProperties>
</file>