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62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CC"/>
    <a:srgbClr val="F21A4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6C37A77-FD6C-4EFB-82EE-8BC1A50253FC}" type="presOf" srcId="{130831A4-0540-4EC5-8F5A-93030E89D2D9}" destId="{8E23E229-92FC-49D1-B5FE-0303176B8A4E}" srcOrd="1" destOrd="0" presId="urn:microsoft.com/office/officeart/2005/8/layout/target3"/>
    <dgm:cxn modelId="{763B6BC9-B2ED-465A-A106-DC6EE6F76FEF}" type="presOf" srcId="{130831A4-0540-4EC5-8F5A-93030E89D2D9}" destId="{F69CC921-512E-49F4-824C-A648EC5F27A5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A4577233-D41E-4778-A848-B4656052119E}" type="presOf" srcId="{100B6B2E-82E6-4C11-B19B-F2DB3A0EA64F}" destId="{645AA564-2E9E-4954-AD87-AE01782CEC59}" srcOrd="0" destOrd="0" presId="urn:microsoft.com/office/officeart/2005/8/layout/target3"/>
    <dgm:cxn modelId="{82527F2B-FD0E-47BD-8E9C-742CE6759FE4}" type="presOf" srcId="{914700B9-77B5-440A-A438-DE98B6D4894D}" destId="{E73F1C26-6DCD-4001-88B9-355E01E2BCE7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AA6211D7-81E5-4DA3-B7E0-D35A8519E073}" type="presOf" srcId="{1D8420EA-BFA0-403B-80F5-647FA396CC45}" destId="{8467D0EB-87A2-4285-8ACA-0398EFBF29BC}" srcOrd="1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3B51F94D-4292-4331-97B9-8042F264029B}" type="presOf" srcId="{27FE2D31-D344-4B63-A89A-A89AB0D9F3E3}" destId="{FE47432B-CA46-450C-8D8F-66C300A95B52}" srcOrd="0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EF46BC18-4B4C-40B7-B720-F899706288CD}" type="presOf" srcId="{1D8420EA-BFA0-403B-80F5-647FA396CC45}" destId="{F7B3C0B7-F0F7-4F49-B02C-3630F8C5FAE5}" srcOrd="0" destOrd="0" presId="urn:microsoft.com/office/officeart/2005/8/layout/target3"/>
    <dgm:cxn modelId="{BEFEC1F2-56F8-4667-AD7B-6AB19D6EC738}" type="presOf" srcId="{914700B9-77B5-440A-A438-DE98B6D4894D}" destId="{BD9AF279-D483-48F2-BBBD-45F8E8923512}" srcOrd="1" destOrd="0" presId="urn:microsoft.com/office/officeart/2005/8/layout/target3"/>
    <dgm:cxn modelId="{1317C10E-C6BB-435F-8606-2B2FAA84797D}" type="presOf" srcId="{100B6B2E-82E6-4C11-B19B-F2DB3A0EA64F}" destId="{DBA8199F-D892-4A8E-A352-2B7844050E09}" srcOrd="1" destOrd="0" presId="urn:microsoft.com/office/officeart/2005/8/layout/target3"/>
    <dgm:cxn modelId="{24C1CECB-AC6E-48F7-883C-613D9BD0AAD2}" type="presParOf" srcId="{FE47432B-CA46-450C-8D8F-66C300A95B52}" destId="{B522209E-30D0-49D6-A340-2D383A11C668}" srcOrd="0" destOrd="0" presId="urn:microsoft.com/office/officeart/2005/8/layout/target3"/>
    <dgm:cxn modelId="{D9C041DC-881F-42B2-BA00-9A183A29B23D}" type="presParOf" srcId="{FE47432B-CA46-450C-8D8F-66C300A95B52}" destId="{ED5A8377-51D5-4DC5-B0E7-680166966720}" srcOrd="1" destOrd="0" presId="urn:microsoft.com/office/officeart/2005/8/layout/target3"/>
    <dgm:cxn modelId="{56FC5F73-A0E0-4ABB-A517-1A7D46200BF4}" type="presParOf" srcId="{FE47432B-CA46-450C-8D8F-66C300A95B52}" destId="{F69CC921-512E-49F4-824C-A648EC5F27A5}" srcOrd="2" destOrd="0" presId="urn:microsoft.com/office/officeart/2005/8/layout/target3"/>
    <dgm:cxn modelId="{63AEC336-9290-423D-B8D2-BBC2B249CDA5}" type="presParOf" srcId="{FE47432B-CA46-450C-8D8F-66C300A95B52}" destId="{61C9CE18-EDA6-4EDF-BA1C-09779D38FBBF}" srcOrd="3" destOrd="0" presId="urn:microsoft.com/office/officeart/2005/8/layout/target3"/>
    <dgm:cxn modelId="{9D25F947-F01B-461B-A535-4DBE246257B9}" type="presParOf" srcId="{FE47432B-CA46-450C-8D8F-66C300A95B52}" destId="{D60DEAAB-7AFE-435A-ACF6-18851E4B0426}" srcOrd="4" destOrd="0" presId="urn:microsoft.com/office/officeart/2005/8/layout/target3"/>
    <dgm:cxn modelId="{B59F9732-E2E4-4627-B7F5-1DF8C8A1B073}" type="presParOf" srcId="{FE47432B-CA46-450C-8D8F-66C300A95B52}" destId="{F7B3C0B7-F0F7-4F49-B02C-3630F8C5FAE5}" srcOrd="5" destOrd="0" presId="urn:microsoft.com/office/officeart/2005/8/layout/target3"/>
    <dgm:cxn modelId="{044B2C6B-ABB7-4FFB-85FD-7358A09E8644}" type="presParOf" srcId="{FE47432B-CA46-450C-8D8F-66C300A95B52}" destId="{C9DA9446-E2D3-4F6A-8960-3CADFBF870B8}" srcOrd="6" destOrd="0" presId="urn:microsoft.com/office/officeart/2005/8/layout/target3"/>
    <dgm:cxn modelId="{F781A7AE-53D9-472F-B14F-8F3CD6DDFFE2}" type="presParOf" srcId="{FE47432B-CA46-450C-8D8F-66C300A95B52}" destId="{9726EC6F-D322-4CD3-B489-1BE3DF7CE70B}" srcOrd="7" destOrd="0" presId="urn:microsoft.com/office/officeart/2005/8/layout/target3"/>
    <dgm:cxn modelId="{2AFADF9C-CC1C-44C4-8A6F-2E5B84FA8819}" type="presParOf" srcId="{FE47432B-CA46-450C-8D8F-66C300A95B52}" destId="{645AA564-2E9E-4954-AD87-AE01782CEC59}" srcOrd="8" destOrd="0" presId="urn:microsoft.com/office/officeart/2005/8/layout/target3"/>
    <dgm:cxn modelId="{9E0A5F72-54B2-4B44-8263-274CCFADA487}" type="presParOf" srcId="{FE47432B-CA46-450C-8D8F-66C300A95B52}" destId="{8538CAC4-6A86-42B8-B5AF-2FF155DB9D02}" srcOrd="9" destOrd="0" presId="urn:microsoft.com/office/officeart/2005/8/layout/target3"/>
    <dgm:cxn modelId="{DAAF1FB9-390E-445F-B841-50249F819343}" type="presParOf" srcId="{FE47432B-CA46-450C-8D8F-66C300A95B52}" destId="{26FD6024-A07F-46D0-8BC0-B5E595C5673D}" srcOrd="10" destOrd="0" presId="urn:microsoft.com/office/officeart/2005/8/layout/target3"/>
    <dgm:cxn modelId="{856C4620-E039-4904-B0C8-D5CD014379A9}" type="presParOf" srcId="{FE47432B-CA46-450C-8D8F-66C300A95B52}" destId="{E73F1C26-6DCD-4001-88B9-355E01E2BCE7}" srcOrd="11" destOrd="0" presId="urn:microsoft.com/office/officeart/2005/8/layout/target3"/>
    <dgm:cxn modelId="{E545F8B6-E069-4366-BE6C-94C0281FF5BB}" type="presParOf" srcId="{FE47432B-CA46-450C-8D8F-66C300A95B52}" destId="{8E23E229-92FC-49D1-B5FE-0303176B8A4E}" srcOrd="12" destOrd="0" presId="urn:microsoft.com/office/officeart/2005/8/layout/target3"/>
    <dgm:cxn modelId="{5C8B5BBF-8832-439C-80E1-9FB6FC9B078B}" type="presParOf" srcId="{FE47432B-CA46-450C-8D8F-66C300A95B52}" destId="{8467D0EB-87A2-4285-8ACA-0398EFBF29BC}" srcOrd="13" destOrd="0" presId="urn:microsoft.com/office/officeart/2005/8/layout/target3"/>
    <dgm:cxn modelId="{38B14E08-D832-4FB1-A527-4C54213A7472}" type="presParOf" srcId="{FE47432B-CA46-450C-8D8F-66C300A95B52}" destId="{DBA8199F-D892-4A8E-A352-2B7844050E09}" srcOrd="14" destOrd="0" presId="urn:microsoft.com/office/officeart/2005/8/layout/target3"/>
    <dgm:cxn modelId="{669ED6C5-5F93-471E-93BF-6D9FEC602BF6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8CA7BA-691F-4502-B31A-4E7CAC9F5F19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4CDAC-87C3-4D3E-860C-8F8CC86C156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8CA7BA-691F-4502-B31A-4E7CAC9F5F19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4CDAC-87C3-4D3E-860C-8F8CC86C156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8CA7BA-691F-4502-B31A-4E7CAC9F5F19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4CDAC-87C3-4D3E-860C-8F8CC86C156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8CA7BA-691F-4502-B31A-4E7CAC9F5F19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4CDAC-87C3-4D3E-860C-8F8CC86C156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8CA7BA-691F-4502-B31A-4E7CAC9F5F19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4CDAC-87C3-4D3E-860C-8F8CC86C156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8CA7BA-691F-4502-B31A-4E7CAC9F5F19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4CDAC-87C3-4D3E-860C-8F8CC86C156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8CA7BA-691F-4502-B31A-4E7CAC9F5F19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4CDAC-87C3-4D3E-860C-8F8CC86C156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8CA7BA-691F-4502-B31A-4E7CAC9F5F19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4CDAC-87C3-4D3E-860C-8F8CC86C156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8CA7BA-691F-4502-B31A-4E7CAC9F5F19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4CDAC-87C3-4D3E-860C-8F8CC86C156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8CA7BA-691F-4502-B31A-4E7CAC9F5F19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4CDAC-87C3-4D3E-860C-8F8CC86C156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8CA7BA-691F-4502-B31A-4E7CAC9F5F19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4CDAC-87C3-4D3E-860C-8F8CC86C156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8CA7BA-691F-4502-B31A-4E7CAC9F5F19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A4CDAC-87C3-4D3E-860C-8F8CC86C156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9567" y="5445223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51420308"/>
              </p:ext>
            </p:extLst>
          </p:nvPr>
        </p:nvGraphicFramePr>
        <p:xfrm>
          <a:off x="1691680" y="2852936"/>
          <a:ext cx="7056784" cy="2230735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VY_32_INOVACE_05_S07-Čj-6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leden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Naděžda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Rauchová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pro 6.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Rozvíjející větné členy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57990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66848610"/>
              </p:ext>
            </p:extLst>
          </p:nvPr>
        </p:nvGraphicFramePr>
        <p:xfrm>
          <a:off x="539552" y="3573016"/>
          <a:ext cx="8280920" cy="27995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6.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pro interaktivní tabuli 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– 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Barevné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fixy, sešity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zopakování a procvičování učiva s 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doplňují vhodná slova na místa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větných členů, vytvářejí vlastní věty podle grafu, doplněné věty mohou sloužit pro kontrolu nebo inspiraci.</a:t>
                      </a: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26834152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k aktivnímu procvičení větných členů.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samostatně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doplňuje větné členy do grafu podle zadání nebo vytváří vlastní věty podle zadaného grafu.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91639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87824" y="188640"/>
            <a:ext cx="2899192" cy="461665"/>
          </a:xfrm>
          <a:prstGeom prst="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lin ang="8100000" scaled="1"/>
            <a:tileRect/>
          </a:gradFill>
          <a:ln>
            <a:solidFill>
              <a:schemeClr val="accent1"/>
            </a:solidFill>
          </a:ln>
          <a:effectLst>
            <a:glow rad="101600">
              <a:schemeClr val="accent2">
                <a:satMod val="175000"/>
                <a:alpha val="40000"/>
              </a:schemeClr>
            </a:glow>
            <a:softEdge rad="63500"/>
          </a:effectLst>
        </p:spPr>
        <p:txBody>
          <a:bodyPr wrap="none" rtlCol="0">
            <a:spAutoFit/>
          </a:bodyPr>
          <a:lstStyle/>
          <a:p>
            <a:r>
              <a:rPr lang="cs-CZ" sz="2400" dirty="0" smtClean="0"/>
              <a:t>Rozvíjející větné členy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764704"/>
            <a:ext cx="6594819" cy="369332"/>
          </a:xfrm>
          <a:prstGeom prst="rect">
            <a:avLst/>
          </a:prstGeom>
          <a:ln/>
          <a:effectLst>
            <a:glow rad="228600">
              <a:schemeClr val="accent2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K podmětu a přísudku přiřaď podle otázky větný člen a pojmenuj ho.</a:t>
            </a:r>
            <a:endParaRPr lang="cs-CZ" dirty="0"/>
          </a:p>
        </p:txBody>
      </p:sp>
      <p:sp>
        <p:nvSpPr>
          <p:cNvPr id="6" name="Elipsa 5"/>
          <p:cNvSpPr/>
          <p:nvPr/>
        </p:nvSpPr>
        <p:spPr>
          <a:xfrm>
            <a:off x="2411760" y="1412776"/>
            <a:ext cx="1346448" cy="914400"/>
          </a:xfrm>
          <a:prstGeom prst="ellipse">
            <a:avLst/>
          </a:prstGeom>
          <a:solidFill>
            <a:schemeClr val="bg1"/>
          </a:solidFill>
          <a:ln>
            <a:solidFill>
              <a:srgbClr val="F21A4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štěně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4716016" y="1412776"/>
            <a:ext cx="1368152" cy="914400"/>
          </a:xfrm>
          <a:prstGeom prst="ellipse">
            <a:avLst/>
          </a:prstGeom>
          <a:solidFill>
            <a:schemeClr val="bg1"/>
          </a:solidFill>
          <a:ln>
            <a:solidFill>
              <a:srgbClr val="F21A4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hledělo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1691680" y="2348880"/>
            <a:ext cx="1058416" cy="914400"/>
          </a:xfrm>
          <a:prstGeom prst="ellipse">
            <a:avLst/>
          </a:prstGeom>
          <a:solidFill>
            <a:srgbClr val="FFCCCC"/>
          </a:solidFill>
          <a:ln>
            <a:solidFill>
              <a:srgbClr val="F21A4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jaké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3563888" y="2276872"/>
            <a:ext cx="914400" cy="914400"/>
          </a:xfrm>
          <a:prstGeom prst="ellipse">
            <a:avLst/>
          </a:prstGeom>
          <a:solidFill>
            <a:srgbClr val="FFCCCC"/>
          </a:solidFill>
          <a:ln>
            <a:solidFill>
              <a:srgbClr val="F21A4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jak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6228184" y="2276872"/>
            <a:ext cx="914400" cy="914400"/>
          </a:xfrm>
          <a:prstGeom prst="ellipse">
            <a:avLst/>
          </a:prstGeom>
          <a:solidFill>
            <a:srgbClr val="FFCCCC"/>
          </a:solidFill>
          <a:ln>
            <a:solidFill>
              <a:srgbClr val="F21A4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kam</a:t>
            </a: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14" name="Přímá spojovací čára 13"/>
          <p:cNvCxnSpPr>
            <a:stCxn id="6" idx="6"/>
            <a:endCxn id="7" idx="2"/>
          </p:cNvCxnSpPr>
          <p:nvPr/>
        </p:nvCxnSpPr>
        <p:spPr>
          <a:xfrm>
            <a:off x="3758208" y="1869976"/>
            <a:ext cx="957808" cy="0"/>
          </a:xfrm>
          <a:prstGeom prst="line">
            <a:avLst/>
          </a:prstGeom>
          <a:ln>
            <a:solidFill>
              <a:srgbClr val="F21A4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>
            <a:stCxn id="8" idx="7"/>
          </p:cNvCxnSpPr>
          <p:nvPr/>
        </p:nvCxnSpPr>
        <p:spPr>
          <a:xfrm flipV="1">
            <a:off x="2595094" y="2276873"/>
            <a:ext cx="248714" cy="205918"/>
          </a:xfrm>
          <a:prstGeom prst="straightConnector1">
            <a:avLst/>
          </a:prstGeom>
          <a:ln>
            <a:solidFill>
              <a:srgbClr val="F21A4D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>
            <a:stCxn id="9" idx="7"/>
            <a:endCxn id="7" idx="3"/>
          </p:cNvCxnSpPr>
          <p:nvPr/>
        </p:nvCxnSpPr>
        <p:spPr>
          <a:xfrm flipV="1">
            <a:off x="4344377" y="2193265"/>
            <a:ext cx="572000" cy="217518"/>
          </a:xfrm>
          <a:prstGeom prst="straightConnector1">
            <a:avLst/>
          </a:prstGeom>
          <a:ln>
            <a:solidFill>
              <a:srgbClr val="F21A4D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>
            <a:stCxn id="10" idx="1"/>
            <a:endCxn id="7" idx="5"/>
          </p:cNvCxnSpPr>
          <p:nvPr/>
        </p:nvCxnSpPr>
        <p:spPr>
          <a:xfrm flipH="1" flipV="1">
            <a:off x="5883807" y="2193265"/>
            <a:ext cx="478288" cy="217518"/>
          </a:xfrm>
          <a:prstGeom prst="straightConnector1">
            <a:avLst/>
          </a:prstGeom>
          <a:ln>
            <a:solidFill>
              <a:srgbClr val="F21A4D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ovéPole 35"/>
          <p:cNvSpPr txBox="1"/>
          <p:nvPr/>
        </p:nvSpPr>
        <p:spPr>
          <a:xfrm>
            <a:off x="539552" y="3356992"/>
            <a:ext cx="3672408" cy="369332"/>
          </a:xfrm>
          <a:prstGeom prst="rect">
            <a:avLst/>
          </a:prstGeom>
          <a:noFill/>
          <a:ln>
            <a:solidFill>
              <a:srgbClr val="F21A4D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Malé štěně upřeně hledělo na pána.</a:t>
            </a:r>
            <a:endParaRPr lang="cs-CZ" dirty="0"/>
          </a:p>
        </p:txBody>
      </p:sp>
      <p:cxnSp>
        <p:nvCxnSpPr>
          <p:cNvPr id="42" name="Přímá spojovací čára 41"/>
          <p:cNvCxnSpPr/>
          <p:nvPr/>
        </p:nvCxnSpPr>
        <p:spPr>
          <a:xfrm>
            <a:off x="3779912" y="1700808"/>
            <a:ext cx="1008112" cy="0"/>
          </a:xfrm>
          <a:prstGeom prst="line">
            <a:avLst/>
          </a:prstGeom>
          <a:ln>
            <a:solidFill>
              <a:srgbClr val="F21A4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Elipsa 44"/>
          <p:cNvSpPr/>
          <p:nvPr/>
        </p:nvSpPr>
        <p:spPr>
          <a:xfrm>
            <a:off x="2411760" y="4077072"/>
            <a:ext cx="1008112" cy="720080"/>
          </a:xfrm>
          <a:prstGeom prst="ellipse">
            <a:avLst/>
          </a:prstGeom>
          <a:solidFill>
            <a:schemeClr val="bg1"/>
          </a:solidFill>
          <a:ln>
            <a:solidFill>
              <a:srgbClr val="F21A4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Jana</a:t>
            </a:r>
            <a:endParaRPr lang="cs-CZ" dirty="0"/>
          </a:p>
        </p:txBody>
      </p:sp>
      <p:sp>
        <p:nvSpPr>
          <p:cNvPr id="46" name="Elipsa 45"/>
          <p:cNvSpPr/>
          <p:nvPr/>
        </p:nvSpPr>
        <p:spPr>
          <a:xfrm>
            <a:off x="4355976" y="4005064"/>
            <a:ext cx="1512168" cy="720080"/>
          </a:xfrm>
          <a:prstGeom prst="ellipse">
            <a:avLst/>
          </a:prstGeom>
          <a:solidFill>
            <a:schemeClr val="bg1"/>
          </a:solidFill>
          <a:ln>
            <a:solidFill>
              <a:srgbClr val="F21A4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si dala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7" name="Elipsa 46"/>
          <p:cNvSpPr/>
          <p:nvPr/>
        </p:nvSpPr>
        <p:spPr>
          <a:xfrm>
            <a:off x="1331640" y="4869160"/>
            <a:ext cx="914400" cy="914400"/>
          </a:xfrm>
          <a:prstGeom prst="ellipse">
            <a:avLst/>
          </a:prstGeom>
          <a:solidFill>
            <a:srgbClr val="FFCCCC"/>
          </a:solidFill>
          <a:ln>
            <a:solidFill>
              <a:srgbClr val="F21A4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jaká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8" name="Elipsa 47"/>
          <p:cNvSpPr/>
          <p:nvPr/>
        </p:nvSpPr>
        <p:spPr>
          <a:xfrm>
            <a:off x="3707904" y="4869160"/>
            <a:ext cx="914400" cy="914400"/>
          </a:xfrm>
          <a:prstGeom prst="ellipse">
            <a:avLst/>
          </a:prstGeom>
          <a:solidFill>
            <a:srgbClr val="FFCCCC"/>
          </a:solidFill>
          <a:ln>
            <a:solidFill>
              <a:srgbClr val="F21A4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kam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9" name="Elipsa 48"/>
          <p:cNvSpPr/>
          <p:nvPr/>
        </p:nvSpPr>
        <p:spPr>
          <a:xfrm>
            <a:off x="5796136" y="4869160"/>
            <a:ext cx="914400" cy="914400"/>
          </a:xfrm>
          <a:prstGeom prst="ellipse">
            <a:avLst/>
          </a:prstGeom>
          <a:solidFill>
            <a:srgbClr val="FFCCCC"/>
          </a:solidFill>
          <a:ln>
            <a:solidFill>
              <a:srgbClr val="F21A4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co</a:t>
            </a: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51" name="Přímá spojovací šipka 50"/>
          <p:cNvCxnSpPr>
            <a:stCxn id="47" idx="7"/>
            <a:endCxn id="45" idx="3"/>
          </p:cNvCxnSpPr>
          <p:nvPr/>
        </p:nvCxnSpPr>
        <p:spPr>
          <a:xfrm flipV="1">
            <a:off x="2112129" y="4691699"/>
            <a:ext cx="447266" cy="311372"/>
          </a:xfrm>
          <a:prstGeom prst="straightConnector1">
            <a:avLst/>
          </a:prstGeom>
          <a:ln>
            <a:solidFill>
              <a:srgbClr val="F21A4D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ovací šipka 52"/>
          <p:cNvCxnSpPr>
            <a:endCxn id="46" idx="3"/>
          </p:cNvCxnSpPr>
          <p:nvPr/>
        </p:nvCxnSpPr>
        <p:spPr>
          <a:xfrm flipV="1">
            <a:off x="4283968" y="4619691"/>
            <a:ext cx="293460" cy="249470"/>
          </a:xfrm>
          <a:prstGeom prst="straightConnector1">
            <a:avLst/>
          </a:prstGeom>
          <a:ln>
            <a:solidFill>
              <a:srgbClr val="F21A4D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ovací šipka 54"/>
          <p:cNvCxnSpPr>
            <a:endCxn id="46" idx="5"/>
          </p:cNvCxnSpPr>
          <p:nvPr/>
        </p:nvCxnSpPr>
        <p:spPr>
          <a:xfrm flipH="1" flipV="1">
            <a:off x="5646692" y="4619691"/>
            <a:ext cx="437476" cy="321478"/>
          </a:xfrm>
          <a:prstGeom prst="straightConnector1">
            <a:avLst/>
          </a:prstGeom>
          <a:ln>
            <a:solidFill>
              <a:srgbClr val="F21A4D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Přímá spojovací čára 80"/>
          <p:cNvCxnSpPr/>
          <p:nvPr/>
        </p:nvCxnSpPr>
        <p:spPr>
          <a:xfrm>
            <a:off x="3347864" y="4293096"/>
            <a:ext cx="1080120" cy="0"/>
          </a:xfrm>
          <a:prstGeom prst="line">
            <a:avLst/>
          </a:prstGeom>
          <a:ln>
            <a:solidFill>
              <a:srgbClr val="F21A4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ovací čára 82"/>
          <p:cNvCxnSpPr>
            <a:stCxn id="45" idx="6"/>
          </p:cNvCxnSpPr>
          <p:nvPr/>
        </p:nvCxnSpPr>
        <p:spPr>
          <a:xfrm>
            <a:off x="3419872" y="4437112"/>
            <a:ext cx="1080120" cy="0"/>
          </a:xfrm>
          <a:prstGeom prst="line">
            <a:avLst/>
          </a:prstGeom>
          <a:ln>
            <a:solidFill>
              <a:srgbClr val="F21A4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4" name="TextovéPole 83"/>
          <p:cNvSpPr txBox="1"/>
          <p:nvPr/>
        </p:nvSpPr>
        <p:spPr>
          <a:xfrm>
            <a:off x="683568" y="6021288"/>
            <a:ext cx="3672408" cy="369332"/>
          </a:xfrm>
          <a:prstGeom prst="rect">
            <a:avLst/>
          </a:prstGeom>
          <a:noFill/>
          <a:ln>
            <a:solidFill>
              <a:srgbClr val="F21A4D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Malá Jana si dala pod polštář hračku.</a:t>
            </a:r>
            <a:endParaRPr lang="cs-CZ" dirty="0"/>
          </a:p>
        </p:txBody>
      </p:sp>
      <p:pic>
        <p:nvPicPr>
          <p:cNvPr id="1026" name="Picture 2" descr="C:\Users\ředitelka\AppData\Local\Microsoft\Windows\Temporary Internet Files\Content.IE5\TWC0XE2G\MC90023204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16436" y="764704"/>
            <a:ext cx="2127564" cy="1899719"/>
          </a:xfrm>
          <a:prstGeom prst="rect">
            <a:avLst/>
          </a:prstGeom>
          <a:noFill/>
        </p:spPr>
      </p:pic>
      <p:pic>
        <p:nvPicPr>
          <p:cNvPr id="1031" name="Picture 7" descr="C:\Users\ředitelka\AppData\Local\Microsoft\Windows\Temporary Internet Files\Content.IE5\UOPTGVG3\MC90001957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64288" y="4437112"/>
            <a:ext cx="1800200" cy="2160240"/>
          </a:xfrm>
          <a:prstGeom prst="rect">
            <a:avLst/>
          </a:prstGeom>
          <a:noFill/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5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8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lipsa 1"/>
          <p:cNvSpPr/>
          <p:nvPr/>
        </p:nvSpPr>
        <p:spPr>
          <a:xfrm>
            <a:off x="1475656" y="404664"/>
            <a:ext cx="1296144" cy="914400"/>
          </a:xfrm>
          <a:prstGeom prst="ellipse">
            <a:avLst/>
          </a:prstGeom>
          <a:solidFill>
            <a:schemeClr val="bg1"/>
          </a:solidFill>
          <a:ln>
            <a:solidFill>
              <a:srgbClr val="F21A4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babička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Elipsa 2"/>
          <p:cNvSpPr/>
          <p:nvPr/>
        </p:nvSpPr>
        <p:spPr>
          <a:xfrm>
            <a:off x="5292080" y="404664"/>
            <a:ext cx="1418456" cy="914400"/>
          </a:xfrm>
          <a:prstGeom prst="ellipse">
            <a:avLst/>
          </a:prstGeom>
          <a:solidFill>
            <a:schemeClr val="bg1"/>
          </a:solidFill>
          <a:ln>
            <a:solidFill>
              <a:srgbClr val="F21A4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upletla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Elipsa 3"/>
          <p:cNvSpPr/>
          <p:nvPr/>
        </p:nvSpPr>
        <p:spPr>
          <a:xfrm>
            <a:off x="539552" y="1628800"/>
            <a:ext cx="914400" cy="914400"/>
          </a:xfrm>
          <a:prstGeom prst="ellipse">
            <a:avLst/>
          </a:prstGeom>
          <a:solidFill>
            <a:srgbClr val="FFCCCC"/>
          </a:solidFill>
          <a:ln>
            <a:solidFill>
              <a:srgbClr val="F21A4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2195736" y="1628800"/>
            <a:ext cx="914400" cy="914400"/>
          </a:xfrm>
          <a:prstGeom prst="ellipse">
            <a:avLst/>
          </a:prstGeom>
          <a:solidFill>
            <a:srgbClr val="FFCCCC"/>
          </a:solidFill>
          <a:ln>
            <a:solidFill>
              <a:srgbClr val="F21A4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4139952" y="1556792"/>
            <a:ext cx="1080120" cy="914400"/>
          </a:xfrm>
          <a:prstGeom prst="ellipse">
            <a:avLst/>
          </a:prstGeom>
          <a:solidFill>
            <a:srgbClr val="FFCCCC"/>
          </a:solidFill>
          <a:ln>
            <a:solidFill>
              <a:srgbClr val="F21A4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Puč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5508104" y="1556792"/>
            <a:ext cx="1130424" cy="914400"/>
          </a:xfrm>
          <a:prstGeom prst="ellipse">
            <a:avLst/>
          </a:prstGeom>
          <a:solidFill>
            <a:srgbClr val="FFCCCC"/>
          </a:solidFill>
          <a:ln>
            <a:solidFill>
              <a:srgbClr val="F21A4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Pt</a:t>
            </a:r>
            <a:r>
              <a:rPr lang="cs-CZ" dirty="0" smtClean="0">
                <a:solidFill>
                  <a:schemeClr val="tx1"/>
                </a:solidFill>
              </a:rPr>
              <a:t> (3.p.)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6948264" y="1628800"/>
            <a:ext cx="1080120" cy="914400"/>
          </a:xfrm>
          <a:prstGeom prst="ellipse">
            <a:avLst/>
          </a:prstGeom>
          <a:solidFill>
            <a:srgbClr val="FFCCCC"/>
          </a:solidFill>
          <a:ln>
            <a:solidFill>
              <a:srgbClr val="F21A4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Pt</a:t>
            </a:r>
            <a:r>
              <a:rPr lang="cs-CZ" dirty="0" smtClean="0">
                <a:solidFill>
                  <a:schemeClr val="tx1"/>
                </a:solidFill>
              </a:rPr>
              <a:t> (4.p.)</a:t>
            </a: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2699792" y="692696"/>
            <a:ext cx="2592288" cy="0"/>
          </a:xfrm>
          <a:prstGeom prst="line">
            <a:avLst/>
          </a:prstGeom>
          <a:ln>
            <a:solidFill>
              <a:srgbClr val="F21A4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>
            <a:stCxn id="2" idx="6"/>
            <a:endCxn id="3" idx="2"/>
          </p:cNvCxnSpPr>
          <p:nvPr/>
        </p:nvCxnSpPr>
        <p:spPr>
          <a:xfrm>
            <a:off x="2771800" y="861864"/>
            <a:ext cx="2520280" cy="0"/>
          </a:xfrm>
          <a:prstGeom prst="line">
            <a:avLst/>
          </a:prstGeom>
          <a:ln>
            <a:solidFill>
              <a:srgbClr val="F21A4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flipV="1">
            <a:off x="1259632" y="1268760"/>
            <a:ext cx="504056" cy="360040"/>
          </a:xfrm>
          <a:prstGeom prst="straightConnector1">
            <a:avLst/>
          </a:prstGeom>
          <a:ln>
            <a:solidFill>
              <a:srgbClr val="F21A4D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flipH="1" flipV="1">
            <a:off x="2339752" y="1340768"/>
            <a:ext cx="144016" cy="288032"/>
          </a:xfrm>
          <a:prstGeom prst="straightConnector1">
            <a:avLst/>
          </a:prstGeom>
          <a:ln>
            <a:solidFill>
              <a:srgbClr val="F21A4D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>
            <a:endCxn id="3" idx="3"/>
          </p:cNvCxnSpPr>
          <p:nvPr/>
        </p:nvCxnSpPr>
        <p:spPr>
          <a:xfrm flipV="1">
            <a:off x="4788024" y="1185153"/>
            <a:ext cx="711784" cy="443647"/>
          </a:xfrm>
          <a:prstGeom prst="straightConnector1">
            <a:avLst/>
          </a:prstGeom>
          <a:ln>
            <a:solidFill>
              <a:srgbClr val="F21A4D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>
            <a:stCxn id="8" idx="0"/>
            <a:endCxn id="3" idx="4"/>
          </p:cNvCxnSpPr>
          <p:nvPr/>
        </p:nvCxnSpPr>
        <p:spPr>
          <a:xfrm flipH="1" flipV="1">
            <a:off x="6001308" y="1319064"/>
            <a:ext cx="72008" cy="237728"/>
          </a:xfrm>
          <a:prstGeom prst="straightConnector1">
            <a:avLst/>
          </a:prstGeom>
          <a:ln>
            <a:solidFill>
              <a:srgbClr val="F21A4D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>
            <a:endCxn id="3" idx="5"/>
          </p:cNvCxnSpPr>
          <p:nvPr/>
        </p:nvCxnSpPr>
        <p:spPr>
          <a:xfrm flipH="1" flipV="1">
            <a:off x="6502808" y="1185153"/>
            <a:ext cx="805496" cy="443647"/>
          </a:xfrm>
          <a:prstGeom prst="straightConnector1">
            <a:avLst/>
          </a:prstGeom>
          <a:ln>
            <a:solidFill>
              <a:srgbClr val="F21A4D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683568" y="2852936"/>
            <a:ext cx="5544616" cy="369332"/>
          </a:xfrm>
          <a:prstGeom prst="rect">
            <a:avLst/>
          </a:prstGeom>
          <a:noFill/>
          <a:ln>
            <a:solidFill>
              <a:srgbClr val="F21A4D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Naše babička z Kostelce upletla o Vánocích tatínkovi šálu.</a:t>
            </a:r>
            <a:endParaRPr lang="cs-CZ" dirty="0"/>
          </a:p>
        </p:txBody>
      </p:sp>
      <p:sp>
        <p:nvSpPr>
          <p:cNvPr id="18" name="Elipsa 17"/>
          <p:cNvSpPr/>
          <p:nvPr/>
        </p:nvSpPr>
        <p:spPr>
          <a:xfrm>
            <a:off x="1547664" y="3645024"/>
            <a:ext cx="1440160" cy="914400"/>
          </a:xfrm>
          <a:prstGeom prst="ellipse">
            <a:avLst/>
          </a:prstGeom>
          <a:ln>
            <a:solidFill>
              <a:srgbClr val="F21A4D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</a:t>
            </a:r>
            <a:endParaRPr lang="cs-CZ" dirty="0"/>
          </a:p>
        </p:txBody>
      </p:sp>
      <p:sp>
        <p:nvSpPr>
          <p:cNvPr id="20" name="Elipsa 19"/>
          <p:cNvSpPr/>
          <p:nvPr/>
        </p:nvSpPr>
        <p:spPr>
          <a:xfrm>
            <a:off x="4572000" y="3645024"/>
            <a:ext cx="1296144" cy="914400"/>
          </a:xfrm>
          <a:prstGeom prst="ellipse">
            <a:avLst/>
          </a:prstGeom>
          <a:ln>
            <a:solidFill>
              <a:srgbClr val="F21A4D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</a:t>
            </a:r>
            <a:endParaRPr lang="cs-CZ" dirty="0"/>
          </a:p>
        </p:txBody>
      </p:sp>
      <p:sp>
        <p:nvSpPr>
          <p:cNvPr id="22" name="Elipsa 21"/>
          <p:cNvSpPr/>
          <p:nvPr/>
        </p:nvSpPr>
        <p:spPr>
          <a:xfrm>
            <a:off x="3347864" y="4725144"/>
            <a:ext cx="914400" cy="914400"/>
          </a:xfrm>
          <a:prstGeom prst="ellipse">
            <a:avLst/>
          </a:prstGeom>
          <a:solidFill>
            <a:srgbClr val="FFCCCC"/>
          </a:solidFill>
          <a:ln>
            <a:solidFill>
              <a:srgbClr val="F21A4D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Pt</a:t>
            </a:r>
            <a:endParaRPr lang="cs-CZ" dirty="0"/>
          </a:p>
        </p:txBody>
      </p:sp>
      <p:sp>
        <p:nvSpPr>
          <p:cNvPr id="25" name="Elipsa 24"/>
          <p:cNvSpPr/>
          <p:nvPr/>
        </p:nvSpPr>
        <p:spPr>
          <a:xfrm>
            <a:off x="5148064" y="4797152"/>
            <a:ext cx="855712" cy="914400"/>
          </a:xfrm>
          <a:prstGeom prst="ellipse">
            <a:avLst/>
          </a:prstGeom>
          <a:solidFill>
            <a:srgbClr val="FFCCCC"/>
          </a:solidFill>
          <a:ln>
            <a:solidFill>
              <a:srgbClr val="F21A4D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Pu</a:t>
            </a:r>
            <a:endParaRPr lang="cs-CZ" dirty="0"/>
          </a:p>
        </p:txBody>
      </p:sp>
      <p:sp>
        <p:nvSpPr>
          <p:cNvPr id="26" name="Elipsa 25"/>
          <p:cNvSpPr/>
          <p:nvPr/>
        </p:nvSpPr>
        <p:spPr>
          <a:xfrm>
            <a:off x="6444208" y="5733256"/>
            <a:ext cx="855712" cy="914400"/>
          </a:xfrm>
          <a:prstGeom prst="ellipse">
            <a:avLst/>
          </a:prstGeom>
          <a:solidFill>
            <a:srgbClr val="FFCCCC"/>
          </a:solidFill>
          <a:ln>
            <a:solidFill>
              <a:srgbClr val="F21A4D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Pk</a:t>
            </a:r>
            <a:endParaRPr lang="cs-CZ" dirty="0"/>
          </a:p>
        </p:txBody>
      </p:sp>
      <p:sp>
        <p:nvSpPr>
          <p:cNvPr id="27" name="Elipsa 26"/>
          <p:cNvSpPr/>
          <p:nvPr/>
        </p:nvSpPr>
        <p:spPr>
          <a:xfrm>
            <a:off x="6948264" y="4725144"/>
            <a:ext cx="855712" cy="914400"/>
          </a:xfrm>
          <a:prstGeom prst="ellipse">
            <a:avLst/>
          </a:prstGeom>
          <a:ln>
            <a:solidFill>
              <a:srgbClr val="F21A4D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Pu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971600" y="6237312"/>
            <a:ext cx="4752528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Počkáme na tebe večer před hlavním nádražím.</a:t>
            </a:r>
            <a:endParaRPr lang="cs-CZ" dirty="0"/>
          </a:p>
        </p:txBody>
      </p:sp>
      <p:cxnSp>
        <p:nvCxnSpPr>
          <p:cNvPr id="34" name="Přímá spojovací šipka 33"/>
          <p:cNvCxnSpPr/>
          <p:nvPr/>
        </p:nvCxnSpPr>
        <p:spPr>
          <a:xfrm flipH="1" flipV="1">
            <a:off x="5724128" y="4293096"/>
            <a:ext cx="1512168" cy="50405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6" name="Přímá spojovací šipka 35"/>
          <p:cNvCxnSpPr/>
          <p:nvPr/>
        </p:nvCxnSpPr>
        <p:spPr>
          <a:xfrm flipV="1">
            <a:off x="7020272" y="5589240"/>
            <a:ext cx="216024" cy="14401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8" name="Přímá spojovací šipka 37"/>
          <p:cNvCxnSpPr>
            <a:stCxn id="25" idx="0"/>
            <a:endCxn id="20" idx="4"/>
          </p:cNvCxnSpPr>
          <p:nvPr/>
        </p:nvCxnSpPr>
        <p:spPr>
          <a:xfrm flipH="1" flipV="1">
            <a:off x="5220072" y="4559424"/>
            <a:ext cx="355848" cy="23772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2" name="Přímá spojovací čára 41"/>
          <p:cNvCxnSpPr>
            <a:stCxn id="18" idx="6"/>
            <a:endCxn id="20" idx="2"/>
          </p:cNvCxnSpPr>
          <p:nvPr/>
        </p:nvCxnSpPr>
        <p:spPr>
          <a:xfrm>
            <a:off x="2987824" y="4102224"/>
            <a:ext cx="1584176" cy="0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46" name="Přímá spojovací šipka 45"/>
          <p:cNvCxnSpPr>
            <a:stCxn id="22" idx="7"/>
            <a:endCxn id="20" idx="3"/>
          </p:cNvCxnSpPr>
          <p:nvPr/>
        </p:nvCxnSpPr>
        <p:spPr>
          <a:xfrm flipV="1">
            <a:off x="4128353" y="4425513"/>
            <a:ext cx="633463" cy="43354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51" name="Přímá spojovací čára 50"/>
          <p:cNvCxnSpPr>
            <a:stCxn id="18" idx="6"/>
            <a:endCxn id="18" idx="6"/>
          </p:cNvCxnSpPr>
          <p:nvPr/>
        </p:nvCxnSpPr>
        <p:spPr>
          <a:xfrm>
            <a:off x="2987824" y="4102224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ovací čára 52"/>
          <p:cNvCxnSpPr/>
          <p:nvPr/>
        </p:nvCxnSpPr>
        <p:spPr>
          <a:xfrm>
            <a:off x="2915816" y="3861048"/>
            <a:ext cx="1728192" cy="0"/>
          </a:xfrm>
          <a:prstGeom prst="line">
            <a:avLst/>
          </a:prstGeom>
          <a:ln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55" name="Elipsa 54"/>
          <p:cNvSpPr/>
          <p:nvPr/>
        </p:nvSpPr>
        <p:spPr>
          <a:xfrm>
            <a:off x="1907704" y="1628800"/>
            <a:ext cx="1368152" cy="914400"/>
          </a:xfrm>
          <a:prstGeom prst="ellipse">
            <a:avLst/>
          </a:prstGeom>
          <a:solidFill>
            <a:srgbClr val="FFCCCC"/>
          </a:solidFill>
          <a:ln>
            <a:solidFill>
              <a:srgbClr val="F21A4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 Kostelce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6" name="Elipsa 55"/>
          <p:cNvSpPr/>
          <p:nvPr/>
        </p:nvSpPr>
        <p:spPr>
          <a:xfrm>
            <a:off x="539552" y="1628800"/>
            <a:ext cx="914400" cy="914400"/>
          </a:xfrm>
          <a:prstGeom prst="ellipse">
            <a:avLst/>
          </a:prstGeom>
          <a:solidFill>
            <a:srgbClr val="FFCCCC"/>
          </a:solidFill>
          <a:ln>
            <a:solidFill>
              <a:srgbClr val="F21A4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Naše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7" name="Elipsa 56"/>
          <p:cNvSpPr/>
          <p:nvPr/>
        </p:nvSpPr>
        <p:spPr>
          <a:xfrm>
            <a:off x="3851920" y="1556792"/>
            <a:ext cx="1512168" cy="914400"/>
          </a:xfrm>
          <a:prstGeom prst="ellipse">
            <a:avLst/>
          </a:prstGeom>
          <a:solidFill>
            <a:srgbClr val="FFCCCC"/>
          </a:solidFill>
          <a:ln>
            <a:solidFill>
              <a:srgbClr val="F21A4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Vánocích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8" name="Elipsa 57"/>
          <p:cNvSpPr/>
          <p:nvPr/>
        </p:nvSpPr>
        <p:spPr>
          <a:xfrm>
            <a:off x="5508104" y="1556792"/>
            <a:ext cx="1296144" cy="914400"/>
          </a:xfrm>
          <a:prstGeom prst="ellipse">
            <a:avLst/>
          </a:prstGeom>
          <a:solidFill>
            <a:srgbClr val="FFCCCC"/>
          </a:solidFill>
          <a:ln>
            <a:solidFill>
              <a:srgbClr val="F21A4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tatínkovi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1" name="Elipsa 60"/>
          <p:cNvSpPr/>
          <p:nvPr/>
        </p:nvSpPr>
        <p:spPr>
          <a:xfrm>
            <a:off x="6948264" y="1628800"/>
            <a:ext cx="1080120" cy="914400"/>
          </a:xfrm>
          <a:prstGeom prst="ellipse">
            <a:avLst/>
          </a:prstGeom>
          <a:solidFill>
            <a:srgbClr val="FFCCCC"/>
          </a:solidFill>
          <a:ln>
            <a:solidFill>
              <a:srgbClr val="F21A4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šálu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7" name="Elipsa 36"/>
          <p:cNvSpPr/>
          <p:nvPr/>
        </p:nvSpPr>
        <p:spPr>
          <a:xfrm>
            <a:off x="3347864" y="4725144"/>
            <a:ext cx="914400" cy="914400"/>
          </a:xfrm>
          <a:prstGeom prst="ellipse">
            <a:avLst/>
          </a:prstGeom>
          <a:solidFill>
            <a:srgbClr val="FFCCCC"/>
          </a:solidFill>
          <a:ln>
            <a:solidFill>
              <a:srgbClr val="F21A4D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na tebe</a:t>
            </a:r>
            <a:endParaRPr lang="cs-CZ" dirty="0"/>
          </a:p>
        </p:txBody>
      </p:sp>
      <p:sp>
        <p:nvSpPr>
          <p:cNvPr id="39" name="Elipsa 38"/>
          <p:cNvSpPr/>
          <p:nvPr/>
        </p:nvSpPr>
        <p:spPr>
          <a:xfrm>
            <a:off x="5076056" y="4797152"/>
            <a:ext cx="1008112" cy="914400"/>
          </a:xfrm>
          <a:prstGeom prst="ellipse">
            <a:avLst/>
          </a:prstGeom>
          <a:solidFill>
            <a:srgbClr val="FFCCCC"/>
          </a:solidFill>
          <a:ln>
            <a:solidFill>
              <a:srgbClr val="F21A4D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večer</a:t>
            </a:r>
            <a:endParaRPr lang="cs-CZ" dirty="0"/>
          </a:p>
        </p:txBody>
      </p:sp>
      <p:sp>
        <p:nvSpPr>
          <p:cNvPr id="40" name="Elipsa 39"/>
          <p:cNvSpPr/>
          <p:nvPr/>
        </p:nvSpPr>
        <p:spPr>
          <a:xfrm>
            <a:off x="6804248" y="4437112"/>
            <a:ext cx="1512168" cy="1224136"/>
          </a:xfrm>
          <a:prstGeom prst="ellipse">
            <a:avLst/>
          </a:prstGeom>
          <a:solidFill>
            <a:srgbClr val="FFCCCC"/>
          </a:solidFill>
          <a:ln>
            <a:solidFill>
              <a:srgbClr val="F21A4D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před nádražím</a:t>
            </a:r>
            <a:endParaRPr lang="cs-CZ" dirty="0"/>
          </a:p>
        </p:txBody>
      </p:sp>
      <p:sp>
        <p:nvSpPr>
          <p:cNvPr id="43" name="Elipsa 42"/>
          <p:cNvSpPr/>
          <p:nvPr/>
        </p:nvSpPr>
        <p:spPr>
          <a:xfrm>
            <a:off x="6156176" y="5733256"/>
            <a:ext cx="1368152" cy="914400"/>
          </a:xfrm>
          <a:prstGeom prst="ellipse">
            <a:avLst/>
          </a:prstGeom>
          <a:solidFill>
            <a:srgbClr val="FFCCCC"/>
          </a:solidFill>
          <a:ln>
            <a:solidFill>
              <a:srgbClr val="F21A4D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hlavním</a:t>
            </a:r>
            <a:endParaRPr lang="cs-CZ" dirty="0"/>
          </a:p>
        </p:txBody>
      </p:sp>
      <p:sp>
        <p:nvSpPr>
          <p:cNvPr id="45" name="Elipsa 44"/>
          <p:cNvSpPr/>
          <p:nvPr/>
        </p:nvSpPr>
        <p:spPr>
          <a:xfrm>
            <a:off x="1547664" y="3645024"/>
            <a:ext cx="1440160" cy="914400"/>
          </a:xfrm>
          <a:prstGeom prst="ellipse">
            <a:avLst/>
          </a:prstGeom>
          <a:ln>
            <a:solidFill>
              <a:srgbClr val="F21A4D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(My</a:t>
            </a:r>
            <a:r>
              <a:rPr lang="cs-CZ" sz="1400" dirty="0" smtClean="0"/>
              <a:t>)</a:t>
            </a:r>
            <a:endParaRPr lang="cs-CZ" sz="1400" dirty="0"/>
          </a:p>
        </p:txBody>
      </p:sp>
      <p:sp>
        <p:nvSpPr>
          <p:cNvPr id="47" name="Elipsa 46"/>
          <p:cNvSpPr/>
          <p:nvPr/>
        </p:nvSpPr>
        <p:spPr>
          <a:xfrm>
            <a:off x="4499992" y="3645024"/>
            <a:ext cx="1584176" cy="914400"/>
          </a:xfrm>
          <a:prstGeom prst="ellipse">
            <a:avLst/>
          </a:prstGeom>
          <a:ln>
            <a:solidFill>
              <a:srgbClr val="F21A4D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Počkáme</a:t>
            </a:r>
            <a:endParaRPr lang="cs-CZ" dirty="0"/>
          </a:p>
        </p:txBody>
      </p:sp>
      <p:pic>
        <p:nvPicPr>
          <p:cNvPr id="2052" name="Picture 4" descr="C:\Users\ředitelka\AppData\Local\Microsoft\Windows\Temporary Internet Files\Content.IE5\UOPTGVG3\MC90034418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24328" y="5728716"/>
            <a:ext cx="1819656" cy="1129284"/>
          </a:xfrm>
          <a:prstGeom prst="rect">
            <a:avLst/>
          </a:prstGeom>
          <a:noFill/>
        </p:spPr>
      </p:pic>
      <p:pic>
        <p:nvPicPr>
          <p:cNvPr id="2053" name="Picture 5" descr="C:\Users\ředitelka\AppData\Local\Microsoft\Windows\Temporary Internet Files\Content.IE5\UOPTGVG3\MC90011348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260648"/>
            <a:ext cx="1256867" cy="121045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 animBg="1"/>
      <p:bldP spid="56" grpId="0" animBg="1"/>
      <p:bldP spid="57" grpId="0" animBg="1"/>
      <p:bldP spid="58" grpId="0" animBg="1"/>
      <p:bldP spid="61" grpId="0" animBg="1"/>
      <p:bldP spid="37" grpId="0" animBg="1"/>
      <p:bldP spid="39" grpId="0" animBg="1"/>
      <p:bldP spid="40" grpId="0" animBg="1"/>
      <p:bldP spid="43" grpId="0" animBg="1"/>
      <p:bldP spid="45" grpId="0" animBg="1"/>
      <p:bldP spid="4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548680"/>
            <a:ext cx="799288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Použité materiály:</a:t>
            </a:r>
          </a:p>
          <a:p>
            <a:endParaRPr lang="cs-CZ" sz="2800" dirty="0" smtClean="0"/>
          </a:p>
          <a:p>
            <a:r>
              <a:rPr lang="cs-CZ" sz="2800" dirty="0" smtClean="0"/>
              <a:t>Ilustrace – </a:t>
            </a:r>
            <a:r>
              <a:rPr lang="cs-CZ" sz="2800" dirty="0" smtClean="0">
                <a:hlinkClick r:id="rId2"/>
              </a:rPr>
              <a:t>www.office.microsoft.com</a:t>
            </a:r>
            <a:endParaRPr lang="cs-CZ" sz="2800" dirty="0" smtClean="0"/>
          </a:p>
          <a:p>
            <a:endParaRPr lang="cs-CZ" sz="2800" dirty="0" smtClean="0"/>
          </a:p>
          <a:p>
            <a:r>
              <a:rPr lang="cs-CZ" sz="2800" dirty="0" smtClean="0"/>
              <a:t>Text - vlastní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193</TotalTime>
  <Words>279</Words>
  <Application>Microsoft Office PowerPoint</Application>
  <PresentationFormat>Předvádění na obrazovce (4:3)</PresentationFormat>
  <Paragraphs>81</Paragraphs>
  <Slides>5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Prezentace aplikace PowerPoint</vt:lpstr>
      <vt:lpstr>ANOTACE: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ředitelka</dc:creator>
  <cp:lastModifiedBy>admin</cp:lastModifiedBy>
  <cp:revision>25</cp:revision>
  <dcterms:created xsi:type="dcterms:W3CDTF">2012-01-04T20:49:04Z</dcterms:created>
  <dcterms:modified xsi:type="dcterms:W3CDTF">2012-07-12T23:34:53Z</dcterms:modified>
</cp:coreProperties>
</file>