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5" r:id="rId3"/>
    <p:sldId id="258" r:id="rId4"/>
    <p:sldId id="259" r:id="rId5"/>
    <p:sldId id="260" r:id="rId6"/>
    <p:sldId id="261" r:id="rId7"/>
    <p:sldId id="262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E71F54-47EE-4EC2-B235-BF1BC0A6CBC2}" type="presOf" srcId="{1D8420EA-BFA0-403B-80F5-647FA396CC45}" destId="{F7B3C0B7-F0F7-4F49-B02C-3630F8C5FAE5}" srcOrd="0" destOrd="0" presId="urn:microsoft.com/office/officeart/2005/8/layout/target3"/>
    <dgm:cxn modelId="{7BD6DD92-3B5B-4DB6-A93D-FB629D4753C3}" type="presOf" srcId="{100B6B2E-82E6-4C11-B19B-F2DB3A0EA64F}" destId="{645AA564-2E9E-4954-AD87-AE01782CEC59}" srcOrd="0" destOrd="0" presId="urn:microsoft.com/office/officeart/2005/8/layout/target3"/>
    <dgm:cxn modelId="{4FAA9F13-8A8D-4F5D-B0FA-0116650C65B9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1C2042A9-0E48-472A-812E-E8B096BF5AAB}" type="presOf" srcId="{100B6B2E-82E6-4C11-B19B-F2DB3A0EA64F}" destId="{DBA8199F-D892-4A8E-A352-2B7844050E09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28A82F9F-96FE-4D74-955B-F0A3A8FDE57A}" type="presOf" srcId="{130831A4-0540-4EC5-8F5A-93030E89D2D9}" destId="{8E23E229-92FC-49D1-B5FE-0303176B8A4E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A5AB054C-17C2-4C78-BD41-1F7CCB9D0A66}" type="presOf" srcId="{27FE2D31-D344-4B63-A89A-A89AB0D9F3E3}" destId="{FE47432B-CA46-450C-8D8F-66C300A95B52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D3A887F8-DC1A-4A6C-B6D7-117B9B392F0F}" type="presOf" srcId="{1D8420EA-BFA0-403B-80F5-647FA396CC45}" destId="{8467D0EB-87A2-4285-8ACA-0398EFBF29BC}" srcOrd="1" destOrd="0" presId="urn:microsoft.com/office/officeart/2005/8/layout/target3"/>
    <dgm:cxn modelId="{BB270A97-CCC0-477A-9F91-B8424821DB19}" type="presOf" srcId="{914700B9-77B5-440A-A438-DE98B6D4894D}" destId="{BD9AF279-D483-48F2-BBBD-45F8E8923512}" srcOrd="1" destOrd="0" presId="urn:microsoft.com/office/officeart/2005/8/layout/target3"/>
    <dgm:cxn modelId="{2E0E4741-F684-48BF-8ED3-580257CBD004}" type="presOf" srcId="{130831A4-0540-4EC5-8F5A-93030E89D2D9}" destId="{F69CC921-512E-49F4-824C-A648EC5F27A5}" srcOrd="0" destOrd="0" presId="urn:microsoft.com/office/officeart/2005/8/layout/target3"/>
    <dgm:cxn modelId="{38748B6A-5D8C-4EAE-AADB-A60D24C784C5}" type="presParOf" srcId="{FE47432B-CA46-450C-8D8F-66C300A95B52}" destId="{B522209E-30D0-49D6-A340-2D383A11C668}" srcOrd="0" destOrd="0" presId="urn:microsoft.com/office/officeart/2005/8/layout/target3"/>
    <dgm:cxn modelId="{EB45F1D8-2A59-4FD0-9933-398DE01BE2F3}" type="presParOf" srcId="{FE47432B-CA46-450C-8D8F-66C300A95B52}" destId="{ED5A8377-51D5-4DC5-B0E7-680166966720}" srcOrd="1" destOrd="0" presId="urn:microsoft.com/office/officeart/2005/8/layout/target3"/>
    <dgm:cxn modelId="{776AD8E8-314C-4084-8DC6-C9D5CDD57567}" type="presParOf" srcId="{FE47432B-CA46-450C-8D8F-66C300A95B52}" destId="{F69CC921-512E-49F4-824C-A648EC5F27A5}" srcOrd="2" destOrd="0" presId="urn:microsoft.com/office/officeart/2005/8/layout/target3"/>
    <dgm:cxn modelId="{3E2323C8-FCA1-4BBB-9AB4-BE1B9DC4A57F}" type="presParOf" srcId="{FE47432B-CA46-450C-8D8F-66C300A95B52}" destId="{61C9CE18-EDA6-4EDF-BA1C-09779D38FBBF}" srcOrd="3" destOrd="0" presId="urn:microsoft.com/office/officeart/2005/8/layout/target3"/>
    <dgm:cxn modelId="{06F055CC-9400-46B5-AA36-BA06E2FDC813}" type="presParOf" srcId="{FE47432B-CA46-450C-8D8F-66C300A95B52}" destId="{D60DEAAB-7AFE-435A-ACF6-18851E4B0426}" srcOrd="4" destOrd="0" presId="urn:microsoft.com/office/officeart/2005/8/layout/target3"/>
    <dgm:cxn modelId="{8DEDA090-448E-4AB7-BDDF-47E4C44D500A}" type="presParOf" srcId="{FE47432B-CA46-450C-8D8F-66C300A95B52}" destId="{F7B3C0B7-F0F7-4F49-B02C-3630F8C5FAE5}" srcOrd="5" destOrd="0" presId="urn:microsoft.com/office/officeart/2005/8/layout/target3"/>
    <dgm:cxn modelId="{72FA2EAF-89E0-450C-BE32-54563B02D0CB}" type="presParOf" srcId="{FE47432B-CA46-450C-8D8F-66C300A95B52}" destId="{C9DA9446-E2D3-4F6A-8960-3CADFBF870B8}" srcOrd="6" destOrd="0" presId="urn:microsoft.com/office/officeart/2005/8/layout/target3"/>
    <dgm:cxn modelId="{83F156A4-31EE-40AD-8FFB-427D2AE3AAC6}" type="presParOf" srcId="{FE47432B-CA46-450C-8D8F-66C300A95B52}" destId="{9726EC6F-D322-4CD3-B489-1BE3DF7CE70B}" srcOrd="7" destOrd="0" presId="urn:microsoft.com/office/officeart/2005/8/layout/target3"/>
    <dgm:cxn modelId="{0BDA4C70-556C-4CF8-88F9-1C21BD5A598F}" type="presParOf" srcId="{FE47432B-CA46-450C-8D8F-66C300A95B52}" destId="{645AA564-2E9E-4954-AD87-AE01782CEC59}" srcOrd="8" destOrd="0" presId="urn:microsoft.com/office/officeart/2005/8/layout/target3"/>
    <dgm:cxn modelId="{8AFAD1B1-91D9-4268-898B-B683017FDA73}" type="presParOf" srcId="{FE47432B-CA46-450C-8D8F-66C300A95B52}" destId="{8538CAC4-6A86-42B8-B5AF-2FF155DB9D02}" srcOrd="9" destOrd="0" presId="urn:microsoft.com/office/officeart/2005/8/layout/target3"/>
    <dgm:cxn modelId="{522F1FDC-461A-44D7-9C21-2EFFF26839AC}" type="presParOf" srcId="{FE47432B-CA46-450C-8D8F-66C300A95B52}" destId="{26FD6024-A07F-46D0-8BC0-B5E595C5673D}" srcOrd="10" destOrd="0" presId="urn:microsoft.com/office/officeart/2005/8/layout/target3"/>
    <dgm:cxn modelId="{E8689F92-E534-443E-AEAD-81921A90577A}" type="presParOf" srcId="{FE47432B-CA46-450C-8D8F-66C300A95B52}" destId="{E73F1C26-6DCD-4001-88B9-355E01E2BCE7}" srcOrd="11" destOrd="0" presId="urn:microsoft.com/office/officeart/2005/8/layout/target3"/>
    <dgm:cxn modelId="{E9AF2EB0-C3CF-45D6-8218-2ED4F6696873}" type="presParOf" srcId="{FE47432B-CA46-450C-8D8F-66C300A95B52}" destId="{8E23E229-92FC-49D1-B5FE-0303176B8A4E}" srcOrd="12" destOrd="0" presId="urn:microsoft.com/office/officeart/2005/8/layout/target3"/>
    <dgm:cxn modelId="{461F3132-467C-4AD5-AC69-6B4E5354BC6B}" type="presParOf" srcId="{FE47432B-CA46-450C-8D8F-66C300A95B52}" destId="{8467D0EB-87A2-4285-8ACA-0398EFBF29BC}" srcOrd="13" destOrd="0" presId="urn:microsoft.com/office/officeart/2005/8/layout/target3"/>
    <dgm:cxn modelId="{398DD614-2A01-461F-B9BC-DC6054D46A43}" type="presParOf" srcId="{FE47432B-CA46-450C-8D8F-66C300A95B52}" destId="{DBA8199F-D892-4A8E-A352-2B7844050E09}" srcOrd="14" destOrd="0" presId="urn:microsoft.com/office/officeart/2005/8/layout/target3"/>
    <dgm:cxn modelId="{F8464D24-FD25-488A-8615-9B3E2C9FD275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D3CC8D-3F58-4EA6-B990-FDB1EE692054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5C590E-18F6-484D-8178-AFAE33A6BCB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2379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5C590E-18F6-484D-8178-AFAE33A6BCB9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4BCF7-642C-4150-A21A-D823557606E1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0897B-413A-435D-9564-BF5D61CBB8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4BCF7-642C-4150-A21A-D823557606E1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0897B-413A-435D-9564-BF5D61CBB8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4BCF7-642C-4150-A21A-D823557606E1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0897B-413A-435D-9564-BF5D61CBB8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4BCF7-642C-4150-A21A-D823557606E1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0897B-413A-435D-9564-BF5D61CBB8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4BCF7-642C-4150-A21A-D823557606E1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0897B-413A-435D-9564-BF5D61CBB8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4BCF7-642C-4150-A21A-D823557606E1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0897B-413A-435D-9564-BF5D61CBB8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4BCF7-642C-4150-A21A-D823557606E1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0897B-413A-435D-9564-BF5D61CBB8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4BCF7-642C-4150-A21A-D823557606E1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0897B-413A-435D-9564-BF5D61CBB8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4BCF7-642C-4150-A21A-D823557606E1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0897B-413A-435D-9564-BF5D61CBB8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4BCF7-642C-4150-A21A-D823557606E1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0897B-413A-435D-9564-BF5D61CBB8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4BCF7-642C-4150-A21A-D823557606E1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0897B-413A-435D-9564-BF5D61CBB8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B4BCF7-642C-4150-A21A-D823557606E1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40897B-413A-435D-9564-BF5D61CBB86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3944228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VY_32_INOVACE_07_S07-Čj-6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Řecké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báje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285" y="5301208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316040"/>
              </p:ext>
            </p:extLst>
          </p:nvPr>
        </p:nvGraphicFramePr>
        <p:xfrm>
          <a:off x="539552" y="3573016"/>
          <a:ext cx="8280920" cy="24220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0366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pro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Sešity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zopakování znalostí  o literárním útvaru báje.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 uvědomí, že pojmy a odkazy na řecké báje používáme i v současné literatuře a běžné komunikaci..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052736"/>
            <a:ext cx="5904656" cy="56166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4" name="TextovéPole 3"/>
          <p:cNvSpPr txBox="1"/>
          <p:nvPr/>
        </p:nvSpPr>
        <p:spPr>
          <a:xfrm>
            <a:off x="1619672" y="476672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ŘECKÉ BÁJE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1979712" y="5877272"/>
            <a:ext cx="5184576" cy="576064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Báje – vypravování o vzniku a původu země a člověka s hlavním hrdinou  bohem nebo polobohem.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667000" y="2002472"/>
          <a:ext cx="3810000" cy="2853055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</a:tblGrid>
              <a:tr h="316865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+mn-lt"/>
                        </a:rPr>
                        <a:t>1.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5270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16865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5270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5270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5270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5270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5270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3375"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355976" y="1988840"/>
          <a:ext cx="2222500" cy="316865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</a:tblGrid>
              <a:tr h="316865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995936" y="2348880"/>
          <a:ext cx="1270000" cy="314325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  <a:gridCol w="317500"/>
              </a:tblGrid>
              <a:tr h="25527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3059832" y="2636912"/>
          <a:ext cx="1905000" cy="316865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  <a:gridCol w="317500"/>
                <a:gridCol w="317500"/>
                <a:gridCol w="317500"/>
              </a:tblGrid>
              <a:tr h="316865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3995936" y="2924944"/>
          <a:ext cx="1587500" cy="314325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  <a:gridCol w="317500"/>
                <a:gridCol w="317500"/>
              </a:tblGrid>
              <a:tr h="25527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3995936" y="3284984"/>
          <a:ext cx="1587500" cy="314325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  <a:gridCol w="317500"/>
                <a:gridCol w="317500"/>
              </a:tblGrid>
              <a:tr h="25527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3995936" y="3573016"/>
          <a:ext cx="1587500" cy="314325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  <a:gridCol w="317500"/>
                <a:gridCol w="317500"/>
              </a:tblGrid>
              <a:tr h="25527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4283968" y="3933056"/>
          <a:ext cx="1587500" cy="314325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  <a:gridCol w="317500"/>
                <a:gridCol w="317500"/>
              </a:tblGrid>
              <a:tr h="25527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3995936" y="4221088"/>
          <a:ext cx="1587500" cy="314325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  <a:gridCol w="317500"/>
                <a:gridCol w="317500"/>
              </a:tblGrid>
              <a:tr h="25527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467544" y="4941168"/>
            <a:ext cx="4032448" cy="147732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Autor knihy Staré řecké báje a pověsti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Řecký vládce bohů</a:t>
            </a:r>
          </a:p>
          <a:p>
            <a:pPr marL="342900" indent="-342900">
              <a:buAutoNum type="arabicPeriod"/>
            </a:pPr>
            <a:r>
              <a:rPr lang="cs-CZ" dirty="0" smtClean="0"/>
              <a:t>Jméno nejkrásnější ženy</a:t>
            </a:r>
          </a:p>
          <a:p>
            <a:pPr marL="342900" indent="-342900">
              <a:buAutoNum type="arabicPeriod"/>
            </a:pPr>
            <a:r>
              <a:rPr lang="cs-CZ" dirty="0" smtClean="0"/>
              <a:t>Řecká věštírna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76056" y="5229200"/>
            <a:ext cx="3816424" cy="120032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5. Sídlo bohů</a:t>
            </a:r>
          </a:p>
          <a:p>
            <a:r>
              <a:rPr lang="cs-CZ" dirty="0" smtClean="0"/>
              <a:t>6. Ovčí kůže</a:t>
            </a:r>
          </a:p>
          <a:p>
            <a:r>
              <a:rPr lang="cs-CZ" dirty="0" smtClean="0"/>
              <a:t>7. Okřídlený kůň</a:t>
            </a:r>
          </a:p>
          <a:p>
            <a:r>
              <a:rPr lang="cs-CZ" dirty="0" smtClean="0"/>
              <a:t>8. Bůh podsvětí</a:t>
            </a:r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899592" y="620688"/>
            <a:ext cx="7992888" cy="432048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Vyluštěním křížovky se dozvíš jméno ženy, která se stala symbolem věrnosti.</a:t>
            </a:r>
            <a:endParaRPr lang="cs-CZ" dirty="0"/>
          </a:p>
        </p:txBody>
      </p:sp>
      <p:pic>
        <p:nvPicPr>
          <p:cNvPr id="24" name="Obrázek 23" descr="C:\Users\ředitelka\AppData\Local\Microsoft\Windows\Temporary Internet Files\Content.IE5\S60VYMRK\MC900438173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420888"/>
            <a:ext cx="20193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scene3d>
            <a:camera prst="perspectiveLeft"/>
            <a:lightRig rig="threePt" dir="t"/>
          </a:scene3d>
        </p:spPr>
      </p:pic>
      <p:cxnSp>
        <p:nvCxnSpPr>
          <p:cNvPr id="17" name="Přímá spojovací šipka 16"/>
          <p:cNvCxnSpPr/>
          <p:nvPr/>
        </p:nvCxnSpPr>
        <p:spPr>
          <a:xfrm>
            <a:off x="4427984" y="1268760"/>
            <a:ext cx="0" cy="504056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539552" y="620688"/>
            <a:ext cx="8208912" cy="79208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Některá slova, jež používáme v běžném životě, mají svůj původ v řeckých bájích. Vysvětli, jaký význam mají tato slova v bájích.</a:t>
            </a:r>
            <a:endParaRPr lang="cs-CZ" sz="2000" dirty="0"/>
          </a:p>
        </p:txBody>
      </p:sp>
      <p:sp>
        <p:nvSpPr>
          <p:cNvPr id="4" name="Zaoblený obdélník 3"/>
          <p:cNvSpPr/>
          <p:nvPr/>
        </p:nvSpPr>
        <p:spPr>
          <a:xfrm>
            <a:off x="539552" y="1916832"/>
            <a:ext cx="6840760" cy="115212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Lyrika</a:t>
            </a:r>
            <a:r>
              <a:rPr lang="cs-CZ" dirty="0" smtClean="0"/>
              <a:t> – text, báseň popisující přírodu, lásku vztahy mezi lidmi.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39552" y="3356992"/>
            <a:ext cx="3096344" cy="7920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Atlas</a:t>
            </a:r>
            <a:r>
              <a:rPr lang="cs-CZ" dirty="0" smtClean="0"/>
              <a:t> – soubor map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39552" y="4437112"/>
            <a:ext cx="4248472" cy="86409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Achilovka</a:t>
            </a:r>
            <a:r>
              <a:rPr lang="cs-CZ" dirty="0" smtClean="0"/>
              <a:t> – šlacha lýtkového svalu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39552" y="5661248"/>
            <a:ext cx="3240360" cy="62068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Siréna</a:t>
            </a:r>
            <a:r>
              <a:rPr lang="cs-CZ" dirty="0" smtClean="0"/>
              <a:t> – zvukový signál</a:t>
            </a:r>
            <a:endParaRPr lang="cs-CZ" dirty="0"/>
          </a:p>
        </p:txBody>
      </p:sp>
      <p:pic>
        <p:nvPicPr>
          <p:cNvPr id="10" name="Obrázek 9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36510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23528" y="188640"/>
            <a:ext cx="8208912" cy="79208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základě znalostí řeckých bájí se pokus </a:t>
            </a:r>
            <a:r>
              <a:rPr lang="cs-CZ" dirty="0" smtClean="0"/>
              <a:t>vysvětlit, </a:t>
            </a:r>
            <a:r>
              <a:rPr lang="cs-CZ" dirty="0" smtClean="0"/>
              <a:t>jaký význam může mít dané </a:t>
            </a:r>
            <a:r>
              <a:rPr lang="cs-CZ" dirty="0" smtClean="0"/>
              <a:t>rčení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 smtClean="0"/>
              <a:t>v </a:t>
            </a:r>
            <a:r>
              <a:rPr lang="cs-CZ" dirty="0" smtClean="0"/>
              <a:t>běžném </a:t>
            </a:r>
            <a:r>
              <a:rPr lang="cs-CZ" dirty="0" smtClean="0"/>
              <a:t>životě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23528" y="1340768"/>
            <a:ext cx="2376264" cy="720080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sisyfovská práce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23528" y="2204864"/>
            <a:ext cx="1728192" cy="720080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trojský kůň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23528" y="3068960"/>
            <a:ext cx="2376264" cy="720080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nosit sovy do Athén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23528" y="4005064"/>
            <a:ext cx="2160240" cy="648072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Midasovy uši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323528" y="4869160"/>
            <a:ext cx="2088232" cy="432048"/>
          </a:xfrm>
          <a:prstGeom prst="round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jablko sváru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3059832" y="1268760"/>
            <a:ext cx="4320480" cy="576064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těžká, namáhavá a přitom zbytečná práce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364502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3203848" y="1988840"/>
            <a:ext cx="4032448" cy="79208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obratně vymyšlená lest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3203848" y="2996952"/>
            <a:ext cx="4176464" cy="79208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nosit dříví do lesa, nerozumná práce, neúčelná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3203848" y="4005064"/>
            <a:ext cx="4176464" cy="72008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chodit s ostudou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3275856" y="4941168"/>
            <a:ext cx="4248472" cy="43204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příčina sporu</a:t>
            </a:r>
            <a:endParaRPr lang="cs-CZ" dirty="0"/>
          </a:p>
        </p:txBody>
      </p:sp>
      <p:pic>
        <p:nvPicPr>
          <p:cNvPr id="16" name="Obrázek 15" descr="C:\Users\ředitelka\AppData\Local\Microsoft\Windows\Temporary Internet Files\Content.IE5\S60VYMRK\MC90037014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00925" y="2420888"/>
            <a:ext cx="1743075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5029200"/>
            <a:ext cx="1828800" cy="1828800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187624" y="476672"/>
            <a:ext cx="6552728" cy="1080120"/>
          </a:xfrm>
          <a:prstGeom prst="round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Jakou úlohu měly tyto řecké bohyně?</a:t>
            </a:r>
            <a:endParaRPr lang="cs-CZ" sz="2400" dirty="0"/>
          </a:p>
        </p:txBody>
      </p:sp>
      <p:sp>
        <p:nvSpPr>
          <p:cNvPr id="4" name="Elipsa 3"/>
          <p:cNvSpPr/>
          <p:nvPr/>
        </p:nvSpPr>
        <p:spPr>
          <a:xfrm>
            <a:off x="1187624" y="1916832"/>
            <a:ext cx="1512168" cy="64807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Afrodita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1187624" y="2708920"/>
            <a:ext cx="1512168" cy="7200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Héra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1187624" y="3573016"/>
            <a:ext cx="1440160" cy="64807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Athéna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1115616" y="4365104"/>
            <a:ext cx="1728192" cy="5486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Artemis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1187624" y="5013176"/>
            <a:ext cx="1656184" cy="7200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Demether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1187624" y="5949280"/>
            <a:ext cx="1512168" cy="64807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Niké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563888" y="1916832"/>
            <a:ext cx="3168352" cy="50405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bohyně lásky a krásy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563888" y="2780928"/>
            <a:ext cx="3168352" cy="50405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ochránkyně domácího krbu, rodiny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3563888" y="3573016"/>
            <a:ext cx="3240360" cy="43204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bohyně moudrosti, války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3563888" y="4293096"/>
            <a:ext cx="3312368" cy="504056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bohyně měsíce a lovu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3563888" y="5013176"/>
            <a:ext cx="3096344" cy="648072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bohyně zemědělství, zrna, plodnosti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3563888" y="5949280"/>
            <a:ext cx="3024336" cy="62068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bohyně vítězství</a:t>
            </a:r>
            <a:endParaRPr lang="cs-CZ" dirty="0"/>
          </a:p>
        </p:txBody>
      </p:sp>
      <p:pic>
        <p:nvPicPr>
          <p:cNvPr id="19" name="Obrázek 18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210050"/>
            <a:ext cx="2209800" cy="2647950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908720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endParaRPr lang="cs-CZ" sz="2800" dirty="0" smtClean="0"/>
          </a:p>
          <a:p>
            <a:r>
              <a:rPr lang="cs-CZ" sz="2800" dirty="0" smtClean="0"/>
              <a:t>Ilustrace – www.office.microsoft.com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2492896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http://office.microsoft.com/cs-cz/images/similar.aspx#ai:MP900402754|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429000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Text - vlastní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391</TotalTime>
  <Words>430</Words>
  <Application>Microsoft Office PowerPoint</Application>
  <PresentationFormat>Předvádění na obrazovce (4:3)</PresentationFormat>
  <Paragraphs>173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ředitelka</dc:creator>
  <cp:lastModifiedBy>admin</cp:lastModifiedBy>
  <cp:revision>50</cp:revision>
  <dcterms:created xsi:type="dcterms:W3CDTF">2012-01-24T19:47:07Z</dcterms:created>
  <dcterms:modified xsi:type="dcterms:W3CDTF">2012-07-12T23:43:27Z</dcterms:modified>
</cp:coreProperties>
</file>