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3" r:id="rId6"/>
    <p:sldId id="260" r:id="rId7"/>
    <p:sldId id="268" r:id="rId8"/>
    <p:sldId id="269" r:id="rId9"/>
    <p:sldId id="270" r:id="rId10"/>
    <p:sldId id="27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113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780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0024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168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2965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2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1419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9841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57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2960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455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74A0B-AAAA-4C17-BF54-11FDE7BB1AEF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FB4A1-FF91-44DD-9427-F9D031106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45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JSq1-k84_o" TargetMode="External"/><Relationship Id="rId2" Type="http://schemas.openxmlformats.org/officeDocument/2006/relationships/hyperlink" Target="http://www.youtube.com/watch?v=pojCtJAhhdI&amp;feature=fvsr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youtube.com/watch?feature=endscreen&amp;NR=1&amp;v=ZXpmUsKWAEM" TargetMode="External"/><Relationship Id="rId4" Type="http://schemas.openxmlformats.org/officeDocument/2006/relationships/hyperlink" Target="http://www.youtube.com/watch?v=4GNtIIM5X0E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ojCtJAhhdI&amp;feature=fvsr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feature=endscreen&amp;NR=1&amp;v=ZXpmUsKWAEM" TargetMode="External"/><Relationship Id="rId5" Type="http://schemas.openxmlformats.org/officeDocument/2006/relationships/hyperlink" Target="http://www.youtube.com/watch?v=4GNtIIM5X0E" TargetMode="External"/><Relationship Id="rId4" Type="http://schemas.openxmlformats.org/officeDocument/2006/relationships/hyperlink" Target="http://www.youtube.com/watch?v=ZJSq1-k84_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:  VY_32_INOVACE_11_sekty</a:t>
            </a:r>
            <a:r>
              <a:rPr lang="cs-CZ" sz="2400" smtClean="0"/>
              <a:t> </a:t>
            </a:r>
            <a:endParaRPr lang="cs-CZ" sz="2400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4222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2. stupně a je součástí učiva občanské výchovy. Seznamuje žáky s nebezpečím náboženských sekt, jejich programem, důsledky a způsoby obrany.</a:t>
            </a:r>
          </a:p>
          <a:p>
            <a:r>
              <a:rPr lang="cs-CZ" dirty="0" smtClean="0"/>
              <a:t>K </a:t>
            </a:r>
            <a:r>
              <a:rPr lang="cs-CZ" dirty="0"/>
              <a:t>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prosinec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171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82004" y="2924944"/>
            <a:ext cx="6400800" cy="266429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5500" dirty="0" smtClean="0">
                <a:hlinkClick r:id="rId2"/>
              </a:rPr>
              <a:t>satanisté</a:t>
            </a:r>
          </a:p>
          <a:p>
            <a:pPr algn="l"/>
            <a:r>
              <a:rPr lang="cs-CZ" sz="5500" dirty="0" smtClean="0">
                <a:hlinkClick r:id="rId2"/>
              </a:rPr>
              <a:t>http://</a:t>
            </a:r>
            <a:r>
              <a:rPr lang="cs-CZ" sz="5500" dirty="0" smtClean="0">
                <a:hlinkClick r:id="rId2"/>
              </a:rPr>
              <a:t>www.youtube.com/watch?v=pojCtJAhhdI&amp;feature=fvsr</a:t>
            </a:r>
            <a:endParaRPr lang="cs-CZ" sz="5500" dirty="0" smtClean="0"/>
          </a:p>
          <a:p>
            <a:pPr algn="l"/>
            <a:endParaRPr lang="cs-CZ" sz="5500" dirty="0" smtClean="0">
              <a:hlinkClick r:id="rId3"/>
            </a:endParaRPr>
          </a:p>
          <a:p>
            <a:pPr algn="l"/>
            <a:r>
              <a:rPr lang="cs-CZ" sz="5500" dirty="0" smtClean="0">
                <a:hlinkClick r:id="rId3"/>
              </a:rPr>
              <a:t>Svědkové </a:t>
            </a:r>
            <a:r>
              <a:rPr lang="cs-CZ" sz="5500" dirty="0" smtClean="0">
                <a:hlinkClick r:id="rId3"/>
              </a:rPr>
              <a:t>Jehovovi</a:t>
            </a:r>
          </a:p>
          <a:p>
            <a:pPr algn="l"/>
            <a:r>
              <a:rPr lang="cs-CZ" sz="5500" dirty="0" smtClean="0">
                <a:hlinkClick r:id="rId3"/>
              </a:rPr>
              <a:t>http://www.youtube.com/watch?v=ZJSq1-k84_o</a:t>
            </a:r>
            <a:endParaRPr lang="cs-CZ" sz="5500" dirty="0" smtClean="0"/>
          </a:p>
          <a:p>
            <a:pPr algn="l"/>
            <a:endParaRPr lang="cs-CZ" sz="5500" dirty="0" smtClean="0"/>
          </a:p>
          <a:p>
            <a:pPr algn="l"/>
            <a:r>
              <a:rPr lang="cs-CZ" sz="5500" dirty="0" err="1" smtClean="0"/>
              <a:t>Imanuelité</a:t>
            </a:r>
            <a:endParaRPr lang="cs-CZ" sz="5500" dirty="0" smtClean="0"/>
          </a:p>
          <a:p>
            <a:pPr algn="l"/>
            <a:r>
              <a:rPr lang="cs-CZ" sz="5500" dirty="0" smtClean="0">
                <a:hlinkClick r:id="rId4"/>
              </a:rPr>
              <a:t>http://www.youtube.com/watch?v=4GNtIIM5X0E</a:t>
            </a:r>
            <a:endParaRPr lang="cs-CZ" sz="5500" dirty="0" smtClean="0"/>
          </a:p>
          <a:p>
            <a:pPr algn="l"/>
            <a:endParaRPr lang="cs-CZ" sz="5500" dirty="0" smtClean="0"/>
          </a:p>
          <a:p>
            <a:pPr algn="l"/>
            <a:r>
              <a:rPr lang="cs-CZ" sz="5500" dirty="0" smtClean="0"/>
              <a:t>Kauza </a:t>
            </a:r>
            <a:r>
              <a:rPr lang="cs-CZ" sz="5500" dirty="0" smtClean="0"/>
              <a:t>Kuřim a Hnutí Grálu </a:t>
            </a:r>
          </a:p>
          <a:p>
            <a:pPr algn="l"/>
            <a:r>
              <a:rPr lang="cs-CZ" sz="5500" dirty="0" smtClean="0">
                <a:hlinkClick r:id="rId5"/>
              </a:rPr>
              <a:t>http://www.youtube.com/watch?feature=endscreen&amp;NR=1&amp;v=ZXpmUsKWAEM</a:t>
            </a:r>
            <a:endParaRPr lang="cs-CZ" sz="5500" dirty="0" smtClean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195646" y="1196752"/>
            <a:ext cx="277351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SEKTY</a:t>
            </a:r>
            <a:endParaRPr lang="cs-CZ" sz="8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84455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2015" y="692696"/>
            <a:ext cx="27227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je 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sekta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92928" y="3761749"/>
            <a:ext cx="2911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Náboženská skupina,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558315"/>
            <a:ext cx="25202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ymývání mozků,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41819" y="2335282"/>
            <a:ext cx="33145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ebevražedné tendence.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97714" y="229697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kodí,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5199" y="2950862"/>
            <a:ext cx="3276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bvykle prostřednictvím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1696814"/>
            <a:ext cx="2628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ebo má násilné,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420" y="3068960"/>
            <a:ext cx="3316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terá svým stoupencům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91303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(Seřaď slova do věty a větu napiš.)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365104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971600" y="5157192"/>
            <a:ext cx="734481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Náboženská skupina, která svým stoupencům škodí, obvykle prostřednictvím vymývání mozků, nebo má násilné, vražedné, sebevražedné tendence.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3801762"/>
            <a:ext cx="1368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vražedné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2290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42558" y="836712"/>
            <a:ext cx="48940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Pravidla života v sektě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2559" y="1977806"/>
            <a:ext cx="63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	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2558" y="2624137"/>
            <a:ext cx="63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	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2558" y="3270468"/>
            <a:ext cx="63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	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5445224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Uznávání společné víry/ dělá si, co chce/ vzdorovitost/ podřízenost životu sekty/ nicnedělání/ nátlak při přesvědčování nových členů/ poslušnost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2557" y="3933056"/>
            <a:ext cx="6321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	………………………………………………………………………………….…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6757" y="1005989"/>
            <a:ext cx="1857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(Vyber  z nabídky)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287765" y="1746973"/>
            <a:ext cx="320844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znávání společné víry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54945" y="2393304"/>
            <a:ext cx="34412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podřízenost životu sekty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16044" y="3039635"/>
            <a:ext cx="528016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nátlak při přesvědčování nových členů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872301" y="3702223"/>
            <a:ext cx="162390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poslušnost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365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51521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 čele sekty stojí: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C:\Users\PC-1KN5\AppData\Local\Microsoft\Windows\Temporary Internet Files\Content.IE5\Y2ZRDCV4\MC900027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48649"/>
            <a:ext cx="1340449" cy="137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1KN5\AppData\Local\Microsoft\Windows\Temporary Internet Files\Content.IE5\0R5F2PYM\MC900390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512" y="1975388"/>
            <a:ext cx="1530270" cy="1720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1KN5\AppData\Local\Microsoft\Windows\Temporary Internet Files\Content.IE5\K19VYJIZ\MP9003096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90794"/>
            <a:ext cx="1866708" cy="133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3117" y="1113711"/>
            <a:ext cx="2116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(doplň a zakroužkuj)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108430"/>
            <a:ext cx="7734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………………………………………………………………………………………..………………………………….</a:t>
            </a:r>
            <a:endParaRPr lang="cs-CZ" dirty="0"/>
          </a:p>
        </p:txBody>
      </p:sp>
      <p:pic>
        <p:nvPicPr>
          <p:cNvPr id="1031" name="Picture 7" descr="C:\Users\PC-1KN5\AppData\Local\Microsoft\Windows\Temporary Internet Files\Content.IE5\4POD5OUJ\MC9000547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096" y="2148649"/>
            <a:ext cx="1103124" cy="133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5373216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(Prezident, král, faraon, vůdce)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3877597"/>
            <a:ext cx="105304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faraon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96096" y="3868302"/>
            <a:ext cx="9765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vůdce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3884971"/>
            <a:ext cx="145289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rezident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59512" y="3536139"/>
            <a:ext cx="8511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král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27784" y="1760042"/>
            <a:ext cx="1800200" cy="21082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440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9079" y="159334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vhodné možnosti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33517" y="2276871"/>
            <a:ext cx="283947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ivotní krize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83414" y="2085243"/>
            <a:ext cx="29335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adost ze života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69649" y="3755828"/>
            <a:ext cx="64930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možnost prosazení vlastního názoru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51047" y="4651018"/>
            <a:ext cx="29145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ískání majetku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9127" y="3018438"/>
            <a:ext cx="33421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nik před realitou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0947" y="4678595"/>
            <a:ext cx="25021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nerozvážnost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44186" y="3006599"/>
            <a:ext cx="27047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ťastná rodina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47918" y="5420326"/>
            <a:ext cx="32020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neinformovanost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883414" y="4678595"/>
            <a:ext cx="2549692" cy="74173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051720" y="5420326"/>
            <a:ext cx="3672408" cy="6729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69079" y="885463"/>
            <a:ext cx="57502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Proč vstupují lidé do sekt?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69079" y="2085243"/>
            <a:ext cx="3168352" cy="9213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5976" y="3006599"/>
            <a:ext cx="3960440" cy="74922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082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1919" y="836712"/>
            <a:ext cx="44353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Nebezpečnost sekty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2559" y="1977806"/>
            <a:ext cx="63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	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2558" y="2624137"/>
            <a:ext cx="63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	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2558" y="3270468"/>
            <a:ext cx="6321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	……………………………………………………………………………………..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2557" y="5301208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Závislost na vůdci a sektě, svoboda rozhodování, odcizení se rodině, bohatství, ztráta majetku, ohrožení života, prosazení vlastního názoru, vymývání mozků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2557" y="3933056"/>
            <a:ext cx="6321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	………………………………………………………………………………….…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6757" y="1005989"/>
            <a:ext cx="1857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(Vyber  z nabídky)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705618" y="1743353"/>
            <a:ext cx="353879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pl-PL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pl-PL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ávislost na vůdci a sektě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50301" y="2393303"/>
            <a:ext cx="259410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odcizení se rodině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3888" y="3039635"/>
            <a:ext cx="213141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ztráta majetku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24120" y="3702223"/>
            <a:ext cx="222118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ohrožení života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42557" y="4616412"/>
            <a:ext cx="6248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	…………………………………………………………………………………….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833876" y="4365855"/>
            <a:ext cx="241053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vymývání mozků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3049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16" grpId="0"/>
      <p:bldP spid="1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2" y="767759"/>
            <a:ext cx="416883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Nejznámější sekty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48213" y="1453475"/>
            <a:ext cx="34828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Svědkové Jehovovi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48213" y="2674947"/>
            <a:ext cx="1830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Mormoni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48916" y="2040171"/>
            <a:ext cx="20856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Imanuelité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48213" y="3266272"/>
            <a:ext cx="45565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Adventisté sedmého dne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48916" y="3876241"/>
            <a:ext cx="18614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Moonisté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48916" y="4434962"/>
            <a:ext cx="209743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Hare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Kršna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48213" y="4997813"/>
            <a:ext cx="26460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32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cientologové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64656" y="5290200"/>
            <a:ext cx="19625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Satanisté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5950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08720"/>
            <a:ext cx="29811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Únik ze sekty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31249"/>
            <a:ext cx="65527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JE MOŽNÝ</a:t>
            </a:r>
          </a:p>
          <a:p>
            <a:r>
              <a:rPr lang="cs-CZ" sz="3200" dirty="0"/>
              <a:t>-</a:t>
            </a:r>
            <a:r>
              <a:rPr lang="cs-CZ" sz="3200" dirty="0" smtClean="0"/>
              <a:t>  JE NUTNÁ</a:t>
            </a:r>
          </a:p>
          <a:p>
            <a:r>
              <a:rPr lang="cs-CZ" sz="3200" dirty="0" smtClean="0"/>
              <a:t>	      -    podpora rodiny a přátel</a:t>
            </a:r>
          </a:p>
          <a:p>
            <a:r>
              <a:rPr lang="cs-CZ" sz="3200" dirty="0"/>
              <a:t>	 </a:t>
            </a:r>
            <a:r>
              <a:rPr lang="cs-CZ" sz="3200" dirty="0" smtClean="0"/>
              <a:t>     -    dlouhodobá  pomoc 			  odborníků:</a:t>
            </a:r>
          </a:p>
          <a:p>
            <a:pPr marL="3943350" lvl="8" indent="-285750">
              <a:buFontTx/>
              <a:buChar char="-"/>
            </a:pPr>
            <a:r>
              <a:rPr lang="cs-CZ" sz="3200" dirty="0"/>
              <a:t> </a:t>
            </a:r>
            <a:r>
              <a:rPr lang="cs-CZ" sz="3200" dirty="0" smtClean="0"/>
              <a:t>     psycholog</a:t>
            </a:r>
          </a:p>
          <a:p>
            <a:pPr lvl="8"/>
            <a:r>
              <a:rPr lang="cs-CZ" sz="3200" dirty="0" smtClean="0"/>
              <a:t>-        psychiatr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91729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0010" y="764704"/>
            <a:ext cx="761640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CITACE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Obrázky </a:t>
            </a:r>
            <a:r>
              <a:rPr lang="cs-CZ" dirty="0">
                <a:solidFill>
                  <a:prstClr val="black"/>
                </a:solidFill>
              </a:rPr>
              <a:t>dostupné na www: </a:t>
            </a:r>
            <a:r>
              <a:rPr lang="cs-CZ" dirty="0">
                <a:solidFill>
                  <a:prstClr val="black"/>
                </a:solidFill>
                <a:latin typeface="Palatino Linotype"/>
              </a:rPr>
              <a:t>&lt; </a:t>
            </a:r>
            <a:r>
              <a:rPr lang="cs-CZ" dirty="0">
                <a:solidFill>
                  <a:prstClr val="black"/>
                </a:solidFill>
                <a:latin typeface="Palatino Linotype"/>
                <a:hlinkClick r:id="rId2"/>
              </a:rPr>
              <a:t>http://office.microsoft.com</a:t>
            </a:r>
            <a:r>
              <a:rPr lang="en-US" dirty="0" smtClean="0">
                <a:solidFill>
                  <a:prstClr val="black"/>
                </a:solidFill>
                <a:latin typeface="Palatino Linotype"/>
              </a:rPr>
              <a:t>&gt;</a:t>
            </a:r>
            <a:endParaRPr lang="cs-CZ" dirty="0" smtClean="0">
              <a:solidFill>
                <a:prstClr val="black"/>
              </a:solidFill>
              <a:latin typeface="Palatino Linotype"/>
            </a:endParaRPr>
          </a:p>
          <a:p>
            <a:endParaRPr lang="cs-CZ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3"/>
              </a:rPr>
              <a:t>http://www.youtube.com/watch?v=pojCtJAhhdI&amp;feature=fvsr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4"/>
              </a:rPr>
              <a:t>http://www.youtube.com/watch?v=ZJSq1-k84_o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5"/>
              </a:rPr>
              <a:t>http://www.youtube.com/watch?v=4GNtIIM5X0E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6"/>
              </a:rPr>
              <a:t>http://www.youtube.com/watch?feature=endscreen&amp;NR=1&amp;v=ZXpmUsKWAEM</a:t>
            </a:r>
            <a:endParaRPr lang="cs-CZ" dirty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  <a:latin typeface="Palatino Linotype"/>
            </a:endParaRPr>
          </a:p>
          <a:p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811959" y="2060861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128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235</TotalTime>
  <Words>357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24</cp:revision>
  <dcterms:created xsi:type="dcterms:W3CDTF">2011-12-12T17:15:14Z</dcterms:created>
  <dcterms:modified xsi:type="dcterms:W3CDTF">2012-06-19T19:05:09Z</dcterms:modified>
</cp:coreProperties>
</file>