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58" r:id="rId4"/>
    <p:sldId id="259" r:id="rId5"/>
    <p:sldId id="270" r:id="rId6"/>
    <p:sldId id="260" r:id="rId7"/>
    <p:sldId id="271" r:id="rId8"/>
    <p:sldId id="262" r:id="rId9"/>
    <p:sldId id="263" r:id="rId10"/>
    <p:sldId id="272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75048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5225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750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45245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09622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64393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50539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2634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965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35226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85748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87389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38611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1815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96880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50213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3629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26016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98880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30852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4962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54566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6368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8751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gbyHiF7Hhdk&amp;feature=related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am.cz/uservideo/18219-romska-problematika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z.altermedia.info/ze-zahranici/bila-vina-je-mrtva_5648.html#comments" TargetMode="External"/><Relationship Id="rId2" Type="http://schemas.openxmlformats.org/officeDocument/2006/relationships/hyperlink" Target="http://cz.altermedia.info/ze-zahranici/bila-vina-je-mrtva_5648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stream.cz/uservideo/18219-romska-problematika" TargetMode="External"/><Relationship Id="rId5" Type="http://schemas.openxmlformats.org/officeDocument/2006/relationships/hyperlink" Target="http://www.youtube.com/watch?v=gbyHiF7Hhdk&amp;feature=related" TargetMode="External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3035" y="1892424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pPr algn="l"/>
            <a:endParaRPr lang="cs-CZ" sz="2600" dirty="0" smtClean="0"/>
          </a:p>
          <a:p>
            <a:pPr algn="l"/>
            <a:r>
              <a:rPr lang="cs-CZ" sz="2600" dirty="0" smtClean="0"/>
              <a:t>NOVOVĚK</a:t>
            </a:r>
          </a:p>
          <a:p>
            <a:pPr algn="l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:  VY_32_INOVACE_12_rasismus</a:t>
            </a:r>
            <a:r>
              <a:rPr lang="cs-CZ" sz="2400" smtClean="0"/>
              <a:t> </a:t>
            </a:r>
            <a:endParaRPr lang="cs-CZ" sz="2400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48780" y="5013176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Mgr. Lenka Habartová</a:t>
            </a:r>
          </a:p>
        </p:txBody>
      </p:sp>
    </p:spTree>
    <p:extLst>
      <p:ext uri="{BB962C8B-B14F-4D97-AF65-F5344CB8AC3E}">
        <p14:creationId xmlns:p14="http://schemas.microsoft.com/office/powerpoint/2010/main" val="14819288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96752"/>
            <a:ext cx="799288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Anotace:</a:t>
            </a:r>
          </a:p>
          <a:p>
            <a:r>
              <a:rPr lang="cs-CZ" dirty="0">
                <a:solidFill>
                  <a:prstClr val="black"/>
                </a:solidFill>
              </a:rPr>
              <a:t>Prezentace je určena žákům 2. stupně a je součástí učiva občanské výchovy. Seznamuje žáky s </a:t>
            </a:r>
            <a:r>
              <a:rPr lang="cs-CZ" dirty="0" smtClean="0">
                <a:solidFill>
                  <a:prstClr val="black"/>
                </a:solidFill>
              </a:rPr>
              <a:t>lidskými rasami, nebezpečím rasismu, důsledky </a:t>
            </a:r>
            <a:r>
              <a:rPr lang="cs-CZ" dirty="0">
                <a:solidFill>
                  <a:prstClr val="black"/>
                </a:solidFill>
              </a:rPr>
              <a:t>a </a:t>
            </a:r>
            <a:r>
              <a:rPr lang="cs-CZ" dirty="0" smtClean="0">
                <a:solidFill>
                  <a:prstClr val="black"/>
                </a:solidFill>
              </a:rPr>
              <a:t>příklady ze života.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K doplňování lze použít pero ICT nebo fix. </a:t>
            </a:r>
          </a:p>
          <a:p>
            <a:r>
              <a:rPr lang="cs-CZ" dirty="0">
                <a:solidFill>
                  <a:prstClr val="black"/>
                </a:solidFill>
              </a:rPr>
              <a:t>Období vzniku vzdělávacího materiálu: </a:t>
            </a:r>
            <a:r>
              <a:rPr lang="cs-CZ" dirty="0" smtClean="0">
                <a:solidFill>
                  <a:prstClr val="black"/>
                </a:solidFill>
              </a:rPr>
              <a:t>leden 2012.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0628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356992"/>
            <a:ext cx="7848872" cy="2304256"/>
          </a:xfrm>
        </p:spPr>
        <p:txBody>
          <a:bodyPr>
            <a:normAutofit/>
          </a:bodyPr>
          <a:lstStyle/>
          <a:p>
            <a:pPr lvl="0" algn="l">
              <a:spcBef>
                <a:spcPts val="0"/>
              </a:spcBef>
            </a:pPr>
            <a:r>
              <a:rPr lang="cs-CZ" sz="1800" dirty="0" smtClean="0">
                <a:solidFill>
                  <a:prstClr val="black"/>
                </a:solidFill>
              </a:rPr>
              <a:t>Vždy </a:t>
            </a:r>
            <a:r>
              <a:rPr lang="cs-CZ" sz="1800" dirty="0">
                <a:solidFill>
                  <a:prstClr val="black"/>
                </a:solidFill>
              </a:rPr>
              <a:t>jsem pohrdal línými bílými lidmi. Teď už můžu mluvit i o líných černých lidech. Jste chudí, protože jste nedodělali školu, berete drogy, máte tři děti pokaždé </a:t>
            </a:r>
            <a:endParaRPr lang="cs-CZ" sz="1800" dirty="0" smtClean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 smtClean="0">
                <a:solidFill>
                  <a:prstClr val="black"/>
                </a:solidFill>
              </a:rPr>
              <a:t>s </a:t>
            </a:r>
            <a:r>
              <a:rPr lang="cs-CZ" sz="1800" dirty="0">
                <a:solidFill>
                  <a:prstClr val="black"/>
                </a:solidFill>
              </a:rPr>
              <a:t>někým jiným a nechce se vám pracovat. Takže až si budete stěžovat, že </a:t>
            </a:r>
            <a:r>
              <a:rPr lang="cs-CZ" sz="1800" i="1" dirty="0">
                <a:solidFill>
                  <a:prstClr val="black"/>
                </a:solidFill>
              </a:rPr>
              <a:t>“on”</a:t>
            </a:r>
            <a:r>
              <a:rPr lang="cs-CZ" sz="1800" dirty="0">
                <a:solidFill>
                  <a:prstClr val="black"/>
                </a:solidFill>
              </a:rPr>
              <a:t> vám brání v seberealizaci dovolte mi připomenout – </a:t>
            </a:r>
            <a:r>
              <a:rPr lang="cs-CZ" sz="1800" i="1" dirty="0">
                <a:solidFill>
                  <a:prstClr val="black"/>
                </a:solidFill>
              </a:rPr>
              <a:t>“on”</a:t>
            </a:r>
            <a:r>
              <a:rPr lang="cs-CZ" sz="1800" dirty="0">
                <a:solidFill>
                  <a:prstClr val="black"/>
                </a:solidFill>
              </a:rPr>
              <a:t> je teď černý. </a:t>
            </a:r>
            <a:endParaRPr lang="cs-CZ" sz="1800" dirty="0" smtClean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b="1" dirty="0" smtClean="0">
                <a:solidFill>
                  <a:prstClr val="black"/>
                </a:solidFill>
              </a:rPr>
              <a:t>A </a:t>
            </a:r>
            <a:r>
              <a:rPr lang="cs-CZ" sz="1800" b="1" dirty="0">
                <a:solidFill>
                  <a:prstClr val="black"/>
                </a:solidFill>
              </a:rPr>
              <a:t>vy už nemáte žádné výmluvy.</a:t>
            </a:r>
            <a:endParaRPr lang="cs-CZ" sz="1800" dirty="0">
              <a:solidFill>
                <a:prstClr val="black"/>
              </a:solidFill>
            </a:endParaRPr>
          </a:p>
          <a:p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241861" y="1844824"/>
            <a:ext cx="468109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RASISMUS</a:t>
            </a:r>
            <a:endParaRPr lang="cs-CZ" sz="8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781551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980728"/>
            <a:ext cx="307943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Planeta Země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2051" name="Picture 3" descr="C:\Users\PC-1KN5\AppData\Local\Microsoft\Windows\Temporary Internet Files\Content.IE5\93YEY6DN\MC90043153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927119"/>
            <a:ext cx="2286521" cy="2286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C-1KN5\AppData\Local\Microsoft\Windows\Temporary Internet Files\Content.IE5\0R5F2PYM\MP90043951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131" y="3213640"/>
            <a:ext cx="4568552" cy="3050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7131" y="1688614"/>
            <a:ext cx="45685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Podle mapy světa pojmenuj světadíly.</a:t>
            </a:r>
          </a:p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Život </a:t>
            </a:r>
            <a:r>
              <a:rPr lang="cs-CZ" dirty="0">
                <a:solidFill>
                  <a:prstClr val="black"/>
                </a:solidFill>
              </a:rPr>
              <a:t>na </a:t>
            </a:r>
            <a:r>
              <a:rPr lang="cs-CZ" dirty="0" smtClean="0">
                <a:solidFill>
                  <a:prstClr val="black"/>
                </a:solidFill>
              </a:rPr>
              <a:t>Zemi se </a:t>
            </a:r>
            <a:r>
              <a:rPr lang="cs-CZ" dirty="0">
                <a:solidFill>
                  <a:prstClr val="black"/>
                </a:solidFill>
              </a:rPr>
              <a:t>liší rozdílnými životními podmínkami na různých </a:t>
            </a:r>
            <a:r>
              <a:rPr lang="cs-CZ" dirty="0" smtClean="0">
                <a:solidFill>
                  <a:prstClr val="black"/>
                </a:solidFill>
              </a:rPr>
              <a:t>místech, </a:t>
            </a:r>
            <a:r>
              <a:rPr lang="cs-CZ" dirty="0">
                <a:solidFill>
                  <a:prstClr val="black"/>
                </a:solidFill>
              </a:rPr>
              <a:t>které měly vliv  na barvu pleti i na kulturní rozvoj člověka.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47514" y="414908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Amerika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55400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Afrika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21407" y="386104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Evropa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418466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Asie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39065" y="4913989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Austrálie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39753" y="5733256"/>
            <a:ext cx="1368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Antarktida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26193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45301" y="692696"/>
            <a:ext cx="513640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lvl="0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Lidské rasy     </a:t>
            </a:r>
            <a:r>
              <a:rPr lang="cs-CZ" dirty="0" smtClean="0">
                <a:solidFill>
                  <a:prstClr val="black"/>
                </a:solidFill>
              </a:rPr>
              <a:t>(</a:t>
            </a:r>
            <a:r>
              <a:rPr lang="cs-CZ" dirty="0">
                <a:solidFill>
                  <a:prstClr val="black"/>
                </a:solidFill>
              </a:rPr>
              <a:t>přiřaď správné údaje)</a:t>
            </a:r>
          </a:p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1558315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45301" y="1558315"/>
            <a:ext cx="48811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Rozeznáváme tři základní lidské rasy + míšence</a:t>
            </a:r>
            <a:endParaRPr lang="cs-CZ" dirty="0"/>
          </a:p>
        </p:txBody>
      </p:sp>
      <p:pic>
        <p:nvPicPr>
          <p:cNvPr id="1029" name="Picture 5" descr="C:\Users\PC-1KN5\AppData\Local\Microsoft\Windows\Temporary Internet Files\Content.IE5\2FKPIWJX\MP9004393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199" y="3283196"/>
            <a:ext cx="1779368" cy="1186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-1KN5\AppData\Local\Microsoft\Windows\Temporary Internet Files\Content.IE5\0R5F2PYM\MP9000786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534" y="4941154"/>
            <a:ext cx="914400" cy="1366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-1KN5\AppData\Local\Microsoft\Windows\Temporary Internet Files\Content.IE5\4POD5OUJ\MP90043934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5301" y="2016135"/>
            <a:ext cx="1613266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953405" y="2707321"/>
            <a:ext cx="26566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Žlutohnědá (mongoloidní)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53425" y="4072889"/>
            <a:ext cx="19365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Černá (negroidní)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53405" y="5422915"/>
            <a:ext cx="19365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Bílá (europoidní)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347864" y="3565642"/>
            <a:ext cx="730762" cy="375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Asie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47864" y="218686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Evropa a jižní Asie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347864" y="4853375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Afrika, </a:t>
            </a:r>
            <a:r>
              <a:rPr lang="cs-CZ" dirty="0" err="1" smtClean="0"/>
              <a:t>Austrálie,Amerika</a:t>
            </a:r>
            <a:endParaRPr lang="cs-CZ" dirty="0"/>
          </a:p>
        </p:txBody>
      </p:sp>
      <p:cxnSp>
        <p:nvCxnSpPr>
          <p:cNvPr id="25" name="Přímá spojnice se šipkou 24"/>
          <p:cNvCxnSpPr>
            <a:stCxn id="20" idx="1"/>
            <a:endCxn id="1029" idx="3"/>
          </p:cNvCxnSpPr>
          <p:nvPr/>
        </p:nvCxnSpPr>
        <p:spPr>
          <a:xfrm flipH="1">
            <a:off x="2758567" y="2371529"/>
            <a:ext cx="589297" cy="150479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19" idx="1"/>
            <a:endCxn id="1030" idx="3"/>
          </p:cNvCxnSpPr>
          <p:nvPr/>
        </p:nvCxnSpPr>
        <p:spPr>
          <a:xfrm flipH="1">
            <a:off x="1951934" y="3753297"/>
            <a:ext cx="1395930" cy="18709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21" idx="1"/>
          </p:cNvCxnSpPr>
          <p:nvPr/>
        </p:nvCxnSpPr>
        <p:spPr>
          <a:xfrm flipH="1" flipV="1">
            <a:off x="2411760" y="2556195"/>
            <a:ext cx="936104" cy="248184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15" idx="1"/>
            <a:endCxn id="1030" idx="3"/>
          </p:cNvCxnSpPr>
          <p:nvPr/>
        </p:nvCxnSpPr>
        <p:spPr>
          <a:xfrm flipH="1">
            <a:off x="1951934" y="2891987"/>
            <a:ext cx="3001471" cy="273227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>
            <a:stCxn id="17" idx="1"/>
          </p:cNvCxnSpPr>
          <p:nvPr/>
        </p:nvCxnSpPr>
        <p:spPr>
          <a:xfrm flipH="1" flipV="1">
            <a:off x="2411760" y="2556195"/>
            <a:ext cx="2541665" cy="170136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33" name="Přímá spojnice se šipkou 1032"/>
          <p:cNvCxnSpPr>
            <a:stCxn id="18" idx="1"/>
            <a:endCxn id="1029" idx="3"/>
          </p:cNvCxnSpPr>
          <p:nvPr/>
        </p:nvCxnSpPr>
        <p:spPr>
          <a:xfrm flipH="1" flipV="1">
            <a:off x="2758567" y="3876319"/>
            <a:ext cx="2194838" cy="173126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39161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49620" y="692181"/>
            <a:ext cx="344831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lvl="0"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Co je rasismus?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942994" y="3761748"/>
            <a:ext cx="17954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Rasismus je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1668835"/>
            <a:ext cx="12601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projev</a:t>
            </a:r>
            <a:endParaRPr lang="cs-CZ" sz="2400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929435" y="2268999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proti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1600" y="2950861"/>
            <a:ext cx="11025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r</a:t>
            </a:r>
            <a:r>
              <a:rPr lang="cs-CZ" sz="2400" dirty="0" smtClean="0">
                <a:solidFill>
                  <a:prstClr val="black"/>
                </a:solidFill>
              </a:rPr>
              <a:t>asy.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90532" y="2038167"/>
            <a:ext cx="20479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příslušníkům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88420" y="3068960"/>
            <a:ext cx="902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jiné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32746" y="913036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(Seřaď slova do věty a větu napiš.)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971600" y="4365104"/>
            <a:ext cx="73448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……………………………………………………………………………………………………………………….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……………………………………………………………………………………………………………………….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971600" y="5157192"/>
            <a:ext cx="7344816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Rasismus je projev nenávisti proti příslušníkům jiné rasy.</a:t>
            </a:r>
            <a:endParaRPr lang="cs-CZ" sz="2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55317" y="3733394"/>
            <a:ext cx="13681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nenávisti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9152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4" y="764704"/>
            <a:ext cx="191270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Příklady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211023" y="3536139"/>
            <a:ext cx="3481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endParaRPr lang="cs-CZ" sz="24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574" y="1988840"/>
            <a:ext cx="777224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Nadřazenost v otrokářské společnosti.</a:t>
            </a:r>
          </a:p>
          <a:p>
            <a:endParaRPr lang="cs-CZ" dirty="0" smtClean="0"/>
          </a:p>
          <a:p>
            <a:r>
              <a:rPr lang="cs-CZ" dirty="0" smtClean="0"/>
              <a:t>2. Systematické vyvražďování Židů nacistickým Německem během 2. sv. války.</a:t>
            </a:r>
          </a:p>
          <a:p>
            <a:endParaRPr lang="cs-CZ" dirty="0" smtClean="0"/>
          </a:p>
          <a:p>
            <a:r>
              <a:rPr lang="cs-CZ" dirty="0" smtClean="0"/>
              <a:t>3. Amerika – bílí proti černým</a:t>
            </a:r>
          </a:p>
          <a:p>
            <a:endParaRPr lang="cs-CZ" dirty="0" smtClean="0"/>
          </a:p>
          <a:p>
            <a:r>
              <a:rPr lang="cs-CZ" dirty="0" smtClean="0"/>
              <a:t>4. V Česku především vztahy bílého obyvatelstva a Romů. </a:t>
            </a:r>
          </a:p>
          <a:p>
            <a:r>
              <a:rPr lang="cs-CZ" dirty="0" smtClean="0"/>
              <a:t>    Hnutí </a:t>
            </a:r>
            <a:r>
              <a:rPr lang="cs-CZ" dirty="0" smtClean="0">
                <a:solidFill>
                  <a:srgbClr val="333333"/>
                </a:solidFill>
                <a:latin typeface="Arial Narrow"/>
                <a:ea typeface="Times New Roman"/>
                <a:cs typeface="Times New Roman"/>
              </a:rPr>
              <a:t>SKINHEADAS proti Romům.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V současnosti se stále více projevují útoky Romů proti ostatním občanům ČR.</a:t>
            </a:r>
          </a:p>
          <a:p>
            <a:r>
              <a:rPr lang="cs-CZ" dirty="0" smtClean="0"/>
              <a:t>Můžeme sledovat situaci ve Šluknovském výběžku a okolí.</a:t>
            </a:r>
          </a:p>
          <a:p>
            <a:endParaRPr lang="cs-CZ" dirty="0"/>
          </a:p>
          <a:p>
            <a:pPr lvl="0"/>
            <a:r>
              <a:rPr lang="cs-CZ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www.youtube.com/watch?v=gbyHiF7Hhdk&amp;feature=related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73165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9079" y="1593349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Zakroužkuj vhodné možnosti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33516" y="2276871"/>
            <a:ext cx="3282453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nezaměstnanost</a:t>
            </a:r>
            <a:endParaRPr lang="cs-CZ" sz="32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64847" y="2085243"/>
            <a:ext cx="277069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výhodná práce</a:t>
            </a:r>
            <a:endParaRPr lang="cs-CZ" sz="32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72527" y="3755828"/>
            <a:ext cx="328731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ulgární výhružky</a:t>
            </a:r>
            <a:endParaRPr lang="cs-CZ" sz="32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022649" y="4651018"/>
            <a:ext cx="317138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ovné příležitosti</a:t>
            </a:r>
            <a:endParaRPr lang="cs-CZ" sz="32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078999" y="3018438"/>
            <a:ext cx="454239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edodržování povinností</a:t>
            </a:r>
            <a:endParaRPr lang="cs-CZ" sz="32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13586" y="3755828"/>
            <a:ext cx="155055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krádeže</a:t>
            </a:r>
            <a:endParaRPr lang="cs-CZ" sz="32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144186" y="3006599"/>
            <a:ext cx="270477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šťastná rodina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119796" y="5483964"/>
            <a:ext cx="501009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zneužívání sociálních dávek</a:t>
            </a:r>
            <a:endParaRPr lang="cs-CZ" sz="32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0" name="Ovál 19"/>
          <p:cNvSpPr/>
          <p:nvPr/>
        </p:nvSpPr>
        <p:spPr>
          <a:xfrm>
            <a:off x="869079" y="3677349"/>
            <a:ext cx="1944216" cy="741731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895088" y="5439866"/>
            <a:ext cx="5316307" cy="67297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17096" y="885463"/>
            <a:ext cx="69977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Proč 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přibývá rasistických útoků?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3" name="Ovál 22"/>
          <p:cNvSpPr/>
          <p:nvPr/>
        </p:nvSpPr>
        <p:spPr>
          <a:xfrm>
            <a:off x="869078" y="2276871"/>
            <a:ext cx="3446891" cy="58477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848965" y="3018438"/>
            <a:ext cx="4899499" cy="57293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987824" y="3755828"/>
            <a:ext cx="3969481" cy="58477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099552" y="4651017"/>
            <a:ext cx="31213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velká kriminalita</a:t>
            </a:r>
          </a:p>
        </p:txBody>
      </p:sp>
      <p:sp>
        <p:nvSpPr>
          <p:cNvPr id="7" name="Ovál 6"/>
          <p:cNvSpPr/>
          <p:nvPr/>
        </p:nvSpPr>
        <p:spPr>
          <a:xfrm>
            <a:off x="4972564" y="4651018"/>
            <a:ext cx="3415860" cy="58477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543047" y="5661248"/>
            <a:ext cx="18453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přátelství</a:t>
            </a:r>
            <a:endParaRPr lang="cs-CZ" sz="32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53662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3" grpId="0" animBg="1"/>
      <p:bldP spid="3" grpId="0" animBg="1"/>
      <p:bldP spid="4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58897" y="764704"/>
            <a:ext cx="699492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Listina základních práv a svobod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8897" y="2060848"/>
            <a:ext cx="682547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Čl. 3</a:t>
            </a:r>
          </a:p>
          <a:p>
            <a:pPr algn="ctr"/>
            <a:endParaRPr lang="cs-CZ" b="1" dirty="0" smtClean="0"/>
          </a:p>
          <a:p>
            <a:r>
              <a:rPr lang="cs-CZ" dirty="0" smtClean="0"/>
              <a:t>Základní práva a svobody se zaručují všem bez rozdílu pohlaví, rasy, barvy pleti, jazyka, víry a náboženství, politického či jiného smýšlení, národního nebo sociálního původu, příslušnosti k národnostní nebo etnické menšině, majetku, rodu nebo jiného postavení.</a:t>
            </a:r>
          </a:p>
          <a:p>
            <a:endParaRPr lang="cs-CZ" dirty="0"/>
          </a:p>
          <a:p>
            <a:pPr lvl="0"/>
            <a:r>
              <a:rPr lang="cs-CZ" dirty="0" smtClean="0"/>
              <a:t> </a:t>
            </a:r>
            <a:r>
              <a:rPr lang="cs-CZ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www.stream.cz/uservideo/18219-romska-problematika</a:t>
            </a:r>
            <a:endParaRPr lang="cs-CZ" dirty="0" smtClean="0">
              <a:solidFill>
                <a:prstClr val="black"/>
              </a:solidFill>
            </a:endParaRP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21</a:t>
            </a:r>
            <a:r>
              <a:rPr lang="cs-CZ" dirty="0">
                <a:solidFill>
                  <a:prstClr val="black"/>
                </a:solidFill>
              </a:rPr>
              <a:t>. březen = Mezinárodní den boje za odstranění rasové diskriminace.</a:t>
            </a: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pPr lvl="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138474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0010" y="908720"/>
            <a:ext cx="6896325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prstClr val="black"/>
                </a:solidFill>
              </a:rPr>
              <a:t>CITACE</a:t>
            </a:r>
          </a:p>
          <a:p>
            <a:endParaRPr lang="cs-CZ" sz="4000" b="1" dirty="0" smtClean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hlinkClick r:id="rId2"/>
              </a:rPr>
              <a:t>Snímek 3</a:t>
            </a:r>
          </a:p>
          <a:p>
            <a:pPr lvl="0"/>
            <a:r>
              <a:rPr lang="cs-CZ" sz="1200" dirty="0">
                <a:solidFill>
                  <a:prstClr val="black"/>
                </a:solidFill>
                <a:hlinkClick r:id="rId2"/>
              </a:rPr>
              <a:t>Tom </a:t>
            </a:r>
            <a:r>
              <a:rPr lang="cs-CZ" sz="1200" dirty="0" err="1">
                <a:solidFill>
                  <a:prstClr val="black"/>
                </a:solidFill>
                <a:hlinkClick r:id="rId2"/>
              </a:rPr>
              <a:t>Adkins</a:t>
            </a:r>
            <a:r>
              <a:rPr lang="cs-CZ" sz="1200" dirty="0">
                <a:solidFill>
                  <a:prstClr val="black"/>
                </a:solidFill>
                <a:hlinkClick r:id="rId2"/>
              </a:rPr>
              <a:t>,</a:t>
            </a:r>
            <a:r>
              <a:rPr lang="cs-CZ" sz="1200" dirty="0">
                <a:solidFill>
                  <a:prstClr val="black"/>
                </a:solidFill>
              </a:rPr>
              <a:t> Bílá vina je mrtvá</a:t>
            </a:r>
          </a:p>
          <a:p>
            <a:pPr lvl="0"/>
            <a:r>
              <a:rPr lang="cs-CZ" sz="1200" dirty="0" err="1">
                <a:solidFill>
                  <a:prstClr val="black"/>
                </a:solidFill>
              </a:rPr>
              <a:t>January</a:t>
            </a:r>
            <a:r>
              <a:rPr lang="cs-CZ" sz="1200" dirty="0">
                <a:solidFill>
                  <a:prstClr val="black"/>
                </a:solidFill>
              </a:rPr>
              <a:t> 22nd, 2009 · </a:t>
            </a:r>
            <a:r>
              <a:rPr lang="cs-CZ" sz="1200" dirty="0">
                <a:solidFill>
                  <a:prstClr val="black"/>
                </a:solidFill>
                <a:hlinkClick r:id="rId3"/>
              </a:rPr>
              <a:t>Diskuze (12 </a:t>
            </a:r>
            <a:r>
              <a:rPr lang="cs-CZ" sz="1200" dirty="0" err="1">
                <a:solidFill>
                  <a:prstClr val="black"/>
                </a:solidFill>
                <a:hlinkClick r:id="rId3"/>
              </a:rPr>
              <a:t>Comments</a:t>
            </a:r>
            <a:r>
              <a:rPr lang="cs-CZ" sz="1200" dirty="0">
                <a:solidFill>
                  <a:prstClr val="black"/>
                </a:solidFill>
                <a:hlinkClick r:id="rId3"/>
              </a:rPr>
              <a:t>)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2"/>
              </a:rPr>
              <a:t>cz.altermedia.info/ze-zahranici/bila-vina-je-mrtva_5648.html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endParaRPr lang="cs-CZ" sz="1200" dirty="0" smtClean="0">
              <a:solidFill>
                <a:prstClr val="black"/>
              </a:solidFill>
            </a:endParaRPr>
          </a:p>
          <a:p>
            <a:pPr lvl="0"/>
            <a:r>
              <a:rPr lang="cs-CZ" sz="1200" dirty="0" smtClean="0">
                <a:solidFill>
                  <a:prstClr val="black"/>
                </a:solidFill>
              </a:rPr>
              <a:t>Snímek 4,5</a:t>
            </a:r>
          </a:p>
          <a:p>
            <a:pPr lvl="0"/>
            <a:r>
              <a:rPr lang="cs-CZ" sz="1200" dirty="0">
                <a:solidFill>
                  <a:prstClr val="black"/>
                </a:solidFill>
              </a:rPr>
              <a:t>Obrázky dostupné na www: </a:t>
            </a:r>
            <a:r>
              <a:rPr lang="cs-CZ" sz="1200" dirty="0">
                <a:solidFill>
                  <a:prstClr val="black"/>
                </a:solidFill>
                <a:latin typeface="Palatino Linotype"/>
              </a:rPr>
              <a:t>&lt; </a:t>
            </a:r>
            <a:r>
              <a:rPr lang="cs-CZ" sz="1200" dirty="0">
                <a:solidFill>
                  <a:prstClr val="black"/>
                </a:solidFill>
                <a:latin typeface="Palatino Linotype"/>
                <a:hlinkClick r:id="rId4"/>
              </a:rPr>
              <a:t>http://office.microsoft.com</a:t>
            </a:r>
            <a:r>
              <a:rPr lang="en-US" sz="1200" dirty="0" smtClean="0">
                <a:solidFill>
                  <a:prstClr val="black"/>
                </a:solidFill>
                <a:latin typeface="Palatino Linotype"/>
              </a:rPr>
              <a:t>&gt;</a:t>
            </a:r>
            <a:endParaRPr lang="cs-CZ" sz="1200" dirty="0" smtClean="0">
              <a:solidFill>
                <a:prstClr val="black"/>
              </a:solidFill>
              <a:latin typeface="Palatino Linotype"/>
            </a:endParaRPr>
          </a:p>
          <a:p>
            <a:pPr lvl="0"/>
            <a:endParaRPr lang="cs-CZ" sz="1200" dirty="0">
              <a:solidFill>
                <a:prstClr val="black"/>
              </a:solidFill>
              <a:latin typeface="Palatino Linotype"/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</a:rPr>
              <a:t>Snímek 7</a:t>
            </a:r>
          </a:p>
          <a:p>
            <a:pPr lvl="0"/>
            <a:r>
              <a:rPr lang="cs-CZ" sz="12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5"/>
              </a:rPr>
              <a:t>www.youtube.com/watch?v=gbyHiF7Hhdk&amp;feature=related</a:t>
            </a:r>
            <a:endParaRPr lang="cs-CZ" sz="1200" dirty="0" smtClean="0">
              <a:solidFill>
                <a:prstClr val="black"/>
              </a:solidFill>
            </a:endParaRPr>
          </a:p>
          <a:p>
            <a:pPr lvl="0"/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  <a:hlinkClick r:id="rId6"/>
              </a:rPr>
              <a:t>Snímek 9</a:t>
            </a:r>
          </a:p>
          <a:p>
            <a:pPr lvl="0"/>
            <a:r>
              <a:rPr lang="cs-CZ" sz="1200" dirty="0">
                <a:solidFill>
                  <a:prstClr val="black"/>
                </a:solidFill>
                <a:hlinkClick r:id="rId6"/>
              </a:rPr>
              <a:t>http://www.stream.cz/uservideo/18219-romska-problematika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endParaRPr lang="cs-CZ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18263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432</Words>
  <Application>Microsoft Office PowerPoint</Application>
  <PresentationFormat>Předvádění na obrazovce (4:3)</PresentationFormat>
  <Paragraphs>102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1_Motiv systému Office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PC-1KN5</dc:creator>
  <cp:lastModifiedBy>PC-1KN5</cp:lastModifiedBy>
  <cp:revision>34</cp:revision>
  <dcterms:created xsi:type="dcterms:W3CDTF">2012-01-16T16:16:53Z</dcterms:created>
  <dcterms:modified xsi:type="dcterms:W3CDTF">2012-06-19T19:18:43Z</dcterms:modified>
</cp:coreProperties>
</file>