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7" r:id="rId4"/>
    <p:sldId id="258" r:id="rId5"/>
    <p:sldId id="259" r:id="rId6"/>
    <p:sldId id="264" r:id="rId7"/>
    <p:sldId id="260" r:id="rId8"/>
    <p:sldId id="263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FF66"/>
    <a:srgbClr val="006600"/>
    <a:srgbClr val="99FF66"/>
    <a:srgbClr val="00FF00"/>
    <a:srgbClr val="B7FE90"/>
    <a:srgbClr val="F9ED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52" y="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D23C66E-357A-452B-8554-CC7BF2A880D4}" type="presOf" srcId="{27FE2D31-D344-4B63-A89A-A89AB0D9F3E3}" destId="{FE47432B-CA46-450C-8D8F-66C300A95B52}" srcOrd="0" destOrd="0" presId="urn:microsoft.com/office/officeart/2005/8/layout/target3"/>
    <dgm:cxn modelId="{B60CE199-DAE9-4DB2-A434-F90A6BCA73BA}" type="presOf" srcId="{100B6B2E-82E6-4C11-B19B-F2DB3A0EA64F}" destId="{DBA8199F-D892-4A8E-A352-2B7844050E09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F1835C3C-97CA-40A3-B87E-88411C3A75A3}" type="presOf" srcId="{130831A4-0540-4EC5-8F5A-93030E89D2D9}" destId="{F69CC921-512E-49F4-824C-A648EC5F27A5}" srcOrd="0" destOrd="0" presId="urn:microsoft.com/office/officeart/2005/8/layout/target3"/>
    <dgm:cxn modelId="{45120DB9-14F6-4116-9B53-F3C4FC5366F0}" type="presOf" srcId="{100B6B2E-82E6-4C11-B19B-F2DB3A0EA64F}" destId="{645AA564-2E9E-4954-AD87-AE01782CEC59}" srcOrd="0" destOrd="0" presId="urn:microsoft.com/office/officeart/2005/8/layout/target3"/>
    <dgm:cxn modelId="{41668CF7-5C81-4430-802D-FC47DADA07AF}" type="presOf" srcId="{130831A4-0540-4EC5-8F5A-93030E89D2D9}" destId="{8E23E229-92FC-49D1-B5FE-0303176B8A4E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CC6CCAD9-4217-431F-830B-604CCCAD503D}" type="presOf" srcId="{1D8420EA-BFA0-403B-80F5-647FA396CC45}" destId="{F7B3C0B7-F0F7-4F49-B02C-3630F8C5FAE5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0DD8D582-3216-490B-9492-7202C6E5BFD8}" type="presOf" srcId="{914700B9-77B5-440A-A438-DE98B6D4894D}" destId="{E73F1C26-6DCD-4001-88B9-355E01E2BCE7}" srcOrd="0" destOrd="0" presId="urn:microsoft.com/office/officeart/2005/8/layout/target3"/>
    <dgm:cxn modelId="{D1D98B2E-F9AC-4F9E-A515-34161B6FF249}" type="presOf" srcId="{1D8420EA-BFA0-403B-80F5-647FA396CC45}" destId="{8467D0EB-87A2-4285-8ACA-0398EFBF29BC}" srcOrd="1" destOrd="0" presId="urn:microsoft.com/office/officeart/2005/8/layout/target3"/>
    <dgm:cxn modelId="{6D975E42-1E11-4714-AE35-1AFB5673A59F}" type="presOf" srcId="{914700B9-77B5-440A-A438-DE98B6D4894D}" destId="{BD9AF279-D483-48F2-BBBD-45F8E8923512}" srcOrd="1" destOrd="0" presId="urn:microsoft.com/office/officeart/2005/8/layout/target3"/>
    <dgm:cxn modelId="{B7C317FD-CB69-4116-A074-D8D45E236382}" type="presParOf" srcId="{FE47432B-CA46-450C-8D8F-66C300A95B52}" destId="{B522209E-30D0-49D6-A340-2D383A11C668}" srcOrd="0" destOrd="0" presId="urn:microsoft.com/office/officeart/2005/8/layout/target3"/>
    <dgm:cxn modelId="{9274D192-0D8E-4040-BDC1-301444F1D59D}" type="presParOf" srcId="{FE47432B-CA46-450C-8D8F-66C300A95B52}" destId="{ED5A8377-51D5-4DC5-B0E7-680166966720}" srcOrd="1" destOrd="0" presId="urn:microsoft.com/office/officeart/2005/8/layout/target3"/>
    <dgm:cxn modelId="{9AF51703-6EE3-41AA-81CB-A66B4CCC5B2C}" type="presParOf" srcId="{FE47432B-CA46-450C-8D8F-66C300A95B52}" destId="{F69CC921-512E-49F4-824C-A648EC5F27A5}" srcOrd="2" destOrd="0" presId="urn:microsoft.com/office/officeart/2005/8/layout/target3"/>
    <dgm:cxn modelId="{B7160D1C-F1A5-4B93-B22D-56878FD84C40}" type="presParOf" srcId="{FE47432B-CA46-450C-8D8F-66C300A95B52}" destId="{61C9CE18-EDA6-4EDF-BA1C-09779D38FBBF}" srcOrd="3" destOrd="0" presId="urn:microsoft.com/office/officeart/2005/8/layout/target3"/>
    <dgm:cxn modelId="{C6E5DFCD-6D68-4694-A1F4-98E318648CB6}" type="presParOf" srcId="{FE47432B-CA46-450C-8D8F-66C300A95B52}" destId="{D60DEAAB-7AFE-435A-ACF6-18851E4B0426}" srcOrd="4" destOrd="0" presId="urn:microsoft.com/office/officeart/2005/8/layout/target3"/>
    <dgm:cxn modelId="{57ABD92C-20C3-4BE0-803E-576F9136976D}" type="presParOf" srcId="{FE47432B-CA46-450C-8D8F-66C300A95B52}" destId="{F7B3C0B7-F0F7-4F49-B02C-3630F8C5FAE5}" srcOrd="5" destOrd="0" presId="urn:microsoft.com/office/officeart/2005/8/layout/target3"/>
    <dgm:cxn modelId="{CE51DE7E-DE8C-42B4-A7DF-01A087E16189}" type="presParOf" srcId="{FE47432B-CA46-450C-8D8F-66C300A95B52}" destId="{C9DA9446-E2D3-4F6A-8960-3CADFBF870B8}" srcOrd="6" destOrd="0" presId="urn:microsoft.com/office/officeart/2005/8/layout/target3"/>
    <dgm:cxn modelId="{432A2CE9-AF26-49D6-9E8B-4FEA4D740853}" type="presParOf" srcId="{FE47432B-CA46-450C-8D8F-66C300A95B52}" destId="{9726EC6F-D322-4CD3-B489-1BE3DF7CE70B}" srcOrd="7" destOrd="0" presId="urn:microsoft.com/office/officeart/2005/8/layout/target3"/>
    <dgm:cxn modelId="{FC44E8F8-BA55-4DA6-A2D8-92778A1B39F0}" type="presParOf" srcId="{FE47432B-CA46-450C-8D8F-66C300A95B52}" destId="{645AA564-2E9E-4954-AD87-AE01782CEC59}" srcOrd="8" destOrd="0" presId="urn:microsoft.com/office/officeart/2005/8/layout/target3"/>
    <dgm:cxn modelId="{31A492D5-F3D3-4013-BC6C-CDAB12220B59}" type="presParOf" srcId="{FE47432B-CA46-450C-8D8F-66C300A95B52}" destId="{8538CAC4-6A86-42B8-B5AF-2FF155DB9D02}" srcOrd="9" destOrd="0" presId="urn:microsoft.com/office/officeart/2005/8/layout/target3"/>
    <dgm:cxn modelId="{8BE73DBA-7AEB-4D87-8687-0D77E7BA58B5}" type="presParOf" srcId="{FE47432B-CA46-450C-8D8F-66C300A95B52}" destId="{26FD6024-A07F-46D0-8BC0-B5E595C5673D}" srcOrd="10" destOrd="0" presId="urn:microsoft.com/office/officeart/2005/8/layout/target3"/>
    <dgm:cxn modelId="{8424DD25-92EC-422B-A942-91F51EAA3449}" type="presParOf" srcId="{FE47432B-CA46-450C-8D8F-66C300A95B52}" destId="{E73F1C26-6DCD-4001-88B9-355E01E2BCE7}" srcOrd="11" destOrd="0" presId="urn:microsoft.com/office/officeart/2005/8/layout/target3"/>
    <dgm:cxn modelId="{16502F74-5419-4AA8-9242-8E62C6A9D706}" type="presParOf" srcId="{FE47432B-CA46-450C-8D8F-66C300A95B52}" destId="{8E23E229-92FC-49D1-B5FE-0303176B8A4E}" srcOrd="12" destOrd="0" presId="urn:microsoft.com/office/officeart/2005/8/layout/target3"/>
    <dgm:cxn modelId="{BEF2E9FB-A794-4FC0-952E-540AF8C84A74}" type="presParOf" srcId="{FE47432B-CA46-450C-8D8F-66C300A95B52}" destId="{8467D0EB-87A2-4285-8ACA-0398EFBF29BC}" srcOrd="13" destOrd="0" presId="urn:microsoft.com/office/officeart/2005/8/layout/target3"/>
    <dgm:cxn modelId="{E9B4F033-0774-4A14-9696-B38E78BD3230}" type="presParOf" srcId="{FE47432B-CA46-450C-8D8F-66C300A95B52}" destId="{DBA8199F-D892-4A8E-A352-2B7844050E09}" srcOrd="14" destOrd="0" presId="urn:microsoft.com/office/officeart/2005/8/layout/target3"/>
    <dgm:cxn modelId="{2A7ED5D3-A358-41DF-A5FB-68748D98FF51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26E7-1A5E-44CD-980F-005ECE469C51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3851A-61A0-47D1-A47B-EF2981C1C16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26E7-1A5E-44CD-980F-005ECE469C51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3851A-61A0-47D1-A47B-EF2981C1C16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26E7-1A5E-44CD-980F-005ECE469C51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3851A-61A0-47D1-A47B-EF2981C1C16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26E7-1A5E-44CD-980F-005ECE469C51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3851A-61A0-47D1-A47B-EF2981C1C16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26E7-1A5E-44CD-980F-005ECE469C51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3851A-61A0-47D1-A47B-EF2981C1C16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26E7-1A5E-44CD-980F-005ECE469C51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3851A-61A0-47D1-A47B-EF2981C1C16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26E7-1A5E-44CD-980F-005ECE469C51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3851A-61A0-47D1-A47B-EF2981C1C16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26E7-1A5E-44CD-980F-005ECE469C51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3851A-61A0-47D1-A47B-EF2981C1C16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26E7-1A5E-44CD-980F-005ECE469C51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3851A-61A0-47D1-A47B-EF2981C1C16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26E7-1A5E-44CD-980F-005ECE469C51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3851A-61A0-47D1-A47B-EF2981C1C16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26E7-1A5E-44CD-980F-005ECE469C51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3851A-61A0-47D1-A47B-EF2981C1C16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FE9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1626E7-1A5E-44CD-980F-005ECE469C51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3851A-61A0-47D1-A47B-EF2981C1C16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705701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VY_32_INOVACE_08_S07-Čj-6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únor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Naděžda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Rauchová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6.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Přímá řeč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229200"/>
            <a:ext cx="5752465" cy="12560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799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984856"/>
              </p:ext>
            </p:extLst>
          </p:nvPr>
        </p:nvGraphicFramePr>
        <p:xfrm>
          <a:off x="539552" y="3573016"/>
          <a:ext cx="8280920" cy="2586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 aktivním doplňováním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Barevné fixy,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sešity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 a procvičování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na tabuli interpunkci, samostatně vytváří věty podle modelu do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svých sešitů.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480252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procvičení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přímé řeči, interpunkce přímé řeči a k aktivnímu samostatnému vytváření textu s přímou řečí. 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pravopisně správně přepisuje text s přímou řečí, vytváří vlastní věty s přímou řečí podle schématu.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163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195736" y="692696"/>
            <a:ext cx="3960440" cy="720080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PŘÍMÁ ŘEČ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23528" y="1844824"/>
            <a:ext cx="6264696" cy="1800200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FontTx/>
              <a:buChar char="-"/>
            </a:pPr>
            <a:r>
              <a:rPr lang="cs-CZ" dirty="0" smtClean="0"/>
              <a:t> </a:t>
            </a:r>
            <a:r>
              <a:rPr lang="cs-CZ" sz="2400" dirty="0" smtClean="0"/>
              <a:t>oživuje vypravování</a:t>
            </a:r>
          </a:p>
          <a:p>
            <a:pPr>
              <a:buFontTx/>
              <a:buChar char="-"/>
            </a:pPr>
            <a:r>
              <a:rPr lang="cs-CZ" sz="2400" dirty="0" smtClean="0"/>
              <a:t> posouvá děj</a:t>
            </a:r>
          </a:p>
          <a:p>
            <a:pPr>
              <a:buFontTx/>
              <a:buChar char="-"/>
            </a:pPr>
            <a:r>
              <a:rPr lang="cs-CZ" sz="2400" dirty="0"/>
              <a:t> </a:t>
            </a:r>
            <a:r>
              <a:rPr lang="cs-CZ" sz="2400" dirty="0" smtClean="0"/>
              <a:t>čtenář nebo posluchač se lépe vcítí do děje</a:t>
            </a:r>
          </a:p>
          <a:p>
            <a:pPr>
              <a:buFontTx/>
              <a:buChar char="-"/>
            </a:pPr>
            <a:r>
              <a:rPr lang="cs-CZ" sz="2400" dirty="0"/>
              <a:t> </a:t>
            </a:r>
            <a:r>
              <a:rPr lang="cs-CZ" sz="2400" dirty="0" smtClean="0"/>
              <a:t>věrně zachycuje promluvy jednotlivých postav</a:t>
            </a:r>
          </a:p>
          <a:p>
            <a:pPr>
              <a:buFontTx/>
              <a:buChar char="-"/>
            </a:pP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323528" y="4149080"/>
            <a:ext cx="2160240" cy="576064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Porovnej:</a:t>
            </a:r>
            <a:endParaRPr lang="cs-CZ" sz="2400" dirty="0"/>
          </a:p>
        </p:txBody>
      </p:sp>
      <p:sp>
        <p:nvSpPr>
          <p:cNvPr id="8" name="Zaoblený obdélník 7"/>
          <p:cNvSpPr/>
          <p:nvPr/>
        </p:nvSpPr>
        <p:spPr>
          <a:xfrm>
            <a:off x="323528" y="4941168"/>
            <a:ext cx="8280920" cy="576064"/>
          </a:xfrm>
          <a:prstGeom prst="roundRect">
            <a:avLst/>
          </a:prstGeom>
          <a:solidFill>
            <a:srgbClr val="006600"/>
          </a:solidFill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chemeClr val="bg1"/>
                </a:solidFill>
              </a:rPr>
              <a:t>Po zprávě, že pojedou o prázdninách na hory, byl Vašek nevýslovně šťastný.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23528" y="5877272"/>
            <a:ext cx="8424936" cy="792088"/>
          </a:xfrm>
          <a:prstGeom prst="roundRect">
            <a:avLst/>
          </a:prstGeom>
          <a:solidFill>
            <a:srgbClr val="006600"/>
          </a:solidFill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chemeClr val="bg1"/>
                </a:solidFill>
              </a:rPr>
              <a:t>„Hurá, na hory, jedeme na hory!“ výskal a skákal radostí Vašek.</a:t>
            </a:r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1028" name="Picture 4" descr="C:\Users\ředitelka\AppData\Local\Microsoft\Windows\Temporary Internet Files\Content.IE5\XGWX22YM\MP90043335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620688"/>
            <a:ext cx="2299720" cy="1651636"/>
          </a:xfrm>
          <a:prstGeom prst="rect">
            <a:avLst/>
          </a:prstGeom>
          <a:noFill/>
        </p:spPr>
      </p:pic>
      <p:pic>
        <p:nvPicPr>
          <p:cNvPr id="1030" name="Picture 6" descr="C:\Users\ředitelka\AppData\Local\Microsoft\Windows\Temporary Internet Files\Content.IE5\TWC0XE2G\MC90033574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3573016"/>
            <a:ext cx="1299847" cy="94911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971600" y="548680"/>
            <a:ext cx="7272808" cy="648072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Uvozovky – ohraničují přímou řeč na začátku i na konci.</a:t>
            </a:r>
            <a:endParaRPr lang="cs-CZ" sz="2400" dirty="0"/>
          </a:p>
        </p:txBody>
      </p:sp>
      <p:sp>
        <p:nvSpPr>
          <p:cNvPr id="3" name="Zaoblený obdélník 2"/>
          <p:cNvSpPr/>
          <p:nvPr/>
        </p:nvSpPr>
        <p:spPr>
          <a:xfrm>
            <a:off x="2123728" y="1268760"/>
            <a:ext cx="4464496" cy="432048"/>
          </a:xfrm>
          <a:prstGeom prst="roundRect">
            <a:avLst/>
          </a:prstGeom>
          <a:solidFill>
            <a:srgbClr val="0066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„Už aby zvonilo!“</a:t>
            </a:r>
            <a:endParaRPr lang="cs-CZ" sz="2400" dirty="0"/>
          </a:p>
        </p:txBody>
      </p:sp>
      <p:sp>
        <p:nvSpPr>
          <p:cNvPr id="4" name="Zaoblený obdélník 3"/>
          <p:cNvSpPr/>
          <p:nvPr/>
        </p:nvSpPr>
        <p:spPr>
          <a:xfrm>
            <a:off x="827584" y="2969568"/>
            <a:ext cx="7704856" cy="3888432"/>
          </a:xfrm>
          <a:prstGeom prst="roundRect">
            <a:avLst/>
          </a:prstGeom>
          <a:gradFill flip="none" rotWithShape="1">
            <a:gsLst>
              <a:gs pos="0">
                <a:srgbClr val="009900">
                  <a:shade val="30000"/>
                  <a:satMod val="115000"/>
                </a:srgb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FFFF00"/>
                </a:solidFill>
              </a:rPr>
              <a:t>Uvozovací věta </a:t>
            </a:r>
            <a:r>
              <a:rPr lang="cs-CZ" dirty="0" smtClean="0"/>
              <a:t>– </a:t>
            </a:r>
            <a:r>
              <a:rPr lang="cs-CZ" sz="2000" dirty="0" smtClean="0"/>
              <a:t>sděluje, kdo je autorem přímé řeči.</a:t>
            </a:r>
          </a:p>
          <a:p>
            <a:endParaRPr lang="cs-CZ" sz="2000" dirty="0" smtClean="0"/>
          </a:p>
          <a:p>
            <a:r>
              <a:rPr lang="cs-CZ" dirty="0" smtClean="0"/>
              <a:t>Může stát :                                                                                                                                     .                     </a:t>
            </a:r>
            <a:r>
              <a:rPr lang="cs-CZ" sz="2400" b="1" dirty="0" smtClean="0"/>
              <a:t>před přímou řečí</a:t>
            </a:r>
          </a:p>
          <a:p>
            <a:r>
              <a:rPr lang="cs-CZ" sz="2000" dirty="0" smtClean="0">
                <a:solidFill>
                  <a:srgbClr val="FFFF00"/>
                </a:solidFill>
              </a:rPr>
              <a:t>Jana si povzdechla: </a:t>
            </a:r>
            <a:r>
              <a:rPr lang="cs-CZ" sz="2000" dirty="0" smtClean="0"/>
              <a:t>„Už aby zvonilo!“</a:t>
            </a:r>
          </a:p>
          <a:p>
            <a:endParaRPr lang="cs-CZ" dirty="0"/>
          </a:p>
          <a:p>
            <a:r>
              <a:rPr lang="cs-CZ" dirty="0" smtClean="0"/>
              <a:t>                      </a:t>
            </a:r>
            <a:r>
              <a:rPr lang="cs-CZ" sz="2400" b="1" dirty="0" smtClean="0"/>
              <a:t>za přímou řečí</a:t>
            </a:r>
            <a:endParaRPr lang="cs-CZ" dirty="0" smtClean="0"/>
          </a:p>
          <a:p>
            <a:r>
              <a:rPr lang="cs-CZ" sz="2000" dirty="0" smtClean="0"/>
              <a:t>„Už aby zvonilo!“ </a:t>
            </a:r>
            <a:r>
              <a:rPr lang="cs-CZ" sz="2000" dirty="0" smtClean="0">
                <a:solidFill>
                  <a:srgbClr val="FFFF00"/>
                </a:solidFill>
              </a:rPr>
              <a:t>toužebně pronesla Jana.</a:t>
            </a:r>
          </a:p>
          <a:p>
            <a:endParaRPr lang="cs-CZ" dirty="0"/>
          </a:p>
          <a:p>
            <a:r>
              <a:rPr lang="cs-CZ" dirty="0" smtClean="0"/>
              <a:t>                       </a:t>
            </a:r>
            <a:r>
              <a:rPr lang="cs-CZ" sz="2400" b="1" dirty="0" smtClean="0"/>
              <a:t>uprostřed přímé řeči </a:t>
            </a:r>
          </a:p>
          <a:p>
            <a:r>
              <a:rPr lang="cs-CZ" sz="2000" dirty="0" smtClean="0"/>
              <a:t>„Jestli okamžitě nezazvoní,“  </a:t>
            </a:r>
            <a:r>
              <a:rPr lang="cs-CZ" sz="2000" dirty="0" smtClean="0">
                <a:solidFill>
                  <a:srgbClr val="FFFF00"/>
                </a:solidFill>
              </a:rPr>
              <a:t>šeptala Jana,  </a:t>
            </a:r>
            <a:r>
              <a:rPr lang="cs-CZ" sz="2000" dirty="0" smtClean="0"/>
              <a:t>„ umřu hlady.“</a:t>
            </a:r>
            <a:endParaRPr lang="cs-CZ" sz="2000" dirty="0"/>
          </a:p>
        </p:txBody>
      </p:sp>
      <p:pic>
        <p:nvPicPr>
          <p:cNvPr id="2050" name="Picture 2" descr="C:\Users\ředitelka\AppData\Local\Microsoft\Windows\Temporary Internet Files\Content.IE5\S60VYMRK\MC9003256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1340768"/>
            <a:ext cx="1282670" cy="1055900"/>
          </a:xfrm>
          <a:prstGeom prst="rect">
            <a:avLst/>
          </a:prstGeom>
          <a:noFill/>
        </p:spPr>
      </p:pic>
      <p:sp>
        <p:nvSpPr>
          <p:cNvPr id="6" name="Zaoblený obdélník 5"/>
          <p:cNvSpPr/>
          <p:nvPr/>
        </p:nvSpPr>
        <p:spPr>
          <a:xfrm>
            <a:off x="2123728" y="1844824"/>
            <a:ext cx="4464496" cy="360040"/>
          </a:xfrm>
          <a:prstGeom prst="roundRect">
            <a:avLst/>
          </a:prstGeom>
          <a:solidFill>
            <a:srgbClr val="0066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„Už zvonilo?“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2123728" y="2348880"/>
            <a:ext cx="4536504" cy="360040"/>
          </a:xfrm>
          <a:prstGeom prst="roundRect">
            <a:avLst/>
          </a:prstGeom>
          <a:solidFill>
            <a:srgbClr val="0066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„Už zvonilo.“</a:t>
            </a:r>
            <a:endParaRPr lang="cs-CZ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683568" y="548680"/>
            <a:ext cx="7848872" cy="864096"/>
          </a:xfrm>
          <a:prstGeom prst="roundRect">
            <a:avLst/>
          </a:prstGeom>
          <a:solidFill>
            <a:srgbClr val="0066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Podle daných schémat vytvoř vlastní věty  s přímou řečí.</a:t>
            </a:r>
            <a:endParaRPr lang="cs-CZ" sz="2400" dirty="0"/>
          </a:p>
        </p:txBody>
      </p:sp>
      <p:sp>
        <p:nvSpPr>
          <p:cNvPr id="3" name="Zaoblený obdélník 2"/>
          <p:cNvSpPr/>
          <p:nvPr/>
        </p:nvSpPr>
        <p:spPr>
          <a:xfrm>
            <a:off x="755576" y="1484784"/>
            <a:ext cx="2520280" cy="864096"/>
          </a:xfrm>
          <a:prstGeom prst="roundRect">
            <a:avLst/>
          </a:prstGeom>
          <a:solidFill>
            <a:srgbClr val="FFFF66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V = velké písmeno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m = malé písmeno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55576" y="2492896"/>
            <a:ext cx="6120680" cy="648072"/>
          </a:xfrm>
          <a:prstGeom prst="roundRect">
            <a:avLst/>
          </a:prstGeom>
          <a:solidFill>
            <a:srgbClr val="0066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V                                     : „V                                           .!?“</a:t>
            </a:r>
            <a:endParaRPr lang="cs-CZ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1043608" y="2852936"/>
            <a:ext cx="18002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3347864" y="2852936"/>
            <a:ext cx="208823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aoblený obdélník 18"/>
          <p:cNvSpPr/>
          <p:nvPr/>
        </p:nvSpPr>
        <p:spPr>
          <a:xfrm>
            <a:off x="683568" y="3284984"/>
            <a:ext cx="6264696" cy="504056"/>
          </a:xfrm>
          <a:prstGeom prst="roundRect">
            <a:avLst/>
          </a:prstGeom>
          <a:solidFill>
            <a:srgbClr val="FFFF66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Pavel na nás ze břehu volal: „Chytil jsem dvoumetrovou štiku!“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683568" y="4005064"/>
            <a:ext cx="6408712" cy="648072"/>
          </a:xfrm>
          <a:prstGeom prst="roundRect">
            <a:avLst/>
          </a:prstGeom>
          <a:solidFill>
            <a:srgbClr val="0066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„V                                              ,!?“ m                                               .</a:t>
            </a:r>
            <a:endParaRPr lang="cs-CZ" dirty="0"/>
          </a:p>
        </p:txBody>
      </p:sp>
      <p:cxnSp>
        <p:nvCxnSpPr>
          <p:cNvPr id="22" name="Přímá spojovací čára 21"/>
          <p:cNvCxnSpPr/>
          <p:nvPr/>
        </p:nvCxnSpPr>
        <p:spPr>
          <a:xfrm>
            <a:off x="1115616" y="4437112"/>
            <a:ext cx="223224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4067944" y="4437112"/>
            <a:ext cx="230425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Zaoblený obdélník 27"/>
          <p:cNvSpPr/>
          <p:nvPr/>
        </p:nvSpPr>
        <p:spPr>
          <a:xfrm>
            <a:off x="683568" y="4797152"/>
            <a:ext cx="4968552" cy="504056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„Já už budu hodný, dědečku,“ sliboval malý Karel.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755576" y="5517232"/>
            <a:ext cx="7416824" cy="576064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„V                                              ,“ m                              , „m                               .!?“                      </a:t>
            </a:r>
            <a:endParaRPr lang="cs-CZ" dirty="0"/>
          </a:p>
        </p:txBody>
      </p:sp>
      <p:cxnSp>
        <p:nvCxnSpPr>
          <p:cNvPr id="31" name="Přímá spojovací čára 30"/>
          <p:cNvCxnSpPr/>
          <p:nvPr/>
        </p:nvCxnSpPr>
        <p:spPr>
          <a:xfrm>
            <a:off x="1187624" y="5877272"/>
            <a:ext cx="21602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>
            <a:off x="3995936" y="5877272"/>
            <a:ext cx="13681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5868144" y="5877272"/>
            <a:ext cx="151216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Zaoblený obdélník 36"/>
          <p:cNvSpPr/>
          <p:nvPr/>
        </p:nvSpPr>
        <p:spPr>
          <a:xfrm>
            <a:off x="755576" y="6309320"/>
            <a:ext cx="7560840" cy="432048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„Tohle všechno,“ ukazoval kolem dokola tatínek, „teď budeme sekat a sušit.“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 animBg="1"/>
      <p:bldP spid="20" grpId="0" animBg="1"/>
      <p:bldP spid="28" grpId="0" animBg="1"/>
      <p:bldP spid="29" grpId="0" animBg="1"/>
      <p:bldP spid="37" grpId="0" animBg="1"/>
      <p:bldP spid="3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15616" y="260648"/>
            <a:ext cx="7416824" cy="1728192"/>
          </a:xfrm>
          <a:prstGeom prst="roundRect">
            <a:avLst/>
          </a:prstGeom>
          <a:solidFill>
            <a:srgbClr val="0066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/>
              <a:t>Pokud se přímá řeč jedné osoby skládá z několika samostatných vět, píšeme uvozovky pouze na začátku a na konci promluvy.</a:t>
            </a:r>
            <a:endParaRPr lang="cs-CZ" sz="2400" dirty="0"/>
          </a:p>
        </p:txBody>
      </p:sp>
      <p:sp>
        <p:nvSpPr>
          <p:cNvPr id="3" name="Zaoblený obdélník 2"/>
          <p:cNvSpPr/>
          <p:nvPr/>
        </p:nvSpPr>
        <p:spPr>
          <a:xfrm>
            <a:off x="323528" y="2348880"/>
            <a:ext cx="6264696" cy="1512168"/>
          </a:xfrm>
          <a:prstGeom prst="roundRect">
            <a:avLst/>
          </a:prstGeom>
          <a:solidFill>
            <a:srgbClr val="FFFF66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0000"/>
                </a:solidFill>
              </a:rPr>
              <a:t>„</a:t>
            </a:r>
            <a:r>
              <a:rPr lang="cs-CZ" sz="2400" dirty="0" smtClean="0">
                <a:solidFill>
                  <a:schemeClr val="tx1"/>
                </a:solidFill>
              </a:rPr>
              <a:t>O prázdninách pojedu k babičce. Bydlí u lesa a peče výborné koláče,</a:t>
            </a:r>
            <a:r>
              <a:rPr lang="cs-CZ" sz="2400" dirty="0" smtClean="0">
                <a:solidFill>
                  <a:srgbClr val="FF0000"/>
                </a:solidFill>
              </a:rPr>
              <a:t>“</a:t>
            </a:r>
            <a:r>
              <a:rPr lang="cs-CZ" sz="2400" dirty="0" smtClean="0">
                <a:solidFill>
                  <a:schemeClr val="tx1"/>
                </a:solidFill>
              </a:rPr>
              <a:t> vykládal nadšeně Honza.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195736" y="5445224"/>
            <a:ext cx="6696744" cy="1080120"/>
          </a:xfrm>
          <a:prstGeom prst="roundRect">
            <a:avLst/>
          </a:prstGeom>
          <a:solidFill>
            <a:srgbClr val="FFFF66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0000"/>
                </a:solidFill>
              </a:rPr>
              <a:t>„</a:t>
            </a:r>
            <a:r>
              <a:rPr lang="cs-CZ" sz="2400" dirty="0" smtClean="0">
                <a:solidFill>
                  <a:schemeClr val="tx1"/>
                </a:solidFill>
              </a:rPr>
              <a:t>Spát? Nemohu jít přece spát, když jsem se ještě nepostaral o květiny,</a:t>
            </a:r>
            <a:r>
              <a:rPr lang="cs-CZ" sz="2400" dirty="0" smtClean="0">
                <a:solidFill>
                  <a:srgbClr val="FF0000"/>
                </a:solidFill>
              </a:rPr>
              <a:t>“</a:t>
            </a:r>
            <a:r>
              <a:rPr lang="cs-CZ" sz="2400" dirty="0" smtClean="0">
                <a:solidFill>
                  <a:schemeClr val="tx1"/>
                </a:solidFill>
              </a:rPr>
              <a:t> vysvětloval mi s údivem malíř.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1031" name="Picture 7" descr="C:\Users\ředitelka\AppData\Local\Microsoft\Windows\Temporary Internet Files\Content.IE5\UOPTGVG3\MP9004306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2636912"/>
            <a:ext cx="2074143" cy="2448272"/>
          </a:xfrm>
          <a:prstGeom prst="rect">
            <a:avLst/>
          </a:prstGeom>
          <a:noFill/>
        </p:spPr>
      </p:pic>
      <p:pic>
        <p:nvPicPr>
          <p:cNvPr id="1032" name="Picture 8" descr="C:\Users\ředitelka\AppData\Local\Microsoft\Windows\Temporary Internet Files\Content.IE5\OJIJL6BD\MP90014910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933056"/>
            <a:ext cx="1800200" cy="23168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755576" y="692696"/>
            <a:ext cx="7488832" cy="504056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 následujícího textu doplň všechna chybějící interpunkční znaménka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628800"/>
            <a:ext cx="8424936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Všichni to znáte   Přijdete domů  tváříte se naprosto neutrálně, a přesto neuniknete zničujícímu výslechu</a:t>
            </a:r>
          </a:p>
          <a:p>
            <a:r>
              <a:rPr lang="cs-CZ" sz="2000" dirty="0" smtClean="0"/>
              <a:t>  Co bylo ve škole    ozve se maminčin hlas z kuchyně</a:t>
            </a:r>
          </a:p>
          <a:p>
            <a:r>
              <a:rPr lang="cs-CZ" sz="2000" dirty="0" smtClean="0"/>
              <a:t>  Nic   odpovíte otráveně, protože stejnou otázku dostáváte každý den</a:t>
            </a:r>
          </a:p>
          <a:p>
            <a:r>
              <a:rPr lang="cs-CZ" sz="2000" dirty="0" smtClean="0"/>
              <a:t>  Nic   ptá se znovu maminka    Ty jsi nebyl ve škole</a:t>
            </a:r>
          </a:p>
          <a:p>
            <a:r>
              <a:rPr lang="cs-CZ" sz="2000" dirty="0" smtClean="0"/>
              <a:t>Nezbývá vám nic jiného, než svoji holou větu rozšířit</a:t>
            </a:r>
          </a:p>
          <a:p>
            <a:r>
              <a:rPr lang="cs-CZ" sz="2000" dirty="0" smtClean="0"/>
              <a:t>  Byl  Horáček rozbil na chodbě květináč, Nováková ječela, protože viděla        pod skříní myš, a psali jsme písemku z matiky    pronesete rychle a stejnou rychlostí se snažíte zmizet z dohledu rodičů</a:t>
            </a:r>
          </a:p>
          <a:p>
            <a:r>
              <a:rPr lang="cs-CZ" sz="2000" dirty="0" smtClean="0"/>
              <a:t>  Písemku    Vždyť jsem tě neviděla, že by ses učil   neomylně zareaguje maminčin hlas  na slovo písemka</a:t>
            </a:r>
          </a:p>
          <a:p>
            <a:r>
              <a:rPr lang="cs-CZ" sz="2000" dirty="0" smtClean="0"/>
              <a:t>To už nevydrží otec, který dosud bez zájmu o váš rozhovor nerušeně četl noviny                              Ty nevíš    pronese s klidem pokerového hráče   že máme geniálního syna</a:t>
            </a:r>
          </a:p>
          <a:p>
            <a:r>
              <a:rPr lang="cs-CZ" sz="2000" dirty="0" smtClean="0"/>
              <a:t> Ztuhl mi úsměv na rtech, protože jediné, co se mi v písemce podařilo, byl můj geniální podpis.</a:t>
            </a:r>
          </a:p>
          <a:p>
            <a:r>
              <a:rPr lang="cs-CZ" sz="2000" dirty="0" smtClean="0"/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755576" y="692696"/>
            <a:ext cx="7488832" cy="504056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 následujícího textu doplň všechna chybějící interpunkční znaménka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628800"/>
            <a:ext cx="8424936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Všichni to </a:t>
            </a:r>
            <a:r>
              <a:rPr lang="cs-CZ" sz="2000" dirty="0" smtClean="0"/>
              <a:t>znáte</a:t>
            </a:r>
            <a:r>
              <a:rPr lang="cs-CZ" sz="2000" dirty="0" smtClean="0">
                <a:solidFill>
                  <a:srgbClr val="FF0000"/>
                </a:solidFill>
              </a:rPr>
              <a:t>.</a:t>
            </a:r>
            <a:r>
              <a:rPr lang="cs-CZ" sz="2000" dirty="0" smtClean="0"/>
              <a:t>  </a:t>
            </a:r>
            <a:r>
              <a:rPr lang="cs-CZ" sz="2000" dirty="0" smtClean="0"/>
              <a:t>Přijdete domů  tváříte se naprosto neutrálně, a přesto neuniknete zničujícímu výslechu</a:t>
            </a:r>
            <a:r>
              <a:rPr lang="cs-CZ" sz="2000" dirty="0" smtClean="0">
                <a:solidFill>
                  <a:srgbClr val="FF0000"/>
                </a:solidFill>
              </a:rPr>
              <a:t>.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„</a:t>
            </a:r>
            <a:r>
              <a:rPr lang="cs-CZ" sz="2000" dirty="0" smtClean="0"/>
              <a:t>Co bylo ve škole</a:t>
            </a:r>
            <a:r>
              <a:rPr lang="cs-CZ" sz="2000" dirty="0" smtClean="0">
                <a:solidFill>
                  <a:srgbClr val="FF0000"/>
                </a:solidFill>
              </a:rPr>
              <a:t>?“</a:t>
            </a:r>
            <a:r>
              <a:rPr lang="cs-CZ" sz="2000" dirty="0" smtClean="0"/>
              <a:t> ozve se maminčin hlas z kuchyně</a:t>
            </a:r>
            <a:r>
              <a:rPr lang="cs-CZ" sz="2000" dirty="0" smtClean="0">
                <a:solidFill>
                  <a:srgbClr val="FF0000"/>
                </a:solidFill>
              </a:rPr>
              <a:t>.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„</a:t>
            </a:r>
            <a:r>
              <a:rPr lang="cs-CZ" sz="2000" dirty="0" smtClean="0"/>
              <a:t> Nic</a:t>
            </a:r>
            <a:r>
              <a:rPr lang="cs-CZ" sz="2000" dirty="0" smtClean="0">
                <a:solidFill>
                  <a:srgbClr val="FF0000"/>
                </a:solidFill>
              </a:rPr>
              <a:t>,“</a:t>
            </a:r>
            <a:r>
              <a:rPr lang="cs-CZ" sz="2000" dirty="0" smtClean="0"/>
              <a:t>  odpovíte otráveně, protože stejnou otázku dostáváte každý den</a:t>
            </a:r>
            <a:r>
              <a:rPr lang="cs-CZ" sz="2000" dirty="0" smtClean="0">
                <a:solidFill>
                  <a:srgbClr val="FF0000"/>
                </a:solidFill>
              </a:rPr>
              <a:t>.</a:t>
            </a:r>
            <a:endParaRPr lang="cs-CZ" sz="2000" dirty="0" smtClean="0"/>
          </a:p>
          <a:p>
            <a:r>
              <a:rPr lang="cs-CZ" sz="2000" dirty="0" smtClean="0"/>
              <a:t>  </a:t>
            </a:r>
            <a:r>
              <a:rPr lang="cs-CZ" sz="2000" dirty="0" smtClean="0">
                <a:solidFill>
                  <a:srgbClr val="FF0000"/>
                </a:solidFill>
              </a:rPr>
              <a:t>„</a:t>
            </a:r>
            <a:r>
              <a:rPr lang="cs-CZ" sz="2000" dirty="0" smtClean="0"/>
              <a:t>Nic</a:t>
            </a:r>
            <a:r>
              <a:rPr lang="cs-CZ" sz="2000" dirty="0" smtClean="0">
                <a:solidFill>
                  <a:srgbClr val="FF0000"/>
                </a:solidFill>
              </a:rPr>
              <a:t>?“</a:t>
            </a:r>
            <a:r>
              <a:rPr lang="cs-CZ" sz="2000" dirty="0" smtClean="0"/>
              <a:t>  ptá se znovu maminka</a:t>
            </a:r>
            <a:r>
              <a:rPr lang="cs-CZ" sz="2000" dirty="0" smtClean="0">
                <a:solidFill>
                  <a:srgbClr val="FF0000"/>
                </a:solidFill>
              </a:rPr>
              <a:t>. „</a:t>
            </a:r>
            <a:r>
              <a:rPr lang="cs-CZ" sz="2000" dirty="0" smtClean="0"/>
              <a:t>Ty jsi nebyl ve škole</a:t>
            </a:r>
            <a:r>
              <a:rPr lang="cs-CZ" sz="2000" dirty="0" smtClean="0">
                <a:solidFill>
                  <a:srgbClr val="FF0000"/>
                </a:solidFill>
              </a:rPr>
              <a:t>?“</a:t>
            </a:r>
            <a:endParaRPr lang="cs-CZ" sz="2000" dirty="0" smtClean="0"/>
          </a:p>
          <a:p>
            <a:r>
              <a:rPr lang="cs-CZ" sz="2000" dirty="0" smtClean="0"/>
              <a:t>Nezbývá vám nic jiného, než svoji holou větu rozšířit</a:t>
            </a:r>
            <a:r>
              <a:rPr lang="cs-CZ" sz="2000" dirty="0" smtClean="0">
                <a:solidFill>
                  <a:srgbClr val="FF0000"/>
                </a:solidFill>
              </a:rPr>
              <a:t>.</a:t>
            </a:r>
            <a:endParaRPr lang="cs-CZ" sz="2000" dirty="0" smtClean="0"/>
          </a:p>
          <a:p>
            <a:r>
              <a:rPr lang="cs-CZ" sz="2000" dirty="0" smtClean="0"/>
              <a:t>  </a:t>
            </a:r>
            <a:r>
              <a:rPr lang="cs-CZ" sz="2000" dirty="0" smtClean="0">
                <a:solidFill>
                  <a:srgbClr val="FF0000"/>
                </a:solidFill>
              </a:rPr>
              <a:t>„</a:t>
            </a:r>
            <a:r>
              <a:rPr lang="cs-CZ" sz="2000" dirty="0" smtClean="0"/>
              <a:t>Byl </a:t>
            </a:r>
            <a:r>
              <a:rPr lang="cs-CZ" sz="2000" dirty="0" smtClean="0">
                <a:solidFill>
                  <a:srgbClr val="FF0000"/>
                </a:solidFill>
              </a:rPr>
              <a:t>.</a:t>
            </a:r>
            <a:r>
              <a:rPr lang="cs-CZ" sz="2000" dirty="0" smtClean="0"/>
              <a:t> Horáček rozbil na chodbě květináč, Nováková ječela, protože viděla     pod skříní myš, a psali jsme písemku z matiky</a:t>
            </a:r>
            <a:r>
              <a:rPr lang="cs-CZ" sz="2000" dirty="0" smtClean="0">
                <a:solidFill>
                  <a:srgbClr val="FF0000"/>
                </a:solidFill>
              </a:rPr>
              <a:t>,“</a:t>
            </a:r>
            <a:r>
              <a:rPr lang="cs-CZ" sz="2000" dirty="0" smtClean="0"/>
              <a:t> pronesete rychle a stejnou rychlostí se snažíte zmizet z dohledu rodičů</a:t>
            </a:r>
            <a:r>
              <a:rPr lang="cs-CZ" sz="2000" dirty="0" smtClean="0">
                <a:solidFill>
                  <a:srgbClr val="FF0000"/>
                </a:solidFill>
              </a:rPr>
              <a:t>.</a:t>
            </a:r>
            <a:endParaRPr lang="cs-CZ" sz="2000" dirty="0" smtClean="0"/>
          </a:p>
          <a:p>
            <a:r>
              <a:rPr lang="cs-CZ" sz="2000" dirty="0" smtClean="0"/>
              <a:t>  </a:t>
            </a:r>
            <a:r>
              <a:rPr lang="cs-CZ" sz="2000" dirty="0" smtClean="0">
                <a:solidFill>
                  <a:srgbClr val="FF0000"/>
                </a:solidFill>
              </a:rPr>
              <a:t>„</a:t>
            </a:r>
            <a:r>
              <a:rPr lang="cs-CZ" sz="2000" dirty="0" smtClean="0"/>
              <a:t>Písemku</a:t>
            </a:r>
            <a:r>
              <a:rPr lang="cs-CZ" sz="2000" dirty="0" smtClean="0">
                <a:solidFill>
                  <a:srgbClr val="FF0000"/>
                </a:solidFill>
              </a:rPr>
              <a:t>?</a:t>
            </a:r>
            <a:r>
              <a:rPr lang="cs-CZ" sz="2000" dirty="0" smtClean="0"/>
              <a:t>  Vždyť jsem tě neviděla, že by ses učil</a:t>
            </a:r>
            <a:r>
              <a:rPr lang="cs-CZ" sz="2000" dirty="0" smtClean="0">
                <a:solidFill>
                  <a:srgbClr val="FF0000"/>
                </a:solidFill>
              </a:rPr>
              <a:t>,“</a:t>
            </a:r>
            <a:r>
              <a:rPr lang="cs-CZ" sz="2000" dirty="0" smtClean="0"/>
              <a:t>  neomylně zareaguje maminčin hlas  na slovo písemka</a:t>
            </a:r>
            <a:r>
              <a:rPr lang="cs-CZ" sz="2000" dirty="0" smtClean="0">
                <a:solidFill>
                  <a:srgbClr val="FF0000"/>
                </a:solidFill>
              </a:rPr>
              <a:t>.</a:t>
            </a:r>
            <a:endParaRPr lang="cs-CZ" sz="2000" dirty="0" smtClean="0"/>
          </a:p>
          <a:p>
            <a:r>
              <a:rPr lang="cs-CZ" sz="2000" dirty="0" smtClean="0"/>
              <a:t>To už nevydrží otec, který dosud bez zájmu o váš rozhovor nerušeně četl noviny</a:t>
            </a:r>
            <a:r>
              <a:rPr lang="cs-CZ" sz="2000" dirty="0" smtClean="0">
                <a:solidFill>
                  <a:srgbClr val="FF0000"/>
                </a:solidFill>
              </a:rPr>
              <a:t>. </a:t>
            </a:r>
            <a:r>
              <a:rPr lang="cs-CZ" sz="2000" dirty="0" smtClean="0"/>
              <a:t>                             </a:t>
            </a:r>
            <a:r>
              <a:rPr lang="cs-CZ" sz="2000" dirty="0" smtClean="0">
                <a:solidFill>
                  <a:srgbClr val="FF0000"/>
                </a:solidFill>
              </a:rPr>
              <a:t>„</a:t>
            </a:r>
            <a:r>
              <a:rPr lang="cs-CZ" sz="2000" dirty="0" smtClean="0"/>
              <a:t>Ty nevíš</a:t>
            </a:r>
            <a:r>
              <a:rPr lang="cs-CZ" sz="2000" dirty="0" smtClean="0">
                <a:solidFill>
                  <a:srgbClr val="FF0000"/>
                </a:solidFill>
              </a:rPr>
              <a:t>,“</a:t>
            </a:r>
            <a:r>
              <a:rPr lang="cs-CZ" sz="2000" dirty="0" smtClean="0"/>
              <a:t> pronese s klidem pokerového hráče</a:t>
            </a:r>
            <a:r>
              <a:rPr lang="cs-CZ" sz="2000" dirty="0" smtClean="0">
                <a:solidFill>
                  <a:srgbClr val="FF0000"/>
                </a:solidFill>
              </a:rPr>
              <a:t>, 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„</a:t>
            </a:r>
            <a:r>
              <a:rPr lang="cs-CZ" sz="2000" dirty="0" smtClean="0"/>
              <a:t>že máme geniálního syna</a:t>
            </a:r>
            <a:r>
              <a:rPr lang="cs-CZ" sz="2000" dirty="0" smtClean="0">
                <a:solidFill>
                  <a:srgbClr val="FF0000"/>
                </a:solidFill>
              </a:rPr>
              <a:t>?“</a:t>
            </a:r>
            <a:endParaRPr lang="cs-CZ" sz="2000" dirty="0" smtClean="0"/>
          </a:p>
          <a:p>
            <a:r>
              <a:rPr lang="cs-CZ" sz="2000" dirty="0" smtClean="0"/>
              <a:t> Ztuhl mi úsměv na rtech, protože jediné, co se mi v písemce podařilo, byl můj geniální podpis.</a:t>
            </a:r>
          </a:p>
          <a:p>
            <a:r>
              <a:rPr lang="cs-CZ" sz="2000" dirty="0" smtClean="0"/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81369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Použité materiály:</a:t>
            </a:r>
          </a:p>
          <a:p>
            <a:endParaRPr lang="cs-CZ" sz="2800" dirty="0" smtClean="0"/>
          </a:p>
          <a:p>
            <a:r>
              <a:rPr lang="cs-CZ" sz="2800" dirty="0" smtClean="0"/>
              <a:t>Ilustrace – </a:t>
            </a:r>
            <a:r>
              <a:rPr lang="cs-CZ" sz="2800" dirty="0" smtClean="0">
                <a:hlinkClick r:id="rId2"/>
              </a:rPr>
              <a:t>www.office.microsoft.com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Texty - vlastní 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807</Words>
  <Application>Microsoft Office PowerPoint</Application>
  <PresentationFormat>Předvádění na obrazovce (4:3)</PresentationFormat>
  <Paragraphs>96</Paragraphs>
  <Slides>9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ředitelka</dc:creator>
  <cp:lastModifiedBy>admin</cp:lastModifiedBy>
  <cp:revision>46</cp:revision>
  <dcterms:created xsi:type="dcterms:W3CDTF">2012-02-11T14:52:27Z</dcterms:created>
  <dcterms:modified xsi:type="dcterms:W3CDTF">2012-07-12T23:50:21Z</dcterms:modified>
</cp:coreProperties>
</file>