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8" r:id="rId6"/>
    <p:sldId id="270" r:id="rId7"/>
    <p:sldId id="269" r:id="rId8"/>
    <p:sldId id="271" r:id="rId9"/>
    <p:sldId id="273" r:id="rId10"/>
    <p:sldId id="27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8693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0114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5454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808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61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5856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227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0884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597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363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2610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74A0B-AAAA-4C17-BF54-11FDE7BB1A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FB4A1-FF91-44DD-9427-F9D031106B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157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dolf_Hitler-1933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z.altermedia.info/ze-zahranici/bila-vina-je-mrtva_5648.html" TargetMode="External"/><Relationship Id="rId4" Type="http://schemas.openxmlformats.org/officeDocument/2006/relationships/hyperlink" Target="http://cs.wikipedia.org/wiki/Soubor:Auschwitz-Birkena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 VY_32_INOVACE_13_holocaust</a:t>
            </a:r>
            <a:r>
              <a:rPr lang="cs-CZ" sz="2400" dirty="0" smtClean="0"/>
              <a:t> 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Mgr. Lenka Habartová</a:t>
            </a:r>
          </a:p>
        </p:txBody>
      </p:sp>
    </p:spTree>
    <p:extLst>
      <p:ext uri="{BB962C8B-B14F-4D97-AF65-F5344CB8AC3E}">
        <p14:creationId xmlns:p14="http://schemas.microsoft.com/office/powerpoint/2010/main" val="33084619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Prezentace je určena žákům 2. stupně a je součástí učiva občanské </a:t>
            </a:r>
            <a:r>
              <a:rPr lang="cs-CZ" dirty="0" smtClean="0">
                <a:solidFill>
                  <a:prstClr val="black"/>
                </a:solidFill>
              </a:rPr>
              <a:t>výchovy a dějepisu. Seznamuje </a:t>
            </a:r>
            <a:r>
              <a:rPr lang="cs-CZ" dirty="0">
                <a:solidFill>
                  <a:prstClr val="black"/>
                </a:solidFill>
              </a:rPr>
              <a:t>žáky s </a:t>
            </a:r>
            <a:r>
              <a:rPr lang="cs-CZ" dirty="0" smtClean="0">
                <a:solidFill>
                  <a:prstClr val="black"/>
                </a:solidFill>
              </a:rPr>
              <a:t>termínem holocaust, který je považován                           za nejzávažnější projev rasismu v  novodobé historii.                                                       K </a:t>
            </a:r>
            <a:r>
              <a:rPr lang="cs-CZ" dirty="0">
                <a:solidFill>
                  <a:prstClr val="black"/>
                </a:solidFill>
              </a:rPr>
              <a:t>doplňování lze použít pero ICT nebo fix. </a:t>
            </a:r>
          </a:p>
          <a:p>
            <a:r>
              <a:rPr lang="cs-CZ" dirty="0">
                <a:solidFill>
                  <a:prstClr val="black"/>
                </a:solidFill>
              </a:rPr>
              <a:t>Období vzniku vzdělávacího materiálu: leden 2012.</a:t>
            </a:r>
          </a:p>
        </p:txBody>
      </p:sp>
    </p:spTree>
    <p:extLst>
      <p:ext uri="{BB962C8B-B14F-4D97-AF65-F5344CB8AC3E}">
        <p14:creationId xmlns:p14="http://schemas.microsoft.com/office/powerpoint/2010/main" val="1234639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12798" y="1772816"/>
            <a:ext cx="8097088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Den památky obětí holocaustu</a:t>
            </a:r>
          </a:p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a předcházení</a:t>
            </a:r>
          </a:p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zločinům proti lidskosti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70918" y="4149080"/>
            <a:ext cx="440216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27. leden</a:t>
            </a:r>
            <a:endParaRPr lang="cs-CZ" sz="8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25496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57001"/>
            <a:ext cx="7272808" cy="60908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Dokonči věty vhodnými výrazy: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V roce 1933 nastupují k moci  v Německu 		komunisté.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	</a:t>
            </a:r>
            <a:r>
              <a:rPr lang="cs-CZ" dirty="0" smtClean="0">
                <a:latin typeface="Times New Roman"/>
                <a:ea typeface="Times New Roman"/>
                <a:cs typeface="Times New Roman"/>
              </a:rPr>
              <a:t>					fašisté.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V jejich čele stojí  			císař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	</a:t>
            </a:r>
            <a:r>
              <a:rPr lang="cs-CZ" dirty="0" smtClean="0">
                <a:latin typeface="Times New Roman"/>
                <a:ea typeface="Times New Roman"/>
                <a:cs typeface="Times New Roman"/>
              </a:rPr>
              <a:t>			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Times New Roman"/>
                <a:ea typeface="Times New Roman"/>
                <a:cs typeface="Times New Roman"/>
              </a:rPr>
              <a:t>	</a:t>
            </a:r>
            <a:r>
              <a:rPr lang="cs-CZ" dirty="0" smtClean="0">
                <a:latin typeface="Times New Roman"/>
                <a:ea typeface="Times New Roman"/>
                <a:cs typeface="Times New Roman"/>
              </a:rPr>
              <a:t>			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Times New Roman"/>
                <a:ea typeface="Times New Roman"/>
                <a:cs typeface="Times New Roman"/>
              </a:rPr>
              <a:t>				vůdce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ffectLst/>
                <a:latin typeface="Times New Roman"/>
                <a:ea typeface="Times New Roman"/>
                <a:cs typeface="Times New Roman"/>
              </a:rPr>
              <a:t>	</a:t>
            </a: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			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				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Times New Roman"/>
                <a:ea typeface="Times New Roman"/>
                <a:cs typeface="Times New Roman"/>
              </a:rPr>
              <a:t>				papež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Times New Roman"/>
                <a:ea typeface="Times New Roman"/>
              </a:rPr>
              <a:t>Roku 1935 Norimberské zákony označily </a:t>
            </a:r>
            <a:r>
              <a:rPr lang="cs-CZ" dirty="0">
                <a:latin typeface="Times New Roman"/>
                <a:ea typeface="Times New Roman"/>
              </a:rPr>
              <a:t>Romy a Židy za rasově méněcenné</a:t>
            </a:r>
            <a:r>
              <a:rPr lang="cs-CZ" dirty="0" smtClean="0">
                <a:latin typeface="Times New Roman"/>
                <a:ea typeface="Times New Roman"/>
              </a:rPr>
              <a:t>.</a:t>
            </a:r>
            <a:endParaRPr lang="cs-CZ" dirty="0">
              <a:latin typeface="Times New Roman"/>
              <a:ea typeface="Times New Roman"/>
              <a:cs typeface="Times New Roman"/>
            </a:endParaRPr>
          </a:p>
        </p:txBody>
      </p:sp>
      <p:pic>
        <p:nvPicPr>
          <p:cNvPr id="3074" name="Picture 2" descr="C:\Users\PC-1KN5\AppData\Local\Microsoft\Windows\Temporary Internet Files\Content.IE5\2W3PHQZJ\MC900414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035" y="2060848"/>
            <a:ext cx="1510915" cy="89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-1KN5\AppData\Local\Microsoft\Windows\Temporary Internet Files\Content.IE5\2W3PHQZJ\MC9004152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035" y="4547418"/>
            <a:ext cx="1407690" cy="88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035" y="3123825"/>
            <a:ext cx="865063" cy="1249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932040" y="1196752"/>
            <a:ext cx="151216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99792" y="2507613"/>
            <a:ext cx="1836204" cy="13534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4481990" y="3551729"/>
            <a:ext cx="900100" cy="61863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39952" y="4221088"/>
            <a:ext cx="19976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Adolf Hitler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403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3373" y="692181"/>
            <a:ext cx="36608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je 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holocaust?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2994" y="3761748"/>
            <a:ext cx="1581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prováděné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66883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Židů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4531" y="2517470"/>
            <a:ext cx="22186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v době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2.světové války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708920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nacistickým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Německem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43822" y="1686473"/>
            <a:ext cx="21938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Systematické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pronásledování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32746" y="91303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(Seřaď slova do věty a větu napiš.)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365104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……………………………………………………………………………………………………………………….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……………………………………………………………………………………………………………………….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971600" y="5157192"/>
            <a:ext cx="734481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Systematické pronásledování a hromadné vyvražďování Židů prováděné nacistickým Německem a jeho spojenci v době druhé světové války.</a:t>
            </a:r>
            <a:endParaRPr lang="cs-CZ" sz="2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00759" y="3733394"/>
            <a:ext cx="2048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a</a:t>
            </a:r>
            <a:r>
              <a:rPr lang="cs-CZ" sz="2400" dirty="0" smtClean="0">
                <a:solidFill>
                  <a:prstClr val="black"/>
                </a:solidFill>
              </a:rPr>
              <a:t> hromadné vyvražďování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45564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jeho spojenci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44999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7488832" cy="2131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prstClr val="black"/>
                </a:solidFill>
              </a:rPr>
              <a:t>Zakroužkuj a označ číslicí od 1 do 8  podle počtu obětí (údaje jsou orientační):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solidFill>
                  <a:prstClr val="black"/>
                </a:solidFill>
              </a:rPr>
              <a:t>Termín </a:t>
            </a:r>
            <a:r>
              <a:rPr lang="cs-CZ" sz="2400" dirty="0">
                <a:solidFill>
                  <a:prstClr val="black"/>
                </a:solidFill>
              </a:rPr>
              <a:t>holocaust byl později rozšířen </a:t>
            </a:r>
            <a:r>
              <a:rPr lang="cs-CZ" sz="2400">
                <a:solidFill>
                  <a:prstClr val="black"/>
                </a:solidFill>
              </a:rPr>
              <a:t>i </a:t>
            </a:r>
            <a:r>
              <a:rPr lang="cs-CZ" sz="2400" smtClean="0">
                <a:solidFill>
                  <a:prstClr val="black"/>
                </a:solidFill>
              </a:rPr>
              <a:t>                      na </a:t>
            </a:r>
            <a:r>
              <a:rPr lang="cs-CZ" sz="2400" dirty="0">
                <a:solidFill>
                  <a:prstClr val="black"/>
                </a:solidFill>
              </a:rPr>
              <a:t>systematické vyvražďování dalších </a:t>
            </a:r>
            <a:r>
              <a:rPr lang="cs-CZ" sz="2400" dirty="0" smtClean="0">
                <a:solidFill>
                  <a:prstClr val="black"/>
                </a:solidFill>
              </a:rPr>
              <a:t>                </a:t>
            </a:r>
            <a:r>
              <a:rPr lang="cs-CZ" sz="2400" dirty="0" smtClean="0"/>
              <a:t>etnických,  náboženských  a  </a:t>
            </a:r>
            <a:r>
              <a:rPr lang="cs-CZ" sz="2400" dirty="0"/>
              <a:t>politických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skupin</a:t>
            </a:r>
            <a:r>
              <a:rPr lang="cs-CZ" sz="2400" dirty="0">
                <a:solidFill>
                  <a:prstClr val="black"/>
                </a:solidFill>
              </a:rPr>
              <a:t>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45800" y="3140968"/>
            <a:ext cx="16063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Poláci</a:t>
            </a:r>
          </a:p>
          <a:p>
            <a:r>
              <a:rPr lang="cs-CZ" sz="2000" dirty="0" smtClean="0"/>
              <a:t>2 miliony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84819" y="4241463"/>
            <a:ext cx="1476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Romové</a:t>
            </a:r>
          </a:p>
          <a:p>
            <a:r>
              <a:rPr lang="cs-CZ" sz="2000" dirty="0" smtClean="0"/>
              <a:t>1,5 milionu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1771" y="3140968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omosexuálové</a:t>
            </a:r>
          </a:p>
          <a:p>
            <a:r>
              <a:rPr lang="cs-CZ" sz="2000" dirty="0" smtClean="0"/>
              <a:t>15 tisíc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5445224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Svědci Jehovovi</a:t>
            </a:r>
          </a:p>
          <a:p>
            <a:r>
              <a:rPr lang="cs-CZ" sz="2000" dirty="0" smtClean="0"/>
              <a:t>5 tisíc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1002" y="5605302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ovětští váleční zajatci 3 miliony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2711" y="312594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andicapovaní</a:t>
            </a:r>
          </a:p>
          <a:p>
            <a:r>
              <a:rPr lang="cs-CZ" sz="2000" dirty="0" smtClean="0"/>
              <a:t>250 tisíc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00020" y="419590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Svobodní zednáři</a:t>
            </a:r>
          </a:p>
          <a:p>
            <a:r>
              <a:rPr lang="cs-CZ" sz="2000" dirty="0" smtClean="0"/>
              <a:t>200 tisíc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47182" y="4595406"/>
            <a:ext cx="1497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Židé</a:t>
            </a:r>
          </a:p>
          <a:p>
            <a:r>
              <a:rPr lang="cs-CZ" sz="2000" dirty="0" smtClean="0"/>
              <a:t>6 milionů</a:t>
            </a:r>
            <a:endParaRPr lang="cs-CZ" sz="2000" dirty="0"/>
          </a:p>
        </p:txBody>
      </p:sp>
      <p:sp>
        <p:nvSpPr>
          <p:cNvPr id="16" name="Ovál 15"/>
          <p:cNvSpPr/>
          <p:nvPr/>
        </p:nvSpPr>
        <p:spPr>
          <a:xfrm>
            <a:off x="755576" y="2960934"/>
            <a:ext cx="1499582" cy="103790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915816" y="2960934"/>
            <a:ext cx="2241111" cy="103790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868144" y="2960934"/>
            <a:ext cx="2376264" cy="103790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43608" y="3998837"/>
            <a:ext cx="2560668" cy="9505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51921" y="4137541"/>
            <a:ext cx="2016224" cy="91572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588224" y="4549845"/>
            <a:ext cx="1656184" cy="89537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39552" y="5445224"/>
            <a:ext cx="3312369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184819" y="5303292"/>
            <a:ext cx="2403405" cy="10098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417888" y="4112282"/>
            <a:ext cx="3406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08473" y="2910498"/>
            <a:ext cx="537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18249" y="5427566"/>
            <a:ext cx="537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713620" y="4195902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452148" y="2878912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31462" y="3977549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474444" y="2967335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916155" y="5337502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535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29045"/>
            <a:ext cx="62343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effectLst/>
                <a:ea typeface="Calibri"/>
              </a:rPr>
              <a:t>Masová likvidace probíhala v … </a:t>
            </a:r>
            <a:r>
              <a:rPr lang="cs-CZ" dirty="0" smtClean="0">
                <a:effectLst/>
                <a:latin typeface="Times New Roman"/>
                <a:ea typeface="Calibri"/>
              </a:rPr>
              <a:t> </a:t>
            </a:r>
            <a:endParaRPr lang="cs-CZ" dirty="0"/>
          </a:p>
        </p:txBody>
      </p:sp>
      <p:pic>
        <p:nvPicPr>
          <p:cNvPr id="5123" name="Picture 3" descr="C:\Users\PC-1KN5\AppData\Local\Microsoft\Windows\Temporary Internet Files\Content.IE5\2W3PHQZJ\MP900426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289" y="2091783"/>
            <a:ext cx="1563575" cy="234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-1KN5\AppData\Local\Microsoft\Windows\Temporary Internet Files\Content.IE5\PKNRKGIY\MP900401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678" y="2060848"/>
            <a:ext cx="1874916" cy="234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-1KN5\AppData\Local\Microsoft\Windows\Temporary Internet Files\Content.IE5\2W3PHQZJ\MP9004073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047" y="2134599"/>
            <a:ext cx="1806427" cy="225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-1KN5\AppData\Local\Microsoft\Windows\Temporary Internet Files\Content.IE5\3JHJ911D\MP9004027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380" y="2060848"/>
            <a:ext cx="1563575" cy="234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3" y="5229200"/>
            <a:ext cx="6757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Pojmenuj obrázky podle nápovědy a zakroužkuj správný výraz.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64896" y="5598532"/>
            <a:ext cx="93647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lázně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5602265"/>
            <a:ext cx="168828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nemocnice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12750" y="5602265"/>
            <a:ext cx="28248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oncentrační tábor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96559" y="5598531"/>
            <a:ext cx="57740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les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4075" y="4827234"/>
            <a:ext cx="7847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296559" y="4550235"/>
            <a:ext cx="9364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lázně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11937" y="4550235"/>
            <a:ext cx="16882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nemocnice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080647" y="4550235"/>
            <a:ext cx="5774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260677" y="4550235"/>
            <a:ext cx="28248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koncentrační tábor</a:t>
            </a:r>
          </a:p>
        </p:txBody>
      </p:sp>
      <p:sp>
        <p:nvSpPr>
          <p:cNvPr id="14" name="Ovál 13"/>
          <p:cNvSpPr/>
          <p:nvPr/>
        </p:nvSpPr>
        <p:spPr>
          <a:xfrm>
            <a:off x="4550594" y="1700808"/>
            <a:ext cx="2131453" cy="284942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566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5578614"/>
            <a:ext cx="657904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Koncentrační tábor Osvětim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07383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80728"/>
            <a:ext cx="7632848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Zločin proti lidskosti, spočívající ve vyvražďování určité skupiny lidí na základě jejich etnika či rasy je 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genocida.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pt-BR" sz="2400" dirty="0" smtClean="0"/>
              <a:t>Jedná se o nejzávažnější projev</a:t>
            </a:r>
            <a:r>
              <a:rPr lang="pt-BR" sz="2400" dirty="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rasismu.</a:t>
            </a:r>
          </a:p>
          <a:p>
            <a:endParaRPr lang="cs-CZ" sz="40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Oběti holocaustu si mnoho států světa připomíná       27. ledna = den osvobození vyhlazovacího tábora Osvětim Rudou armádou.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90703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6896325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CITACE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4,7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Calibri"/>
              </a:rPr>
              <a:t>Obrázky dostupné na www: </a:t>
            </a:r>
            <a:r>
              <a:rPr lang="cs-CZ" sz="1200" dirty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en-US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4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 smtClean="0"/>
              <a:t>Heinrich Hoffman?</a:t>
            </a:r>
            <a:r>
              <a:rPr lang="cs-CZ" sz="1200" b="1" dirty="0" smtClean="0">
                <a:effectLst/>
              </a:rPr>
              <a:t> </a:t>
            </a:r>
            <a:r>
              <a:rPr lang="cs-CZ" sz="1200" b="1" dirty="0" err="1" smtClean="0">
                <a:effectLst/>
              </a:rPr>
              <a:t>Bundesarchiv</a:t>
            </a:r>
            <a:r>
              <a:rPr lang="cs-CZ" sz="1200" b="1" dirty="0" smtClean="0">
                <a:effectLst/>
              </a:rPr>
              <a:t>, </a:t>
            </a:r>
            <a:r>
              <a:rPr lang="cs-CZ" sz="1200" b="1" dirty="0" err="1" smtClean="0">
                <a:effectLst/>
              </a:rPr>
              <a:t>Bild</a:t>
            </a:r>
            <a:r>
              <a:rPr lang="cs-CZ" sz="1200" b="1" dirty="0" smtClean="0">
                <a:effectLst/>
              </a:rPr>
              <a:t> 146-1990-048-29A / </a:t>
            </a:r>
            <a:r>
              <a:rPr lang="cs-CZ" sz="1200" b="1" dirty="0" smtClean="0">
                <a:effectLst/>
              </a:rPr>
              <a:t>CC-BY-SA. </a:t>
            </a:r>
            <a:r>
              <a:rPr lang="en-US" sz="1200" dirty="0" smtClean="0">
                <a:solidFill>
                  <a:prstClr val="black"/>
                </a:solidFill>
              </a:rPr>
              <a:t>[</a:t>
            </a:r>
            <a:r>
              <a:rPr lang="en-US" sz="1200" dirty="0" smtClean="0">
                <a:solidFill>
                  <a:prstClr val="black"/>
                </a:solidFill>
              </a:rPr>
              <a:t>cit.201</a:t>
            </a:r>
            <a:r>
              <a:rPr lang="cs-CZ" sz="1200" dirty="0" smtClean="0">
                <a:solidFill>
                  <a:prstClr val="black"/>
                </a:solidFill>
              </a:rPr>
              <a:t>2-01-30</a:t>
            </a:r>
            <a:r>
              <a:rPr lang="en-US" sz="1200" dirty="0" smtClean="0">
                <a:solidFill>
                  <a:prstClr val="black"/>
                </a:solidFill>
              </a:rPr>
              <a:t>]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Dostupný </a:t>
            </a:r>
            <a:r>
              <a:rPr lang="cs-CZ" sz="1200" dirty="0">
                <a:solidFill>
                  <a:prstClr val="black"/>
                </a:solidFill>
              </a:rPr>
              <a:t>pod </a:t>
            </a:r>
            <a:r>
              <a:rPr lang="cs-CZ" sz="1200" dirty="0" smtClean="0">
                <a:solidFill>
                  <a:prstClr val="black"/>
                </a:solidFill>
              </a:rPr>
              <a:t>licencí </a:t>
            </a:r>
            <a:r>
              <a:rPr lang="cs-CZ" sz="1200" dirty="0" err="1" smtClean="0">
                <a:solidFill>
                  <a:prstClr val="black"/>
                </a:solidFill>
              </a:rPr>
              <a:t>Creative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 </a:t>
            </a:r>
            <a:r>
              <a:rPr lang="cs-CZ" sz="1200" dirty="0" err="1" smtClean="0"/>
              <a:t>z</a:t>
            </a:r>
            <a:r>
              <a:rPr lang="cs-CZ" sz="1200" dirty="0" err="1" smtClean="0">
                <a:solidFill>
                  <a:prstClr val="black"/>
                </a:solidFill>
              </a:rPr>
              <a:t>Wikimedia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 </a:t>
            </a:r>
            <a:r>
              <a:rPr lang="cs-CZ" sz="1200" dirty="0" smtClean="0">
                <a:solidFill>
                  <a:prstClr val="black"/>
                </a:solidFill>
              </a:rPr>
              <a:t>&lt;</a:t>
            </a:r>
            <a:r>
              <a:rPr lang="en-US" sz="1200" dirty="0" smtClean="0">
                <a:solidFill>
                  <a:prstClr val="black"/>
                </a:solidFill>
                <a:hlinkClick r:id="rId3"/>
              </a:rPr>
              <a:t>http://cs.wikipedia.org/wiki/Soubor:Adolf_Hitler-1933.jpg</a:t>
            </a:r>
            <a:r>
              <a:rPr lang="cs-CZ" sz="1200" dirty="0" smtClean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8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en-US" sz="1200" dirty="0">
                <a:solidFill>
                  <a:prstClr val="black"/>
                </a:solidFill>
              </a:rPr>
              <a:t>Original </a:t>
            </a:r>
            <a:r>
              <a:rPr lang="en-US" sz="1200" dirty="0" err="1">
                <a:solidFill>
                  <a:prstClr val="black"/>
                </a:solidFill>
              </a:rPr>
              <a:t>uploader</a:t>
            </a:r>
            <a:r>
              <a:rPr lang="en-US" sz="1200" dirty="0">
                <a:solidFill>
                  <a:prstClr val="black"/>
                </a:solidFill>
              </a:rPr>
              <a:t> was Chmee2 at </a:t>
            </a:r>
            <a:r>
              <a:rPr lang="en-US" sz="1200" dirty="0" err="1" smtClean="0">
                <a:solidFill>
                  <a:prstClr val="black"/>
                </a:solidFill>
              </a:rPr>
              <a:t>cs.wikipedia</a:t>
            </a:r>
            <a:r>
              <a:rPr lang="cs-CZ" sz="1200" smtClean="0">
                <a:solidFill>
                  <a:prstClr val="black"/>
                </a:solidFill>
              </a:rPr>
              <a:t>. </a:t>
            </a:r>
            <a:r>
              <a:rPr lang="cs-CZ" sz="1200" dirty="0">
                <a:solidFill>
                  <a:prstClr val="black"/>
                </a:solidFill>
              </a:rPr>
              <a:t>[cit.2012-01-30]. </a:t>
            </a:r>
            <a:r>
              <a:rPr lang="cs-CZ" sz="1200" dirty="0" smtClean="0">
                <a:solidFill>
                  <a:prstClr val="black"/>
                </a:solidFill>
              </a:rPr>
              <a:t>Volné dílo</a:t>
            </a:r>
            <a:r>
              <a:rPr lang="cs-CZ" sz="1200" dirty="0">
                <a:solidFill>
                  <a:prstClr val="black"/>
                </a:solidFill>
              </a:rPr>
              <a:t>, dostupný z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Commons</a:t>
            </a:r>
            <a:r>
              <a:rPr lang="cs-CZ" sz="1200" dirty="0" smtClean="0">
                <a:solidFill>
                  <a:prstClr val="black"/>
                </a:solidFill>
              </a:rPr>
              <a:t> na WWW: &lt; 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cs.wikipedia.org/wiki/</a:t>
            </a:r>
            <a:r>
              <a:rPr lang="cs-CZ" sz="1200" dirty="0" err="1" smtClean="0">
                <a:solidFill>
                  <a:prstClr val="black"/>
                </a:solidFill>
                <a:hlinkClick r:id="rId4"/>
              </a:rPr>
              <a:t>Soubor:Auschwitz-Birkenau.JPG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688034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prstClr val="black"/>
              </a:solidFill>
              <a:hlinkClick r:id="rId5"/>
            </a:endParaRPr>
          </a:p>
          <a:p>
            <a:endParaRPr lang="cs-CZ" dirty="0">
              <a:solidFill>
                <a:prstClr val="black"/>
              </a:solidFill>
              <a:hlinkClick r:id="rId5"/>
            </a:endParaRPr>
          </a:p>
        </p:txBody>
      </p:sp>
    </p:spTree>
    <p:extLst>
      <p:ext uri="{BB962C8B-B14F-4D97-AF65-F5344CB8AC3E}">
        <p14:creationId xmlns:p14="http://schemas.microsoft.com/office/powerpoint/2010/main" val="380299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224</TotalTime>
  <Words>363</Words>
  <Application>Microsoft Office PowerPoint</Application>
  <PresentationFormat>Předvádění na obrazovce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25</cp:revision>
  <dcterms:created xsi:type="dcterms:W3CDTF">2012-01-30T19:09:33Z</dcterms:created>
  <dcterms:modified xsi:type="dcterms:W3CDTF">2012-06-19T20:47:43Z</dcterms:modified>
</cp:coreProperties>
</file>