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DC52"/>
    <a:srgbClr val="F3FC9A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>
        <p:scale>
          <a:sx n="70" d="100"/>
          <a:sy n="70" d="100"/>
        </p:scale>
        <p:origin x="-480" y="2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767A9B1-8855-4314-B241-96139FD9E95E}" type="presOf" srcId="{130831A4-0540-4EC5-8F5A-93030E89D2D9}" destId="{8E23E229-92FC-49D1-B5FE-0303176B8A4E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24F9A5E6-A8C7-4C82-AFAF-16BCB8E9CD59}" type="presOf" srcId="{27FE2D31-D344-4B63-A89A-A89AB0D9F3E3}" destId="{FE47432B-CA46-450C-8D8F-66C300A95B52}" srcOrd="0" destOrd="0" presId="urn:microsoft.com/office/officeart/2005/8/layout/target3"/>
    <dgm:cxn modelId="{F18E7A45-10F3-4AC0-9A1B-3BB67FB058BA}" type="presOf" srcId="{914700B9-77B5-440A-A438-DE98B6D4894D}" destId="{E73F1C26-6DCD-4001-88B9-355E01E2BCE7}" srcOrd="0" destOrd="0" presId="urn:microsoft.com/office/officeart/2005/8/layout/target3"/>
    <dgm:cxn modelId="{C64D6092-370E-46CB-8897-82DA7801FDA7}" type="presOf" srcId="{1D8420EA-BFA0-403B-80F5-647FA396CC45}" destId="{F7B3C0B7-F0F7-4F49-B02C-3630F8C5FAE5}" srcOrd="0" destOrd="0" presId="urn:microsoft.com/office/officeart/2005/8/layout/target3"/>
    <dgm:cxn modelId="{B07A3C20-F88C-4D0A-A3EB-C617AA5F64DD}" type="presOf" srcId="{1D8420EA-BFA0-403B-80F5-647FA396CC45}" destId="{8467D0EB-87A2-4285-8ACA-0398EFBF29BC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668DECB7-6613-4C4D-BD18-9681C647F131}" type="presOf" srcId="{914700B9-77B5-440A-A438-DE98B6D4894D}" destId="{BD9AF279-D483-48F2-BBBD-45F8E8923512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82A7C321-BB2F-4986-AAB8-F5123D0F21C1}" type="presOf" srcId="{100B6B2E-82E6-4C11-B19B-F2DB3A0EA64F}" destId="{645AA564-2E9E-4954-AD87-AE01782CEC59}" srcOrd="0" destOrd="0" presId="urn:microsoft.com/office/officeart/2005/8/layout/target3"/>
    <dgm:cxn modelId="{CA265C72-7636-4855-BAB3-E1B267AAB535}" type="presOf" srcId="{100B6B2E-82E6-4C11-B19B-F2DB3A0EA64F}" destId="{DBA8199F-D892-4A8E-A352-2B7844050E09}" srcOrd="1" destOrd="0" presId="urn:microsoft.com/office/officeart/2005/8/layout/target3"/>
    <dgm:cxn modelId="{DACD6834-5768-4269-B5F3-01A0A687C905}" type="presOf" srcId="{130831A4-0540-4EC5-8F5A-93030E89D2D9}" destId="{F69CC921-512E-49F4-824C-A648EC5F27A5}" srcOrd="0" destOrd="0" presId="urn:microsoft.com/office/officeart/2005/8/layout/target3"/>
    <dgm:cxn modelId="{EE75B6E3-8485-4D87-B69E-8E9BAE78C4D4}" type="presParOf" srcId="{FE47432B-CA46-450C-8D8F-66C300A95B52}" destId="{B522209E-30D0-49D6-A340-2D383A11C668}" srcOrd="0" destOrd="0" presId="urn:microsoft.com/office/officeart/2005/8/layout/target3"/>
    <dgm:cxn modelId="{B8039AFA-EB84-423D-8812-0E377DA11917}" type="presParOf" srcId="{FE47432B-CA46-450C-8D8F-66C300A95B52}" destId="{ED5A8377-51D5-4DC5-B0E7-680166966720}" srcOrd="1" destOrd="0" presId="urn:microsoft.com/office/officeart/2005/8/layout/target3"/>
    <dgm:cxn modelId="{801B015E-214F-4D58-ABF1-69AC894D22DB}" type="presParOf" srcId="{FE47432B-CA46-450C-8D8F-66C300A95B52}" destId="{F69CC921-512E-49F4-824C-A648EC5F27A5}" srcOrd="2" destOrd="0" presId="urn:microsoft.com/office/officeart/2005/8/layout/target3"/>
    <dgm:cxn modelId="{63E62E46-BF63-4115-BB54-8BDE4A08A443}" type="presParOf" srcId="{FE47432B-CA46-450C-8D8F-66C300A95B52}" destId="{61C9CE18-EDA6-4EDF-BA1C-09779D38FBBF}" srcOrd="3" destOrd="0" presId="urn:microsoft.com/office/officeart/2005/8/layout/target3"/>
    <dgm:cxn modelId="{87450FC6-41BC-4B5C-9572-A1133EBB3324}" type="presParOf" srcId="{FE47432B-CA46-450C-8D8F-66C300A95B52}" destId="{D60DEAAB-7AFE-435A-ACF6-18851E4B0426}" srcOrd="4" destOrd="0" presId="urn:microsoft.com/office/officeart/2005/8/layout/target3"/>
    <dgm:cxn modelId="{A824E548-10A8-46FA-A685-C413775DF5BD}" type="presParOf" srcId="{FE47432B-CA46-450C-8D8F-66C300A95B52}" destId="{F7B3C0B7-F0F7-4F49-B02C-3630F8C5FAE5}" srcOrd="5" destOrd="0" presId="urn:microsoft.com/office/officeart/2005/8/layout/target3"/>
    <dgm:cxn modelId="{E60592A9-7C3B-4DE5-9537-AF2C650D165D}" type="presParOf" srcId="{FE47432B-CA46-450C-8D8F-66C300A95B52}" destId="{C9DA9446-E2D3-4F6A-8960-3CADFBF870B8}" srcOrd="6" destOrd="0" presId="urn:microsoft.com/office/officeart/2005/8/layout/target3"/>
    <dgm:cxn modelId="{14A9F654-CF56-4625-AEE1-03C56E1515BF}" type="presParOf" srcId="{FE47432B-CA46-450C-8D8F-66C300A95B52}" destId="{9726EC6F-D322-4CD3-B489-1BE3DF7CE70B}" srcOrd="7" destOrd="0" presId="urn:microsoft.com/office/officeart/2005/8/layout/target3"/>
    <dgm:cxn modelId="{CE076E02-9A94-47DC-BD02-6EAD48CA0FDE}" type="presParOf" srcId="{FE47432B-CA46-450C-8D8F-66C300A95B52}" destId="{645AA564-2E9E-4954-AD87-AE01782CEC59}" srcOrd="8" destOrd="0" presId="urn:microsoft.com/office/officeart/2005/8/layout/target3"/>
    <dgm:cxn modelId="{AC1C7539-BF6E-42AB-B864-33280A91BDE8}" type="presParOf" srcId="{FE47432B-CA46-450C-8D8F-66C300A95B52}" destId="{8538CAC4-6A86-42B8-B5AF-2FF155DB9D02}" srcOrd="9" destOrd="0" presId="urn:microsoft.com/office/officeart/2005/8/layout/target3"/>
    <dgm:cxn modelId="{AC17A490-999F-403F-90E2-A8D9F866F861}" type="presParOf" srcId="{FE47432B-CA46-450C-8D8F-66C300A95B52}" destId="{26FD6024-A07F-46D0-8BC0-B5E595C5673D}" srcOrd="10" destOrd="0" presId="urn:microsoft.com/office/officeart/2005/8/layout/target3"/>
    <dgm:cxn modelId="{53EC5A2E-21BE-4365-81B6-A8BA3CA16268}" type="presParOf" srcId="{FE47432B-CA46-450C-8D8F-66C300A95B52}" destId="{E73F1C26-6DCD-4001-88B9-355E01E2BCE7}" srcOrd="11" destOrd="0" presId="urn:microsoft.com/office/officeart/2005/8/layout/target3"/>
    <dgm:cxn modelId="{6B4DCCB1-A4EA-40E2-81D2-3A593CD943C5}" type="presParOf" srcId="{FE47432B-CA46-450C-8D8F-66C300A95B52}" destId="{8E23E229-92FC-49D1-B5FE-0303176B8A4E}" srcOrd="12" destOrd="0" presId="urn:microsoft.com/office/officeart/2005/8/layout/target3"/>
    <dgm:cxn modelId="{4C4E929B-04F4-4938-A4D6-05909236346A}" type="presParOf" srcId="{FE47432B-CA46-450C-8D8F-66C300A95B52}" destId="{8467D0EB-87A2-4285-8ACA-0398EFBF29BC}" srcOrd="13" destOrd="0" presId="urn:microsoft.com/office/officeart/2005/8/layout/target3"/>
    <dgm:cxn modelId="{6DD3C7D0-1DCE-4D54-9F47-3E95A82045DE}" type="presParOf" srcId="{FE47432B-CA46-450C-8D8F-66C300A95B52}" destId="{DBA8199F-D892-4A8E-A352-2B7844050E09}" srcOrd="14" destOrd="0" presId="urn:microsoft.com/office/officeart/2005/8/layout/target3"/>
    <dgm:cxn modelId="{AADDF7DB-F8BF-4A32-A683-2568630750C1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29E7D-9DD7-471C-9C67-1B8354C06E04}" type="datetimeFigureOut">
              <a:rPr lang="cs-CZ" smtClean="0"/>
              <a:pPr/>
              <a:t>6.10.2012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73929-1B58-4324-A0B0-B0DC6AB63CF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29E7D-9DD7-471C-9C67-1B8354C06E04}" type="datetimeFigureOut">
              <a:rPr lang="cs-CZ" smtClean="0"/>
              <a:pPr/>
              <a:t>6.10.2012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73929-1B58-4324-A0B0-B0DC6AB63CF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29E7D-9DD7-471C-9C67-1B8354C06E04}" type="datetimeFigureOut">
              <a:rPr lang="cs-CZ" smtClean="0"/>
              <a:pPr/>
              <a:t>6.10.2012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73929-1B58-4324-A0B0-B0DC6AB63CF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29E7D-9DD7-471C-9C67-1B8354C06E04}" type="datetimeFigureOut">
              <a:rPr lang="cs-CZ" smtClean="0"/>
              <a:pPr/>
              <a:t>6.10.2012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73929-1B58-4324-A0B0-B0DC6AB63CF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29E7D-9DD7-471C-9C67-1B8354C06E04}" type="datetimeFigureOut">
              <a:rPr lang="cs-CZ" smtClean="0"/>
              <a:pPr/>
              <a:t>6.10.2012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73929-1B58-4324-A0B0-B0DC6AB63CF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29E7D-9DD7-471C-9C67-1B8354C06E04}" type="datetimeFigureOut">
              <a:rPr lang="cs-CZ" smtClean="0"/>
              <a:pPr/>
              <a:t>6.10.2012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73929-1B58-4324-A0B0-B0DC6AB63CF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29E7D-9DD7-471C-9C67-1B8354C06E04}" type="datetimeFigureOut">
              <a:rPr lang="cs-CZ" smtClean="0"/>
              <a:pPr/>
              <a:t>6.10.2012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73929-1B58-4324-A0B0-B0DC6AB63CF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29E7D-9DD7-471C-9C67-1B8354C06E04}" type="datetimeFigureOut">
              <a:rPr lang="cs-CZ" smtClean="0"/>
              <a:pPr/>
              <a:t>6.10.2012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73929-1B58-4324-A0B0-B0DC6AB63CF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29E7D-9DD7-471C-9C67-1B8354C06E04}" type="datetimeFigureOut">
              <a:rPr lang="cs-CZ" smtClean="0"/>
              <a:pPr/>
              <a:t>6.10.2012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73929-1B58-4324-A0B0-B0DC6AB63CF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29E7D-9DD7-471C-9C67-1B8354C06E04}" type="datetimeFigureOut">
              <a:rPr lang="cs-CZ" smtClean="0"/>
              <a:pPr/>
              <a:t>6.10.2012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73929-1B58-4324-A0B0-B0DC6AB63CF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29E7D-9DD7-471C-9C67-1B8354C06E04}" type="datetimeFigureOut">
              <a:rPr lang="cs-CZ" smtClean="0"/>
              <a:pPr/>
              <a:t>6.10.2012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73929-1B58-4324-A0B0-B0DC6AB63CF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729E7D-9DD7-471C-9C67-1B8354C06E04}" type="datetimeFigureOut">
              <a:rPr lang="cs-CZ" smtClean="0"/>
              <a:pPr/>
              <a:t>6.10.2012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273929-1B58-4324-A0B0-B0DC6AB63CF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e/e9/Josef_Mathauser_-_Praotec_%C4%8Cech_na_ho%C5%99e_%C5%98%C3%ADp.jp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hyperlink" Target="http://cs.wikipedia.org/wiki/Soubor:Kosma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f/f9/Jan_Vil%C3%ADmek_-_Alois_Jir%C3%A1sek.jpg" TargetMode="External"/><Relationship Id="rId5" Type="http://schemas.openxmlformats.org/officeDocument/2006/relationships/image" Target="../media/image4.jpeg"/><Relationship Id="rId4" Type="http://schemas.openxmlformats.org/officeDocument/2006/relationships/hyperlink" Target="http://upload.wikimedia.org/wikipedia/commons/3/31/Vaclav_Hajek_z_Libocan_1861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8.jpeg"/><Relationship Id="rId7" Type="http://schemas.openxmlformats.org/officeDocument/2006/relationships/image" Target="../media/image10.jpeg"/><Relationship Id="rId2" Type="http://schemas.openxmlformats.org/officeDocument/2006/relationships/hyperlink" Target="http://upload.wikimedia.org/wikipedia/commons/5/5a/Vysehrad_Rock_Prague_CZ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Pomn%C3%ADk_P%C5%99emysla_Or%C3%A1%C4%8De.jpg" TargetMode="External"/><Relationship Id="rId5" Type="http://schemas.openxmlformats.org/officeDocument/2006/relationships/image" Target="../media/image9.jpeg"/><Relationship Id="rId4" Type="http://schemas.openxmlformats.org/officeDocument/2006/relationships/hyperlink" Target="http://upload.wikimedia.org/wikipedia/commons/f/f8/Ctin%C4%9Bves,_%C5%98%C3%ADp_a_obec.jp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upload.wikimedia.org/wikipedia/commons/3/3d/Josef_Mathauser_-_Kn%C4%9B%C5%BEna_Libu%C5%A1e_v%C4%9B%C5%A1t%C3%AD_sl%C3%A1vu_Prahy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hyperlink" Target="http://upload.wikimedia.org/wikipedia/commons/b/b8/Josef_Mathauser_-_Kn%C3%AD%C5%BEe_Krok_s_dcerami_(Kazi,_Teta,_Libuse).jpg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User:Ond%C5%99ej_%C5%BDv%C3%A1%C4%8Dek" TargetMode="External"/><Relationship Id="rId3" Type="http://schemas.openxmlformats.org/officeDocument/2006/relationships/hyperlink" Target="http://cs.wikipedia.org/wiki/Soubor:Josef_Mathauser_-_Kn%C3%AD%C5%BEe_Krok_s_dcerami_(Kazi,_Teta,_Libuse).jpg" TargetMode="External"/><Relationship Id="rId7" Type="http://schemas.openxmlformats.org/officeDocument/2006/relationships/hyperlink" Target="http://cs.wikipedia.org/wiki/Soubor:Vysehrad_Rock_Prague_CZ.jpg" TargetMode="External"/><Relationship Id="rId2" Type="http://schemas.openxmlformats.org/officeDocument/2006/relationships/hyperlink" Target="http://cs.wikipedia.org/wiki/Soubor:Josef_Mathauser_-_Praotec_%C4%8Cech_na_ho%C5%99e_%C5%98%C3%ADp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Kosmas.jpg" TargetMode="External"/><Relationship Id="rId5" Type="http://schemas.openxmlformats.org/officeDocument/2006/relationships/hyperlink" Target="http://cs.wikipedia.org/wiki/Soubor:Jan_Vil%C3%ADmek_-_Alois_Jir%C3%A1sek.jpg" TargetMode="External"/><Relationship Id="rId10" Type="http://schemas.openxmlformats.org/officeDocument/2006/relationships/hyperlink" Target="http://cs.wikipedia.org/wiki/Soubor:Vaclav_Hajek_z_Libocan_1861.jpg" TargetMode="External"/><Relationship Id="rId4" Type="http://schemas.openxmlformats.org/officeDocument/2006/relationships/hyperlink" Target="http://cs.wikipedia.org/wiki/Soubor:Josef_Mathauser_-_Kn%C4%9B%C5%BEna_Libu%C5%A1e_v%C4%9B%C5%A1t%C3%AD_sl%C3%A1vu_Prahy.jpg" TargetMode="External"/><Relationship Id="rId9" Type="http://schemas.openxmlformats.org/officeDocument/2006/relationships/hyperlink" Target="http://cs.wikipedia.org/wiki/Stadi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81121811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VY_32_INOVACE_09_S07-Čj-6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6.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Staré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pověsti české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79" y="5373216"/>
            <a:ext cx="5752465" cy="12560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88538913"/>
              </p:ext>
            </p:extLst>
          </p:nvPr>
        </p:nvGraphicFramePr>
        <p:xfrm>
          <a:off x="539552" y="3573016"/>
          <a:ext cx="8280920" cy="25603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426719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pro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žádné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ústně doplňují zadané úkoly.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</a:t>
                      </a:r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r>
                        <a:rPr lang="cs-CZ" sz="1400" baseline="0" smtClean="0">
                          <a:latin typeface="Times New Roman" pitchFamily="18" charset="0"/>
                          <a:cs typeface="Times New Roman" pitchFamily="18" charset="0"/>
                        </a:rPr>
                        <a:t> opakováním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literárního útvaru pověst.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ověří své znalosti o starých českých pověstech.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827584" y="260648"/>
            <a:ext cx="7632848" cy="1656184"/>
          </a:xfrm>
          <a:prstGeom prst="roundRect">
            <a:avLst/>
          </a:prstGeom>
          <a:solidFill>
            <a:schemeClr val="accent1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FCDC52"/>
                </a:solidFill>
                <a:latin typeface="+mj-lt"/>
              </a:rPr>
              <a:t>Staré pověsti české</a:t>
            </a:r>
            <a:endParaRPr lang="cs-CZ" sz="6000" dirty="0">
              <a:solidFill>
                <a:srgbClr val="FCDC52"/>
              </a:solidFill>
              <a:latin typeface="+mj-lt"/>
            </a:endParaRPr>
          </a:p>
        </p:txBody>
      </p:sp>
      <p:pic>
        <p:nvPicPr>
          <p:cNvPr id="4" name="Obrázek 3" descr="Soubor:Josef Mathauser - Praotec Čech na hoře Říp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2348880"/>
            <a:ext cx="7272808" cy="4176464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23528" y="188640"/>
            <a:ext cx="8496944" cy="864096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75000"/>
                  <a:shade val="30000"/>
                  <a:satMod val="115000"/>
                </a:schemeClr>
              </a:gs>
              <a:gs pos="50000">
                <a:schemeClr val="accent1">
                  <a:lumMod val="75000"/>
                  <a:shade val="67500"/>
                  <a:satMod val="115000"/>
                </a:schemeClr>
              </a:gs>
              <a:gs pos="100000">
                <a:schemeClr val="accent1">
                  <a:lumMod val="75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Nejznámější české pověsti najdeme v dílech těchto autorů 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3" name="Obrázek 2" descr="http://upload.wikimedia.org/wikipedia/commons/thumb/f/fb/Kosmas.jpg/220px-Kosmas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340768"/>
            <a:ext cx="2094865" cy="2966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Soubor:Vaclav Hajek z Libocan 1861.jpg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848" y="1340768"/>
            <a:ext cx="2304256" cy="29523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Soubor:Jan Vilímek - Alois Jirásek.jpg">
            <a:hlinkClick r:id="rId6"/>
          </p:cNvPr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28184" y="1340768"/>
            <a:ext cx="2651943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aoblený obdélník 5"/>
          <p:cNvSpPr/>
          <p:nvPr/>
        </p:nvSpPr>
        <p:spPr>
          <a:xfrm>
            <a:off x="323528" y="4509120"/>
            <a:ext cx="2088232" cy="864096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75000"/>
                  <a:shade val="30000"/>
                  <a:satMod val="115000"/>
                </a:schemeClr>
              </a:gs>
              <a:gs pos="50000">
                <a:schemeClr val="accent1">
                  <a:lumMod val="75000"/>
                  <a:shade val="67500"/>
                  <a:satMod val="115000"/>
                </a:schemeClr>
              </a:gs>
              <a:gs pos="100000">
                <a:schemeClr val="accent1">
                  <a:lumMod val="75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Kosmas </a:t>
            </a:r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       Kronika česká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131840" y="4509120"/>
            <a:ext cx="2376264" cy="864096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75000"/>
                  <a:shade val="30000"/>
                  <a:satMod val="115000"/>
                </a:schemeClr>
              </a:gs>
              <a:gs pos="50000">
                <a:schemeClr val="accent1">
                  <a:lumMod val="75000"/>
                  <a:shade val="67500"/>
                  <a:satMod val="115000"/>
                </a:schemeClr>
              </a:gs>
              <a:gs pos="100000">
                <a:schemeClr val="accent1">
                  <a:lumMod val="75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Václav Hájek z Libočan</a:t>
            </a:r>
          </a:p>
          <a:p>
            <a:pPr algn="ctr"/>
            <a:r>
              <a:rPr lang="cs-CZ" dirty="0" smtClean="0">
                <a:solidFill>
                  <a:srgbClr val="FFFF00"/>
                </a:solidFill>
              </a:rPr>
              <a:t>Kronika česká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300192" y="4509120"/>
            <a:ext cx="2520280" cy="792088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75000"/>
                  <a:shade val="30000"/>
                  <a:satMod val="115000"/>
                </a:schemeClr>
              </a:gs>
              <a:gs pos="50000">
                <a:schemeClr val="accent1">
                  <a:lumMod val="75000"/>
                  <a:shade val="67500"/>
                  <a:satMod val="115000"/>
                </a:schemeClr>
              </a:gs>
              <a:gs pos="100000">
                <a:schemeClr val="accent1">
                  <a:lumMod val="75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Alois Jirásek</a:t>
            </a:r>
          </a:p>
          <a:p>
            <a:pPr algn="ctr"/>
            <a:r>
              <a:rPr lang="cs-CZ" dirty="0" smtClean="0">
                <a:solidFill>
                  <a:srgbClr val="FFFF00"/>
                </a:solidFill>
              </a:rPr>
              <a:t>Staré pověsti české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395536" y="5661248"/>
            <a:ext cx="1872208" cy="792088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1045 - 1125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3491880" y="5661248"/>
            <a:ext cx="1872208" cy="792088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? - 1553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6660232" y="5589240"/>
            <a:ext cx="1872208" cy="792088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1851 - 1930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539552" y="1268760"/>
            <a:ext cx="1907704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Libuše</a:t>
            </a:r>
            <a:endParaRPr lang="cs-CZ" sz="2400" dirty="0"/>
          </a:p>
        </p:txBody>
      </p:sp>
      <p:sp>
        <p:nvSpPr>
          <p:cNvPr id="3" name="Zaoblený obdélník 2"/>
          <p:cNvSpPr/>
          <p:nvPr/>
        </p:nvSpPr>
        <p:spPr>
          <a:xfrm>
            <a:off x="5436096" y="1484784"/>
            <a:ext cx="2592288" cy="57606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Přemysl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467544" y="2204864"/>
            <a:ext cx="190770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Šárka</a:t>
            </a:r>
            <a:endParaRPr lang="cs-CZ" sz="2400" dirty="0"/>
          </a:p>
        </p:txBody>
      </p:sp>
      <p:sp>
        <p:nvSpPr>
          <p:cNvPr id="6" name="Elipsa 5"/>
          <p:cNvSpPr/>
          <p:nvPr/>
        </p:nvSpPr>
        <p:spPr>
          <a:xfrm>
            <a:off x="539552" y="2996952"/>
            <a:ext cx="190770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Horymír</a:t>
            </a:r>
            <a:endParaRPr lang="cs-CZ" sz="2400" dirty="0"/>
          </a:p>
        </p:txBody>
      </p:sp>
      <p:sp>
        <p:nvSpPr>
          <p:cNvPr id="8" name="Elipsa 7"/>
          <p:cNvSpPr/>
          <p:nvPr/>
        </p:nvSpPr>
        <p:spPr>
          <a:xfrm>
            <a:off x="539552" y="3789040"/>
            <a:ext cx="1907704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Bivoj</a:t>
            </a:r>
            <a:endParaRPr lang="cs-CZ" sz="2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436096" y="2276872"/>
            <a:ext cx="2592288" cy="57606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Ctirad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436096" y="3068960"/>
            <a:ext cx="2592288" cy="57606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Šemík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436096" y="3861048"/>
            <a:ext cx="2592288" cy="57606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Kazi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043608" y="332656"/>
            <a:ext cx="6912768" cy="648072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K daným jménům přiřaď druhé jméno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475656" y="5877272"/>
            <a:ext cx="5832648" cy="57606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Ctirad, Kazi, Durynk, Šemík, Přemysl 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ředitelka\AppData\Local\Microsoft\Windows\Temporary Internet Files\Content.IE5\FPBKAKOT\MC90005296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1412776"/>
            <a:ext cx="1811426" cy="1084478"/>
          </a:xfrm>
          <a:prstGeom prst="rect">
            <a:avLst/>
          </a:prstGeom>
          <a:noFill/>
        </p:spPr>
      </p:pic>
      <p:pic>
        <p:nvPicPr>
          <p:cNvPr id="2051" name="Picture 3" descr="C:\Users\ředitelka\AppData\Local\Microsoft\Windows\Temporary Internet Files\Content.IE5\2RNP7KY3\MC90031893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3212976"/>
            <a:ext cx="1615745" cy="1829714"/>
          </a:xfrm>
          <a:prstGeom prst="rect">
            <a:avLst/>
          </a:prstGeom>
          <a:noFill/>
        </p:spPr>
      </p:pic>
      <p:sp>
        <p:nvSpPr>
          <p:cNvPr id="15" name="Elipsa 14"/>
          <p:cNvSpPr/>
          <p:nvPr/>
        </p:nvSpPr>
        <p:spPr>
          <a:xfrm>
            <a:off x="611560" y="4653136"/>
            <a:ext cx="1907704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Neklan</a:t>
            </a:r>
            <a:endParaRPr lang="cs-CZ" sz="24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5436096" y="4653136"/>
            <a:ext cx="2592288" cy="57606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Durynk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755576" y="260648"/>
            <a:ext cx="7920880" cy="720080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S jakou pověstí jsou spojena tato místa?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3" name="Obrázek 2" descr="Soubor:Vysehrad Rock Prague CZ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196752"/>
            <a:ext cx="2808352" cy="20882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Soubor:Ctiněves, Říp a obec.jpg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2120" y="3573016"/>
            <a:ext cx="2808352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Pomník Přemysla Oráče na Královském poli blízko Stadic">
            <a:hlinkClick r:id="rId6" tooltip="&quot;Pomník Přemysla Oráče na Královském poli blízko Stadic&quot;"/>
          </p:cNvPr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72200" y="1196752"/>
            <a:ext cx="2417445" cy="1820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Pohled 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331640" y="3645024"/>
            <a:ext cx="2703572" cy="1800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Zaoblený obdélník 6"/>
          <p:cNvSpPr/>
          <p:nvPr/>
        </p:nvSpPr>
        <p:spPr>
          <a:xfrm>
            <a:off x="3275856" y="1412776"/>
            <a:ext cx="2232248" cy="360040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FF00"/>
                </a:solidFill>
              </a:rPr>
              <a:t>Vyšehrad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716016" y="5661248"/>
            <a:ext cx="1656184" cy="360040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FF00"/>
                </a:solidFill>
              </a:rPr>
              <a:t>Říp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427984" y="2564904"/>
            <a:ext cx="1872208" cy="404664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FF00"/>
                </a:solidFill>
              </a:rPr>
              <a:t>Stadice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51520" y="5589240"/>
            <a:ext cx="1728192" cy="404664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FF00"/>
                </a:solidFill>
              </a:rPr>
              <a:t>Neumětely</a:t>
            </a:r>
            <a:endParaRPr lang="cs-CZ" sz="2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39552" y="188640"/>
            <a:ext cx="7920880" cy="576064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Která postava z českých pověstí pronesla tato slova?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683568" y="1124744"/>
            <a:ext cx="7632848" cy="5544616"/>
          </a:xfrm>
          <a:prstGeom prst="roundRect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tx1"/>
                </a:solidFill>
              </a:rPr>
              <a:t>„Hanba mužům, kterým žena vládne!“</a:t>
            </a:r>
          </a:p>
          <a:p>
            <a:pPr algn="ctr"/>
            <a:endParaRPr lang="cs-CZ" sz="2200" dirty="0" smtClean="0">
              <a:solidFill>
                <a:schemeClr val="tx1"/>
              </a:solidFill>
            </a:endParaRPr>
          </a:p>
          <a:p>
            <a:pPr algn="ctr"/>
            <a:r>
              <a:rPr lang="cs-CZ" sz="2200" dirty="0" smtClean="0">
                <a:solidFill>
                  <a:schemeClr val="accent4">
                    <a:lumMod val="75000"/>
                  </a:schemeClr>
                </a:solidFill>
              </a:rPr>
              <a:t>„Dám tyto střevíce na věky uchovat, aby moji potomci věděli, odkud pošli.“</a:t>
            </a:r>
          </a:p>
          <a:p>
            <a:pPr algn="ctr"/>
            <a:endParaRPr lang="cs-CZ" sz="2200" dirty="0" smtClean="0">
              <a:solidFill>
                <a:schemeClr val="tx1"/>
              </a:solidFill>
            </a:endParaRPr>
          </a:p>
          <a:p>
            <a:pPr algn="ctr"/>
            <a:r>
              <a:rPr lang="cs-CZ" sz="2200" dirty="0" smtClean="0">
                <a:solidFill>
                  <a:schemeClr val="tx1"/>
                </a:solidFill>
              </a:rPr>
              <a:t>„Vidím město veliké, jehož sláva hvězd se dotýkati bude.“</a:t>
            </a:r>
          </a:p>
          <a:p>
            <a:pPr algn="ctr"/>
            <a:endParaRPr lang="cs-CZ" sz="2200" dirty="0" smtClean="0">
              <a:solidFill>
                <a:schemeClr val="tx1"/>
              </a:solidFill>
            </a:endParaRPr>
          </a:p>
          <a:p>
            <a:pPr algn="ctr"/>
            <a:r>
              <a:rPr lang="cs-CZ" sz="2200" dirty="0" smtClean="0">
                <a:solidFill>
                  <a:schemeClr val="accent4">
                    <a:lumMod val="75000"/>
                  </a:schemeClr>
                </a:solidFill>
              </a:rPr>
              <a:t>„Můj otec měl ve znaku orla, já pak si chci vydobýt lva.“</a:t>
            </a:r>
          </a:p>
          <a:p>
            <a:pPr algn="ctr"/>
            <a:endParaRPr lang="cs-CZ" sz="2200" dirty="0" smtClean="0">
              <a:solidFill>
                <a:schemeClr val="tx1"/>
              </a:solidFill>
            </a:endParaRPr>
          </a:p>
          <a:p>
            <a:pPr algn="ctr"/>
            <a:r>
              <a:rPr lang="cs-CZ" sz="2200" dirty="0" smtClean="0">
                <a:solidFill>
                  <a:schemeClr val="tx1"/>
                </a:solidFill>
              </a:rPr>
              <a:t>„To je ta země zaslíbená, zvěře a ptáků plná, medem oplývající.“</a:t>
            </a:r>
          </a:p>
          <a:p>
            <a:pPr algn="ctr"/>
            <a:endParaRPr lang="cs-CZ" sz="2200" dirty="0" smtClean="0">
              <a:solidFill>
                <a:schemeClr val="tx1"/>
              </a:solidFill>
            </a:endParaRPr>
          </a:p>
          <a:p>
            <a:pPr algn="ctr"/>
            <a:r>
              <a:rPr lang="cs-CZ" sz="2200" dirty="0" smtClean="0">
                <a:solidFill>
                  <a:schemeClr val="accent4">
                    <a:lumMod val="75000"/>
                  </a:schemeClr>
                </a:solidFill>
              </a:rPr>
              <a:t>„Já bych svého nepřítele zahubil, ale tys zabil svého pána.“ </a:t>
            </a:r>
          </a:p>
          <a:p>
            <a:pPr algn="ctr"/>
            <a:endParaRPr lang="cs-CZ" sz="2400" dirty="0" smtClean="0">
              <a:solidFill>
                <a:srgbClr val="FFFF00"/>
              </a:solidFill>
            </a:endParaRPr>
          </a:p>
          <a:p>
            <a:pPr algn="ctr"/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7020272" y="1556792"/>
            <a:ext cx="2123728" cy="432048"/>
          </a:xfrm>
          <a:prstGeom prst="ellipse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starší soused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7236296" y="2492896"/>
            <a:ext cx="1907704" cy="360040"/>
          </a:xfrm>
          <a:prstGeom prst="ellipse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Přemysl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7164288" y="3356992"/>
            <a:ext cx="1728192" cy="360040"/>
          </a:xfrm>
          <a:prstGeom prst="ellipse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Libuše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7236296" y="4077072"/>
            <a:ext cx="1728192" cy="360040"/>
          </a:xfrm>
          <a:prstGeom prst="ellipse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Bruncvík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7164288" y="4725144"/>
            <a:ext cx="1728192" cy="504056"/>
          </a:xfrm>
          <a:prstGeom prst="ellipse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praotec Čech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7164288" y="5877272"/>
            <a:ext cx="1728192" cy="360040"/>
          </a:xfrm>
          <a:prstGeom prst="ellipse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Neklan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283968" y="188640"/>
            <a:ext cx="3096344" cy="1008112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Pověst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3707904" y="1412776"/>
            <a:ext cx="5184576" cy="1584176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Je vypravování, které se vztahuje k nějaké osobě, nějakému místu nebo nějaké události. Může, ale nemusí mít pravdivé jádro.</a:t>
            </a:r>
            <a:endParaRPr lang="cs-CZ" sz="2400" dirty="0"/>
          </a:p>
        </p:txBody>
      </p:sp>
      <p:sp>
        <p:nvSpPr>
          <p:cNvPr id="4" name="Zaoblený obdélník 3"/>
          <p:cNvSpPr/>
          <p:nvPr/>
        </p:nvSpPr>
        <p:spPr>
          <a:xfrm>
            <a:off x="179512" y="2996952"/>
            <a:ext cx="3456384" cy="648072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Jmenuj pověst, která se vztahuje:</a:t>
            </a:r>
          </a:p>
          <a:p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179512" y="4077072"/>
            <a:ext cx="1944216" cy="648072"/>
          </a:xfrm>
          <a:prstGeom prst="ellipse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k místu 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179512" y="5013176"/>
            <a:ext cx="2016224" cy="648072"/>
          </a:xfrm>
          <a:prstGeom prst="ellipse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k osobě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179512" y="6021288"/>
            <a:ext cx="1944216" cy="648072"/>
          </a:xfrm>
          <a:prstGeom prst="ellipse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k  události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411760" y="4005064"/>
            <a:ext cx="3096344" cy="720080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O Karlově mostě</a:t>
            </a:r>
          </a:p>
          <a:p>
            <a:pPr algn="ctr"/>
            <a:r>
              <a:rPr lang="cs-CZ" dirty="0" smtClean="0"/>
              <a:t>O staroměstském orloji</a:t>
            </a:r>
          </a:p>
          <a:p>
            <a:pPr algn="ctr"/>
            <a:endParaRPr lang="cs-CZ" dirty="0" smtClean="0"/>
          </a:p>
        </p:txBody>
      </p:sp>
      <p:sp>
        <p:nvSpPr>
          <p:cNvPr id="10" name="Zaoblený obdélník 9"/>
          <p:cNvSpPr/>
          <p:nvPr/>
        </p:nvSpPr>
        <p:spPr>
          <a:xfrm>
            <a:off x="2411760" y="5013176"/>
            <a:ext cx="3096344" cy="720080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 Přemyslovi</a:t>
            </a:r>
          </a:p>
          <a:p>
            <a:pPr algn="ctr"/>
            <a:r>
              <a:rPr lang="cs-CZ" dirty="0" smtClean="0"/>
              <a:t>O Libuši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2411760" y="5949280"/>
            <a:ext cx="3096344" cy="720080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 dívčí válce</a:t>
            </a:r>
          </a:p>
          <a:p>
            <a:pPr algn="ctr"/>
            <a:r>
              <a:rPr lang="cs-CZ" dirty="0" smtClean="0"/>
              <a:t>O založení Prahy</a:t>
            </a:r>
            <a:endParaRPr lang="cs-CZ" dirty="0"/>
          </a:p>
        </p:txBody>
      </p:sp>
      <p:pic>
        <p:nvPicPr>
          <p:cNvPr id="12" name="Obrázek 11" descr="Soubor:Josef Mathauser - Kněžna Libuše věští slávu Prahy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60648"/>
            <a:ext cx="3088407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 descr="Soubor:Josef Mathauser - Kníže Krok s dcerami (Kazi, Teta, Libuse).jpg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2120" y="4077072"/>
            <a:ext cx="3304431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411760" y="188640"/>
            <a:ext cx="4752528" cy="720080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Použité zdroje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679599"/>
            <a:ext cx="698477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u="sng" dirty="0" smtClean="0">
                <a:hlinkClick r:id="rId2"/>
              </a:rPr>
              <a:t>http://cs.wikipedia.org/wiki/Soubor:Josef_Mathauser_-_Praotec_%C4%8Cech_na_ho%C5%99e_%C5%98%C3%ADp.jpg</a:t>
            </a: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611560" y="2265049"/>
            <a:ext cx="631844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u="sng" dirty="0" smtClean="0">
                <a:hlinkClick r:id="rId3"/>
              </a:rPr>
              <a:t>http://cs.wikipedia.org/wiki/Soubor:Josef_Mathauser_-_Kn%C3%AD%C5%BEe_Krok_s_dcerami_(Kazi,_Teta,_Libuse).jpg</a:t>
            </a:r>
            <a:endParaRPr lang="cs-CZ" sz="1600" u="sng" dirty="0" smtClean="0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611560" y="2957546"/>
            <a:ext cx="828092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  <a:hlinkClick r:id="rId4"/>
              </a:rPr>
              <a:t>http://cs.wikipedia.org/wiki/Soubor:Josef_Mathauser_-_Kn%C4%9B%C5%BEna_Libu%C5%A1e_v%C4%9B%C5%A1t%C3%AD_sl%C3%A1vu_Prahy.jpg</a:t>
            </a:r>
            <a:endParaRPr kumimoji="0" lang="cs-CZ" sz="14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629816" y="3480766"/>
            <a:ext cx="748883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  <a:hlinkClick r:id="rId5"/>
              </a:rPr>
              <a:t>http://cs.wikipedia.org/wiki/Soubor:Jan_Vil%C3%ADmek_-_Alois_Jir%C3%A1sek.jpg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auto">
          <a:xfrm>
            <a:off x="611560" y="4108813"/>
            <a:ext cx="4536504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  <a:hlinkClick r:id="rId6"/>
              </a:rPr>
              <a:t>http://cs.wikipedia.org/wiki/Soubor:Kosmas.jpg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611560" y="4504632"/>
            <a:ext cx="6552728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CE"/>
                <a:ea typeface="Calibri" pitchFamily="34" charset="0"/>
                <a:cs typeface="Times New Roman" pitchFamily="18" charset="0"/>
                <a:hlinkClick r:id="rId7"/>
              </a:rPr>
              <a:t>http://cs.wikipedia.org/wiki/Soubor:Vysehrad_Rock_Prague_CZ.jpg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3" name="Rectangle 9"/>
          <p:cNvSpPr>
            <a:spLocks noChangeArrowheads="1"/>
          </p:cNvSpPr>
          <p:nvPr/>
        </p:nvSpPr>
        <p:spPr bwMode="auto">
          <a:xfrm>
            <a:off x="629816" y="4941168"/>
            <a:ext cx="356388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8" tooltip="User:Ondřej Žváček"/>
              </a:rPr>
              <a:t>Ondřej Žváček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– autor fotografie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CE" charset="-18"/>
                <a:ea typeface="Calibri" pitchFamily="34" charset="0"/>
                <a:cs typeface="Times New Roman" pitchFamily="18" charset="0"/>
                <a:hlinkClick r:id="rId9"/>
              </a:rPr>
              <a:t>http://cs.wikipedia.org/wiki/Stadice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665820" y="5487160"/>
            <a:ext cx="349188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8" tooltip="User:Ondřej Žváček"/>
              </a:rPr>
              <a:t>Ondřej Žváček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– autor fotografie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CE" charset="-18"/>
                <a:ea typeface="Calibri" pitchFamily="34" charset="0"/>
                <a:cs typeface="Times New Roman" pitchFamily="18" charset="0"/>
                <a:hlinkClick r:id="rId9"/>
              </a:rPr>
              <a:t>http://cs.wikipedia.org/wiki/Stadice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5" name="Rectangle 11"/>
          <p:cNvSpPr>
            <a:spLocks noChangeArrowheads="1"/>
          </p:cNvSpPr>
          <p:nvPr/>
        </p:nvSpPr>
        <p:spPr bwMode="auto">
          <a:xfrm>
            <a:off x="611560" y="1052736"/>
            <a:ext cx="568863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CE" charset="-18"/>
                <a:ea typeface="Calibri" pitchFamily="34" charset="0"/>
                <a:cs typeface="Times New Roman" pitchFamily="18" charset="0"/>
                <a:hlinkClick r:id="rId10"/>
              </a:rPr>
              <a:t>http://cs.wikipedia.org/wiki/Soubor:Vaclav_Hajek_z_Libocan_1861.jpg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6" name="Rectangle 12"/>
          <p:cNvSpPr>
            <a:spLocks noChangeArrowheads="1"/>
          </p:cNvSpPr>
          <p:nvPr/>
        </p:nvSpPr>
        <p:spPr bwMode="auto">
          <a:xfrm>
            <a:off x="701598" y="6010380"/>
            <a:ext cx="4824536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CE" charset="-18"/>
                <a:ea typeface="Calibri" pitchFamily="34" charset="0"/>
                <a:cs typeface="Times New Roman" pitchFamily="18" charset="0"/>
              </a:rPr>
              <a:t>http://www.obec-neumetely.cz/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92482" y="6318157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482</TotalTime>
  <Words>428</Words>
  <Application>Microsoft Office PowerPoint</Application>
  <PresentationFormat>Předvádění na obrazovce (4:3)</PresentationFormat>
  <Paragraphs>107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HP</cp:lastModifiedBy>
  <cp:revision>65</cp:revision>
  <dcterms:created xsi:type="dcterms:W3CDTF">2012-02-25T20:30:03Z</dcterms:created>
  <dcterms:modified xsi:type="dcterms:W3CDTF">2012-10-05T22:59:14Z</dcterms:modified>
</cp:coreProperties>
</file>