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7" r:id="rId4"/>
    <p:sldId id="258" r:id="rId5"/>
    <p:sldId id="260" r:id="rId6"/>
    <p:sldId id="261" r:id="rId7"/>
    <p:sldId id="265" r:id="rId8"/>
    <p:sldId id="263" r:id="rId9"/>
    <p:sldId id="268" r:id="rId10"/>
    <p:sldId id="264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9538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8056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682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585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3443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142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48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5465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935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7903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CBF828-9822-4045-8FAF-F508AFF43A2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C330F-48CB-44AE-B797-F7605DD21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18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154474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0510973"/>
      </p:ext>
    </p:extLst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398956"/>
      </p:ext>
    </p:extLst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799093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8269713"/>
      </p:ext>
    </p:extLst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732773"/>
      </p:ext>
    </p:extLst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239810"/>
      </p:ext>
    </p:extLst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7449599"/>
      </p:ext>
    </p:extLst>
  </p:cSld>
  <p:clrMapOvr>
    <a:masterClrMapping/>
  </p:clrMapOvr>
  <p:transition spd="slow">
    <p:push dir="u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1887383"/>
      </p:ext>
    </p:extLst>
  </p:cSld>
  <p:clrMapOvr>
    <a:masterClrMapping/>
  </p:clrMapOvr>
  <p:transition spd="slow">
    <p:push dir="u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791090"/>
      </p:ext>
    </p:extLst>
  </p:cSld>
  <p:clrMapOvr>
    <a:masterClrMapping/>
  </p:clrMapOvr>
  <p:transition spd="slow">
    <p:push dir="u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410987"/>
      </p:ext>
    </p:extLst>
  </p:cSld>
  <p:clrMapOvr>
    <a:masterClrMapping/>
  </p:clrMapOvr>
  <p:transition spd="slow">
    <p:push dir="u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8369434"/>
      </p:ext>
    </p:extLst>
  </p:cSld>
  <p:clrMapOvr>
    <a:masterClrMapping/>
  </p:clrMapOvr>
  <p:transition spd="slow">
    <p:push dir="u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8545075"/>
      </p:ext>
    </p:extLst>
  </p:cSld>
  <p:clrMapOvr>
    <a:masterClrMapping/>
  </p:clrMapOvr>
  <p:transition spd="slow">
    <p:push dir="u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997573"/>
      </p:ext>
    </p:extLst>
  </p:cSld>
  <p:clrMapOvr>
    <a:masterClrMapping/>
  </p:clrMapOvr>
  <p:transition spd="slow">
    <p:push dir="u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342583"/>
      </p:ext>
    </p:extLst>
  </p:cSld>
  <p:clrMapOvr>
    <a:masterClrMapping/>
  </p:clrMapOvr>
  <p:transition spd="slow">
    <p:push dir="u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3754792"/>
      </p:ext>
    </p:extLst>
  </p:cSld>
  <p:clrMapOvr>
    <a:masterClrMapping/>
  </p:clrMapOvr>
  <p:transition spd="slow">
    <p:push dir="u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854691"/>
      </p:ext>
    </p:extLst>
  </p:cSld>
  <p:clrMapOvr>
    <a:masterClrMapping/>
  </p:clrMapOvr>
  <p:transition spd="slow">
    <p:push dir="u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2207277"/>
      </p:ext>
    </p:extLst>
  </p:cSld>
  <p:clrMapOvr>
    <a:masterClrMapping/>
  </p:clrMapOvr>
  <p:transition spd="slow">
    <p:push dir="u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443696"/>
      </p:ext>
    </p:extLst>
  </p:cSld>
  <p:clrMapOvr>
    <a:masterClrMapping/>
  </p:clrMapOvr>
  <p:transition spd="slow">
    <p:push dir="u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306538"/>
      </p:ext>
    </p:extLst>
  </p:cSld>
  <p:clrMapOvr>
    <a:masterClrMapping/>
  </p:clrMapOvr>
  <p:transition spd="slow">
    <p:push dir="u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746522"/>
      </p:ext>
    </p:extLst>
  </p:cSld>
  <p:clrMapOvr>
    <a:masterClrMapping/>
  </p:clrMapOvr>
  <p:transition spd="slow">
    <p:push dir="u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8784067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CBF828-9822-4045-8FAF-F508AFF43A2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8C330F-48CB-44AE-B797-F7605DD21E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701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739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9423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youtube.com/watch?v=7yy1AsgfUMM&amp;feature=related" TargetMode="Externa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9.jpeg"/><Relationship Id="rId5" Type="http://schemas.openxmlformats.org/officeDocument/2006/relationships/hyperlink" Target="//upload.wikimedia.org/wikipedia/commons/1/11/V%C3%A1clav_Havel_cut_out.jpg" TargetMode="Externa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undesarchiv_Bild_183-R69173,_M%C3%BCnchener_Abkommen,_Staatschefs.jpg" TargetMode="External"/><Relationship Id="rId3" Type="http://schemas.openxmlformats.org/officeDocument/2006/relationships/hyperlink" Target="http://cs.wikipedia.org/wiki/Soubor:Adolf_Hitler-1933.jpg" TargetMode="External"/><Relationship Id="rId7" Type="http://schemas.openxmlformats.org/officeDocument/2006/relationships/hyperlink" Target="http://www.youtube.com/watch?v=7yy1AsgfUMM&amp;feature=related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://cs.wikipedia.org/wiki/Soubor:V%C3%A1clav_Havel_cut_out.jpg" TargetMode="External"/><Relationship Id="rId5" Type="http://schemas.openxmlformats.org/officeDocument/2006/relationships/hyperlink" Target="http://cs.wikipedia.org/wiki/Soubor:Tom%C3%A1%C5%A1_Garrigue_Masaryk_1925.PNG" TargetMode="External"/><Relationship Id="rId4" Type="http://schemas.openxmlformats.org/officeDocument/2006/relationships/hyperlink" Target="http://cs.wikipedia.org/wiki/Soubor:Edvard_Bene%C5%A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3035" y="1892424"/>
            <a:ext cx="703253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pPr algn="l"/>
            <a:endParaRPr lang="cs-CZ" sz="2600" dirty="0" smtClean="0"/>
          </a:p>
          <a:p>
            <a:pPr algn="l"/>
            <a:r>
              <a:rPr lang="cs-CZ" sz="2600" dirty="0" smtClean="0"/>
              <a:t>NOVOVĚK</a:t>
            </a:r>
          </a:p>
          <a:p>
            <a:pPr algn="l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 VY_32_INOVACE_14_Nástup fašismu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48780" y="5013176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Jméno autora:	Mgr. Lenka Habartová</a:t>
            </a:r>
          </a:p>
        </p:txBody>
      </p:sp>
    </p:spTree>
    <p:extLst>
      <p:ext uri="{BB962C8B-B14F-4D97-AF65-F5344CB8AC3E}">
        <p14:creationId xmlns:p14="http://schemas.microsoft.com/office/powerpoint/2010/main" val="28196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96752"/>
            <a:ext cx="799288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Anotace:</a:t>
            </a:r>
          </a:p>
          <a:p>
            <a:r>
              <a:rPr lang="cs-CZ" dirty="0">
                <a:solidFill>
                  <a:prstClr val="black"/>
                </a:solidFill>
              </a:rPr>
              <a:t>Prezentace je určena </a:t>
            </a:r>
            <a:r>
              <a:rPr lang="cs-CZ" dirty="0" smtClean="0">
                <a:solidFill>
                  <a:prstClr val="black"/>
                </a:solidFill>
              </a:rPr>
              <a:t>žákům 9. ročníku a </a:t>
            </a:r>
            <a:r>
              <a:rPr lang="cs-CZ" dirty="0">
                <a:solidFill>
                  <a:prstClr val="black"/>
                </a:solidFill>
              </a:rPr>
              <a:t>je součástí učiva </a:t>
            </a:r>
            <a:r>
              <a:rPr lang="cs-CZ" dirty="0" smtClean="0">
                <a:solidFill>
                  <a:prstClr val="black"/>
                </a:solidFill>
              </a:rPr>
              <a:t>dějepisu</a:t>
            </a:r>
            <a:r>
              <a:rPr lang="cs-CZ" dirty="0">
                <a:solidFill>
                  <a:prstClr val="black"/>
                </a:solidFill>
              </a:rPr>
              <a:t>. Seznamuje žáky s </a:t>
            </a:r>
            <a:r>
              <a:rPr lang="cs-CZ" dirty="0" smtClean="0">
                <a:solidFill>
                  <a:prstClr val="black"/>
                </a:solidFill>
              </a:rPr>
              <a:t>obdobím nástupu fašismu a důsledky konference v Mnichově.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K </a:t>
            </a:r>
            <a:r>
              <a:rPr lang="cs-CZ" dirty="0">
                <a:solidFill>
                  <a:prstClr val="black"/>
                </a:solidFill>
              </a:rPr>
              <a:t>doplňování lze použít pero ICT nebo </a:t>
            </a:r>
            <a:r>
              <a:rPr lang="cs-CZ" dirty="0" smtClean="0">
                <a:solidFill>
                  <a:prstClr val="black"/>
                </a:solidFill>
              </a:rPr>
              <a:t>fix.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Při práci s mapkou je nutná obecná zeměpisná mapa České republiky. 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Období vzniku vzdělávacího materiálu: </a:t>
            </a:r>
            <a:r>
              <a:rPr lang="cs-CZ" dirty="0" smtClean="0">
                <a:solidFill>
                  <a:prstClr val="black"/>
                </a:solidFill>
              </a:rPr>
              <a:t>únor </a:t>
            </a:r>
            <a:r>
              <a:rPr lang="cs-CZ" dirty="0">
                <a:solidFill>
                  <a:prstClr val="black"/>
                </a:solidFill>
              </a:rPr>
              <a:t>2012.</a:t>
            </a:r>
          </a:p>
        </p:txBody>
      </p:sp>
    </p:spTree>
    <p:extLst>
      <p:ext uri="{BB962C8B-B14F-4D97-AF65-F5344CB8AC3E}">
        <p14:creationId xmlns:p14="http://schemas.microsoft.com/office/powerpoint/2010/main" val="3738032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610179" y="2564904"/>
            <a:ext cx="7902326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Nástup fašismu</a:t>
            </a:r>
            <a:endParaRPr lang="cs-CZ" sz="80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388877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820628"/>
            <a:ext cx="7272808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i="1" dirty="0" smtClean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Dokonči </a:t>
            </a:r>
            <a:r>
              <a:rPr lang="cs-CZ" i="1" dirty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věty vhodnými výrazy</a:t>
            </a:r>
            <a:r>
              <a:rPr lang="cs-CZ" i="1" dirty="0" smtClean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:</a:t>
            </a:r>
            <a:endParaRPr lang="cs-CZ" dirty="0" smtClean="0">
              <a:solidFill>
                <a:prstClr val="black"/>
              </a:solidFill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b="1" dirty="0" smtClean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V </a:t>
            </a:r>
            <a:r>
              <a:rPr lang="cs-CZ" sz="2000" b="1" dirty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roce 1933 nastupují k moci  v Německu 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		</a:t>
            </a:r>
            <a:r>
              <a:rPr lang="cs-CZ" sz="2000" b="1" dirty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komunisté.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						</a:t>
            </a:r>
            <a:r>
              <a:rPr lang="cs-CZ" sz="2000" b="1" dirty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fašisté</a:t>
            </a:r>
            <a:r>
              <a:rPr lang="cs-CZ" sz="2000" b="1" dirty="0" smtClean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i="1" dirty="0" smtClean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Pojmenuj osobnosti s pomocí nabídky:</a:t>
            </a:r>
            <a:endParaRPr lang="cs-CZ" dirty="0" smtClean="0">
              <a:solidFill>
                <a:prstClr val="black"/>
              </a:solidFill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dirty="0" smtClean="0">
              <a:solidFill>
                <a:prstClr val="black"/>
              </a:solidFill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císař                          vůdce               2.prezident               1. prezident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	</a:t>
            </a:r>
            <a:r>
              <a:rPr lang="cs-CZ" dirty="0" smtClean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                  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..............................	………………… ………………….. ………………….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(Edvard Beneš, </a:t>
            </a:r>
            <a:r>
              <a:rPr lang="cs-CZ" dirty="0" err="1" smtClean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T.G.Masaryk</a:t>
            </a:r>
            <a:r>
              <a:rPr lang="cs-CZ" dirty="0" smtClean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, František Josef I., Adolf Hitler)</a:t>
            </a:r>
          </a:p>
          <a:p>
            <a:pPr lvl="0">
              <a:lnSpc>
                <a:spcPct val="115000"/>
              </a:lnSpc>
              <a:spcAft>
                <a:spcPts val="1000"/>
              </a:spcAft>
            </a:pPr>
            <a:endParaRPr lang="cs-CZ" i="1" dirty="0" smtClean="0">
              <a:solidFill>
                <a:prstClr val="black"/>
              </a:solidFill>
              <a:latin typeface="Times New Roman"/>
              <a:ea typeface="Times New Roman"/>
              <a:cs typeface="Times New Roman"/>
            </a:endParaRPr>
          </a:p>
          <a:p>
            <a:pPr lvl="0">
              <a:lnSpc>
                <a:spcPct val="115000"/>
              </a:lnSpc>
              <a:spcAft>
                <a:spcPts val="1000"/>
              </a:spcAft>
            </a:pPr>
            <a:r>
              <a:rPr lang="cs-CZ" i="1" dirty="0" smtClean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Zakroužkuj </a:t>
            </a:r>
            <a:r>
              <a:rPr lang="cs-CZ" i="1" dirty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vhodného kandidáta, dopiš</a:t>
            </a:r>
            <a:r>
              <a:rPr lang="cs-CZ" i="1" dirty="0" smtClean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:</a:t>
            </a:r>
            <a:endParaRPr lang="cs-CZ" dirty="0" smtClean="0">
              <a:solidFill>
                <a:prstClr val="black"/>
              </a:solidFill>
              <a:latin typeface="Times New Roman"/>
              <a:ea typeface="Times New Roman"/>
              <a:cs typeface="Times New Roman"/>
            </a:endParaRPr>
          </a:p>
          <a:p>
            <a:pPr lvl="0">
              <a:lnSpc>
                <a:spcPct val="115000"/>
              </a:lnSpc>
              <a:spcAft>
                <a:spcPts val="1000"/>
              </a:spcAft>
            </a:pPr>
            <a:r>
              <a:rPr lang="cs-CZ" sz="2000" b="1" dirty="0" smtClean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V  </a:t>
            </a:r>
            <a:r>
              <a:rPr lang="cs-CZ" sz="2000" b="1" dirty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čele </a:t>
            </a:r>
            <a:r>
              <a:rPr lang="cs-CZ" sz="2000" b="1" dirty="0" smtClean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fašistů stojí  </a:t>
            </a:r>
            <a:r>
              <a:rPr lang="cs-CZ" dirty="0" smtClean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………………………………………………………</a:t>
            </a:r>
            <a:endParaRPr lang="cs-CZ" dirty="0">
              <a:solidFill>
                <a:prstClr val="black"/>
              </a:solidFill>
              <a:latin typeface="Times New Roman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solidFill>
                  <a:prstClr val="black"/>
                </a:solidFill>
                <a:latin typeface="Times New Roman"/>
                <a:ea typeface="Times New Roman"/>
                <a:cs typeface="Times New Roman"/>
              </a:rPr>
              <a:t>	</a:t>
            </a:r>
            <a:endParaRPr lang="cs-CZ" dirty="0">
              <a:solidFill>
                <a:prstClr val="black"/>
              </a:solidFill>
              <a:latin typeface="Times New Roman"/>
              <a:ea typeface="Times New Roman"/>
              <a:cs typeface="Times New Roman"/>
            </a:endParaRPr>
          </a:p>
        </p:txBody>
      </p:sp>
      <p:pic>
        <p:nvPicPr>
          <p:cNvPr id="3074" name="Picture 2" descr="C:\Users\PC-1KN5\AppData\Local\Microsoft\Windows\Temporary Internet Files\Content.IE5\2W3PHQZJ\MC9004147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1743" y="3032309"/>
            <a:ext cx="1294891" cy="765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7152" y="2839122"/>
            <a:ext cx="641870" cy="927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3026463" y="3987332"/>
            <a:ext cx="1563248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>
                <a:ln w="11430"/>
                <a:gradFill>
                  <a:gsLst>
                    <a:gs pos="25000">
                      <a:srgbClr val="9C5252">
                        <a:satMod val="155000"/>
                      </a:srgbClr>
                    </a:gs>
                    <a:gs pos="100000">
                      <a:srgbClr val="9C5252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Adolf Hitler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955" y="2839122"/>
            <a:ext cx="692788" cy="884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99592" y="3987332"/>
            <a:ext cx="207620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František Josef I.</a:t>
            </a:r>
            <a:endParaRPr lang="cs-CZ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36951" y="3987332"/>
            <a:ext cx="170110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Edvard Beneš</a:t>
            </a:r>
            <a:endParaRPr lang="cs-CZ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553366" y="3987332"/>
            <a:ext cx="161903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T.G.Masaryk</a:t>
            </a:r>
            <a:endParaRPr lang="cs-CZ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5487504" y="1556792"/>
            <a:ext cx="90636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2756635" y="2636912"/>
            <a:ext cx="1599342" cy="135042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74944" y="5589240"/>
            <a:ext cx="3278462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</a:t>
            </a:r>
            <a:r>
              <a:rPr lang="cs-CZ" sz="28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ůdce Adolf Hitler</a:t>
            </a:r>
            <a:endParaRPr lang="cs-CZ" sz="28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3386" y="2778779"/>
            <a:ext cx="667451" cy="945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98002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3" grpId="0"/>
      <p:bldP spid="4" grpId="0"/>
      <p:bldP spid="5" grpId="0"/>
      <p:bldP spid="12" grpId="0" animBg="1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87751" y="764704"/>
            <a:ext cx="7416824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Doplň jména a zakroužkuj správného představitele: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		……………………………………	Edvard Beneš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		……………………………………	Václav Havel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		……………………………………	</a:t>
            </a:r>
            <a:r>
              <a:rPr lang="cs-CZ" dirty="0" err="1" smtClean="0"/>
              <a:t>T.G.Masaryk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lvl="0"/>
            <a:r>
              <a:rPr lang="cs-CZ" sz="2000" b="1" dirty="0" smtClean="0">
                <a:solidFill>
                  <a:prstClr val="black"/>
                </a:solidFill>
              </a:rPr>
              <a:t>Kterého prezidenta vedla rozpínavost </a:t>
            </a:r>
            <a:r>
              <a:rPr lang="cs-CZ" sz="2000" b="1" dirty="0">
                <a:solidFill>
                  <a:prstClr val="black"/>
                </a:solidFill>
              </a:rPr>
              <a:t>německých občanů </a:t>
            </a:r>
            <a:r>
              <a:rPr lang="cs-CZ" sz="2000" b="1" dirty="0" smtClean="0">
                <a:solidFill>
                  <a:prstClr val="black"/>
                </a:solidFill>
              </a:rPr>
              <a:t>      v </a:t>
            </a:r>
            <a:r>
              <a:rPr lang="cs-CZ" sz="2000" b="1" dirty="0">
                <a:solidFill>
                  <a:prstClr val="black"/>
                </a:solidFill>
              </a:rPr>
              <a:t>českém pohraničí </a:t>
            </a:r>
            <a:r>
              <a:rPr lang="cs-CZ" sz="2000" b="1" dirty="0" smtClean="0"/>
              <a:t>k vyhlášení všeobecné mobilizace? </a:t>
            </a:r>
          </a:p>
          <a:p>
            <a:endParaRPr lang="cs-CZ" sz="2000" b="1" dirty="0"/>
          </a:p>
          <a:p>
            <a:pPr lvl="0"/>
            <a:r>
              <a:rPr lang="cs-CZ" dirty="0">
                <a:solidFill>
                  <a:prstClr val="black"/>
                </a:solidFill>
                <a:latin typeface="Calibri"/>
                <a:hlinkClick r:id="rId2"/>
              </a:rPr>
              <a:t>http://www.youtube.com/watch?v=7yy1AsgfUMM&amp;feature=related</a:t>
            </a:r>
            <a:endParaRPr lang="cs-CZ" dirty="0">
              <a:solidFill>
                <a:prstClr val="black"/>
              </a:solidFill>
              <a:latin typeface="Calibri"/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751" y="3514932"/>
            <a:ext cx="688975" cy="890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206" y="2359297"/>
            <a:ext cx="669925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 descr="Soubor:Václav Havel cut out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826" y="1210387"/>
            <a:ext cx="873968" cy="998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699792" y="1385432"/>
            <a:ext cx="244490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Václav Havel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99792" y="2551246"/>
            <a:ext cx="237667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T.G.Masaryk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99792" y="3574578"/>
            <a:ext cx="250100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Edvard Beneš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vál 5"/>
          <p:cNvSpPr/>
          <p:nvPr/>
        </p:nvSpPr>
        <p:spPr>
          <a:xfrm>
            <a:off x="621463" y="3487790"/>
            <a:ext cx="1189242" cy="101144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28472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762492"/>
            <a:ext cx="493276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Mnichovská zrada</a:t>
            </a:r>
            <a:endParaRPr lang="cs-CZ" sz="4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721057"/>
            <a:ext cx="705678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Zakroužkuj spojence Československa:</a:t>
            </a:r>
          </a:p>
          <a:p>
            <a:r>
              <a:rPr lang="cs-CZ" sz="2000" b="1" dirty="0" smtClean="0"/>
              <a:t>Na schůzce v Mnichově představitelé Francie, Itálie, Německa, Anglie rozhodli o nás, bez nás.</a:t>
            </a:r>
          </a:p>
          <a:p>
            <a:endParaRPr lang="cs-CZ" sz="2400" b="1" dirty="0" smtClean="0"/>
          </a:p>
          <a:p>
            <a:pPr lvl="0"/>
            <a:r>
              <a:rPr lang="cs-CZ" i="1" dirty="0" smtClean="0">
                <a:solidFill>
                  <a:prstClr val="black"/>
                </a:solidFill>
              </a:rPr>
              <a:t>Zakroužkuj </a:t>
            </a:r>
            <a:r>
              <a:rPr lang="cs-CZ" i="1" dirty="0">
                <a:solidFill>
                  <a:prstClr val="black"/>
                </a:solidFill>
              </a:rPr>
              <a:t>datum jednání </a:t>
            </a:r>
            <a:r>
              <a:rPr lang="cs-CZ" i="1" dirty="0" smtClean="0">
                <a:solidFill>
                  <a:prstClr val="black"/>
                </a:solidFill>
              </a:rPr>
              <a:t>v Mnichově: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28. října 1918          28. července 1914           29. září 1938</a:t>
            </a:r>
          </a:p>
          <a:p>
            <a:endParaRPr lang="cs-CZ" i="1" dirty="0" smtClean="0">
              <a:solidFill>
                <a:prstClr val="black"/>
              </a:solidFill>
            </a:endParaRPr>
          </a:p>
          <a:p>
            <a:r>
              <a:rPr lang="cs-CZ" sz="2000" b="1" dirty="0" smtClean="0">
                <a:solidFill>
                  <a:prstClr val="black"/>
                </a:solidFill>
              </a:rPr>
              <a:t>Výsledek jednání</a:t>
            </a:r>
          </a:p>
          <a:p>
            <a:r>
              <a:rPr lang="cs-CZ" i="1" dirty="0" smtClean="0">
                <a:solidFill>
                  <a:prstClr val="black"/>
                </a:solidFill>
              </a:rPr>
              <a:t>Seřaď rozsypaná slova do věty a očísluj jejich pořadí:</a:t>
            </a:r>
          </a:p>
        </p:txBody>
      </p:sp>
      <p:sp>
        <p:nvSpPr>
          <p:cNvPr id="18" name="Ovál 17"/>
          <p:cNvSpPr/>
          <p:nvPr/>
        </p:nvSpPr>
        <p:spPr>
          <a:xfrm>
            <a:off x="5724128" y="3429000"/>
            <a:ext cx="1728192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364088" y="1988840"/>
            <a:ext cx="1008112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218257" y="2236512"/>
            <a:ext cx="864096" cy="544415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971600" y="5929426"/>
            <a:ext cx="74168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Československo </a:t>
            </a:r>
            <a:r>
              <a:rPr lang="cs-CZ" dirty="0" smtClean="0">
                <a:solidFill>
                  <a:prstClr val="black"/>
                </a:solidFill>
              </a:rPr>
              <a:t>musí do 10. října postoupit Sudety </a:t>
            </a:r>
            <a:r>
              <a:rPr lang="cs-CZ" dirty="0">
                <a:solidFill>
                  <a:prstClr val="black"/>
                </a:solidFill>
              </a:rPr>
              <a:t>Německu!</a:t>
            </a:r>
          </a:p>
        </p:txBody>
      </p:sp>
      <p:sp>
        <p:nvSpPr>
          <p:cNvPr id="20" name="Obdélník 19"/>
          <p:cNvSpPr/>
          <p:nvPr/>
        </p:nvSpPr>
        <p:spPr>
          <a:xfrm>
            <a:off x="3082353" y="5330968"/>
            <a:ext cx="2565126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Československo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187102" y="4849134"/>
            <a:ext cx="910827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musí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372200" y="5310799"/>
            <a:ext cx="159210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postoupit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372200" y="4811445"/>
            <a:ext cx="1213794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Sudety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979656" y="4807477"/>
            <a:ext cx="1670649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Německu!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022894" y="4849612"/>
            <a:ext cx="55656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979656" y="5309897"/>
            <a:ext cx="1370888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10. října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843808" y="5330968"/>
            <a:ext cx="2385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963080" y="4807477"/>
            <a:ext cx="384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779354" y="4895300"/>
            <a:ext cx="243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27584" y="5361475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156176" y="5361475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6156176" y="4807477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827584" y="4849612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28696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10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1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4" grpId="0" animBg="1"/>
      <p:bldP spid="16" grpId="0" animBg="1"/>
      <p:bldP spid="19" grpId="0"/>
      <p:bldP spid="27" grpId="0"/>
      <p:bldP spid="28" grpId="0"/>
      <p:bldP spid="29" grpId="0"/>
      <p:bldP spid="30" grpId="0"/>
      <p:bldP spid="31" grpId="0"/>
      <p:bldP spid="1024" grpId="0"/>
      <p:bldP spid="10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886" y="1268760"/>
            <a:ext cx="7620000" cy="523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49803" y="1149166"/>
            <a:ext cx="140775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Anglie</a:t>
            </a:r>
            <a:endParaRPr lang="cs-CZ" sz="32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57561" y="1149166"/>
            <a:ext cx="151836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Francie</a:t>
            </a:r>
            <a:endParaRPr lang="cs-CZ" sz="32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675925" y="1162706"/>
            <a:ext cx="191751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Německo</a:t>
            </a:r>
            <a:endParaRPr lang="cs-CZ" sz="32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93437" y="1149165"/>
            <a:ext cx="109998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Itálie</a:t>
            </a:r>
            <a:endParaRPr lang="cs-CZ" sz="32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88886" y="5463600"/>
            <a:ext cx="199285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Mussolini</a:t>
            </a:r>
            <a:endParaRPr lang="cs-CZ" sz="32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781739" y="5463599"/>
            <a:ext cx="176202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Daladier</a:t>
            </a:r>
            <a:endParaRPr lang="cs-CZ" sz="32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316485" y="5463598"/>
            <a:ext cx="255390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Chamberlain</a:t>
            </a:r>
            <a:endParaRPr lang="cs-CZ" sz="32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70389" y="5463600"/>
            <a:ext cx="126028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Hitler</a:t>
            </a:r>
            <a:endParaRPr lang="cs-CZ" sz="32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88886" y="764704"/>
            <a:ext cx="7341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i="1" dirty="0" smtClean="0">
                <a:solidFill>
                  <a:prstClr val="black"/>
                </a:solidFill>
              </a:rPr>
              <a:t>Přiřaď název státu ke jménu účastníka mnichovské schůzky: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20" name="Přímá spojnice se šipkou 19"/>
          <p:cNvCxnSpPr>
            <a:endCxn id="8" idx="0"/>
          </p:cNvCxnSpPr>
          <p:nvPr/>
        </p:nvCxnSpPr>
        <p:spPr>
          <a:xfrm>
            <a:off x="1453682" y="1747481"/>
            <a:ext cx="4139755" cy="371611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916743" y="1747481"/>
            <a:ext cx="746006" cy="3716119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4598886" y="1747481"/>
            <a:ext cx="2901643" cy="3716119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1785312" y="1747481"/>
            <a:ext cx="4358115" cy="3716119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71352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C-1KN5\Desktop\foto\Dějepis\č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863" y="1916832"/>
            <a:ext cx="7534275" cy="3419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04863" y="908720"/>
            <a:ext cx="75342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Podle zeměpisné mapy  s pomocí nápovědy vyznač na mapě ČSR větší města a oblasti, které po Mnichovu připadly Německu. Podle vyznačených bodů zakresli přibližně území Sudet.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14350" y="5445224"/>
            <a:ext cx="75342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191919"/>
                </a:solidFill>
                <a:effectLst/>
                <a:latin typeface="Arial"/>
              </a:rPr>
              <a:t>Podkarpatská Rus, území hraničící s Maďarskem, Těšínsko, Jeseníky, Žatec, Ústí n/L, Karlovy Vary, Český Krumlov, Šumava, Aš, Mariánské Lázně, Děčín, Krušné hory, Vrchlabí, Znojmo, Hodonín, Krkonoše</a:t>
            </a:r>
            <a:endParaRPr lang="cs-CZ" dirty="0"/>
          </a:p>
        </p:txBody>
      </p:sp>
      <p:sp>
        <p:nvSpPr>
          <p:cNvPr id="5" name="Volný tvar 4"/>
          <p:cNvSpPr/>
          <p:nvPr/>
        </p:nvSpPr>
        <p:spPr>
          <a:xfrm>
            <a:off x="3244644" y="3878826"/>
            <a:ext cx="3775587" cy="1047382"/>
          </a:xfrm>
          <a:custGeom>
            <a:avLst/>
            <a:gdLst>
              <a:gd name="connsiteX0" fmla="*/ 3775587 w 3775587"/>
              <a:gd name="connsiteY0" fmla="*/ 0 h 1047382"/>
              <a:gd name="connsiteX1" fmla="*/ 3598607 w 3775587"/>
              <a:gd name="connsiteY1" fmla="*/ 265471 h 1047382"/>
              <a:gd name="connsiteX2" fmla="*/ 3598607 w 3775587"/>
              <a:gd name="connsiteY2" fmla="*/ 398206 h 1047382"/>
              <a:gd name="connsiteX3" fmla="*/ 3510116 w 3775587"/>
              <a:gd name="connsiteY3" fmla="*/ 442451 h 1047382"/>
              <a:gd name="connsiteX4" fmla="*/ 3598607 w 3775587"/>
              <a:gd name="connsiteY4" fmla="*/ 604684 h 1047382"/>
              <a:gd name="connsiteX5" fmla="*/ 3598607 w 3775587"/>
              <a:gd name="connsiteY5" fmla="*/ 486697 h 1047382"/>
              <a:gd name="connsiteX6" fmla="*/ 2905432 w 3775587"/>
              <a:gd name="connsiteY6" fmla="*/ 309716 h 1047382"/>
              <a:gd name="connsiteX7" fmla="*/ 1887794 w 3775587"/>
              <a:gd name="connsiteY7" fmla="*/ 825909 h 1047382"/>
              <a:gd name="connsiteX8" fmla="*/ 1297858 w 3775587"/>
              <a:gd name="connsiteY8" fmla="*/ 1047135 h 1047382"/>
              <a:gd name="connsiteX9" fmla="*/ 442452 w 3775587"/>
              <a:gd name="connsiteY9" fmla="*/ 870155 h 1047382"/>
              <a:gd name="connsiteX10" fmla="*/ 427703 w 3775587"/>
              <a:gd name="connsiteY10" fmla="*/ 899651 h 1047382"/>
              <a:gd name="connsiteX11" fmla="*/ 383458 w 3775587"/>
              <a:gd name="connsiteY11" fmla="*/ 722671 h 1047382"/>
              <a:gd name="connsiteX12" fmla="*/ 442452 w 3775587"/>
              <a:gd name="connsiteY12" fmla="*/ 530942 h 1047382"/>
              <a:gd name="connsiteX13" fmla="*/ 442452 w 3775587"/>
              <a:gd name="connsiteY13" fmla="*/ 427703 h 1047382"/>
              <a:gd name="connsiteX14" fmla="*/ 324465 w 3775587"/>
              <a:gd name="connsiteY14" fmla="*/ 162232 h 1047382"/>
              <a:gd name="connsiteX15" fmla="*/ 162232 w 3775587"/>
              <a:gd name="connsiteY15" fmla="*/ 191729 h 1047382"/>
              <a:gd name="connsiteX16" fmla="*/ 0 w 3775587"/>
              <a:gd name="connsiteY16" fmla="*/ 324464 h 1047382"/>
              <a:gd name="connsiteX17" fmla="*/ 0 w 3775587"/>
              <a:gd name="connsiteY17" fmla="*/ 324464 h 10473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3775587" h="1047382">
                <a:moveTo>
                  <a:pt x="3775587" y="0"/>
                </a:moveTo>
                <a:cubicBezTo>
                  <a:pt x="3701845" y="99551"/>
                  <a:pt x="3628104" y="199103"/>
                  <a:pt x="3598607" y="265471"/>
                </a:cubicBezTo>
                <a:cubicBezTo>
                  <a:pt x="3569110" y="331839"/>
                  <a:pt x="3613355" y="368709"/>
                  <a:pt x="3598607" y="398206"/>
                </a:cubicBezTo>
                <a:cubicBezTo>
                  <a:pt x="3583859" y="427703"/>
                  <a:pt x="3510116" y="408038"/>
                  <a:pt x="3510116" y="442451"/>
                </a:cubicBezTo>
                <a:cubicBezTo>
                  <a:pt x="3510116" y="476864"/>
                  <a:pt x="3583859" y="597310"/>
                  <a:pt x="3598607" y="604684"/>
                </a:cubicBezTo>
                <a:cubicBezTo>
                  <a:pt x="3613355" y="612058"/>
                  <a:pt x="3714136" y="535858"/>
                  <a:pt x="3598607" y="486697"/>
                </a:cubicBezTo>
                <a:cubicBezTo>
                  <a:pt x="3483078" y="437536"/>
                  <a:pt x="3190567" y="253181"/>
                  <a:pt x="2905432" y="309716"/>
                </a:cubicBezTo>
                <a:cubicBezTo>
                  <a:pt x="2620297" y="366251"/>
                  <a:pt x="2155723" y="703006"/>
                  <a:pt x="1887794" y="825909"/>
                </a:cubicBezTo>
                <a:cubicBezTo>
                  <a:pt x="1619865" y="948812"/>
                  <a:pt x="1538748" y="1039761"/>
                  <a:pt x="1297858" y="1047135"/>
                </a:cubicBezTo>
                <a:cubicBezTo>
                  <a:pt x="1056968" y="1054509"/>
                  <a:pt x="587478" y="894736"/>
                  <a:pt x="442452" y="870155"/>
                </a:cubicBezTo>
                <a:cubicBezTo>
                  <a:pt x="297426" y="845574"/>
                  <a:pt x="437535" y="924232"/>
                  <a:pt x="427703" y="899651"/>
                </a:cubicBezTo>
                <a:cubicBezTo>
                  <a:pt x="417871" y="875070"/>
                  <a:pt x="381000" y="784122"/>
                  <a:pt x="383458" y="722671"/>
                </a:cubicBezTo>
                <a:cubicBezTo>
                  <a:pt x="385916" y="661220"/>
                  <a:pt x="432620" y="580103"/>
                  <a:pt x="442452" y="530942"/>
                </a:cubicBezTo>
                <a:cubicBezTo>
                  <a:pt x="452284" y="481781"/>
                  <a:pt x="462116" y="489155"/>
                  <a:pt x="442452" y="427703"/>
                </a:cubicBezTo>
                <a:cubicBezTo>
                  <a:pt x="422788" y="366251"/>
                  <a:pt x="371168" y="201561"/>
                  <a:pt x="324465" y="162232"/>
                </a:cubicBezTo>
                <a:cubicBezTo>
                  <a:pt x="277762" y="122903"/>
                  <a:pt x="216309" y="164690"/>
                  <a:pt x="162232" y="191729"/>
                </a:cubicBezTo>
                <a:cubicBezTo>
                  <a:pt x="108155" y="218768"/>
                  <a:pt x="0" y="324464"/>
                  <a:pt x="0" y="324464"/>
                </a:cubicBezTo>
                <a:lnTo>
                  <a:pt x="0" y="324464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1120670" y="2579349"/>
            <a:ext cx="3695725" cy="1617060"/>
          </a:xfrm>
          <a:custGeom>
            <a:avLst/>
            <a:gdLst>
              <a:gd name="connsiteX0" fmla="*/ 2153472 w 3695725"/>
              <a:gd name="connsiteY0" fmla="*/ 1594445 h 1617060"/>
              <a:gd name="connsiteX1" fmla="*/ 1696272 w 3695725"/>
              <a:gd name="connsiteY1" fmla="*/ 1181490 h 1617060"/>
              <a:gd name="connsiteX2" fmla="*/ 1504543 w 3695725"/>
              <a:gd name="connsiteY2" fmla="*/ 1092999 h 1617060"/>
              <a:gd name="connsiteX3" fmla="*/ 1460298 w 3695725"/>
              <a:gd name="connsiteY3" fmla="*/ 1314225 h 1617060"/>
              <a:gd name="connsiteX4" fmla="*/ 1194827 w 3695725"/>
              <a:gd name="connsiteY4" fmla="*/ 1609193 h 1617060"/>
              <a:gd name="connsiteX5" fmla="*/ 855614 w 3695725"/>
              <a:gd name="connsiteY5" fmla="*/ 1491206 h 1617060"/>
              <a:gd name="connsiteX6" fmla="*/ 472156 w 3695725"/>
              <a:gd name="connsiteY6" fmla="*/ 1063503 h 1617060"/>
              <a:gd name="connsiteX7" fmla="*/ 207 w 3695725"/>
              <a:gd name="connsiteY7" fmla="*/ 812780 h 1617060"/>
              <a:gd name="connsiteX8" fmla="*/ 413162 w 3695725"/>
              <a:gd name="connsiteY8" fmla="*/ 562057 h 1617060"/>
              <a:gd name="connsiteX9" fmla="*/ 486904 w 3695725"/>
              <a:gd name="connsiteY9" fmla="*/ 370328 h 1617060"/>
              <a:gd name="connsiteX10" fmla="*/ 531149 w 3695725"/>
              <a:gd name="connsiteY10" fmla="*/ 267090 h 1617060"/>
              <a:gd name="connsiteX11" fmla="*/ 796620 w 3695725"/>
              <a:gd name="connsiteY11" fmla="*/ 134354 h 1617060"/>
              <a:gd name="connsiteX12" fmla="*/ 1032595 w 3695725"/>
              <a:gd name="connsiteY12" fmla="*/ 60612 h 1617060"/>
              <a:gd name="connsiteX13" fmla="*/ 1106336 w 3695725"/>
              <a:gd name="connsiteY13" fmla="*/ 119606 h 1617060"/>
              <a:gd name="connsiteX14" fmla="*/ 1416053 w 3695725"/>
              <a:gd name="connsiteY14" fmla="*/ 1619 h 1617060"/>
              <a:gd name="connsiteX15" fmla="*/ 1607782 w 3695725"/>
              <a:gd name="connsiteY15" fmla="*/ 222845 h 1617060"/>
              <a:gd name="connsiteX16" fmla="*/ 1725769 w 3695725"/>
              <a:gd name="connsiteY16" fmla="*/ 104857 h 1617060"/>
              <a:gd name="connsiteX17" fmla="*/ 2094478 w 3695725"/>
              <a:gd name="connsiteY17" fmla="*/ 1619 h 1617060"/>
              <a:gd name="connsiteX18" fmla="*/ 2138724 w 3695725"/>
              <a:gd name="connsiteY18" fmla="*/ 119606 h 1617060"/>
              <a:gd name="connsiteX19" fmla="*/ 2123975 w 3695725"/>
              <a:gd name="connsiteY19" fmla="*/ 178599 h 1617060"/>
              <a:gd name="connsiteX20" fmla="*/ 2197717 w 3695725"/>
              <a:gd name="connsiteY20" fmla="*/ 193348 h 1617060"/>
              <a:gd name="connsiteX21" fmla="*/ 2227214 w 3695725"/>
              <a:gd name="connsiteY21" fmla="*/ 414574 h 1617060"/>
              <a:gd name="connsiteX22" fmla="*/ 2418943 w 3695725"/>
              <a:gd name="connsiteY22" fmla="*/ 488316 h 1617060"/>
              <a:gd name="connsiteX23" fmla="*/ 2227214 w 3695725"/>
              <a:gd name="connsiteY23" fmla="*/ 694793 h 1617060"/>
              <a:gd name="connsiteX24" fmla="*/ 2374698 w 3695725"/>
              <a:gd name="connsiteY24" fmla="*/ 989761 h 1617060"/>
              <a:gd name="connsiteX25" fmla="*/ 2581175 w 3695725"/>
              <a:gd name="connsiteY25" fmla="*/ 886522 h 1617060"/>
              <a:gd name="connsiteX26" fmla="*/ 2787653 w 3695725"/>
              <a:gd name="connsiteY26" fmla="*/ 857025 h 1617060"/>
              <a:gd name="connsiteX27" fmla="*/ 3067872 w 3695725"/>
              <a:gd name="connsiteY27" fmla="*/ 1078251 h 1617060"/>
              <a:gd name="connsiteX28" fmla="*/ 3244853 w 3695725"/>
              <a:gd name="connsiteY28" fmla="*/ 945516 h 1617060"/>
              <a:gd name="connsiteX29" fmla="*/ 3215356 w 3695725"/>
              <a:gd name="connsiteY29" fmla="*/ 783283 h 1617060"/>
              <a:gd name="connsiteX30" fmla="*/ 3289098 w 3695725"/>
              <a:gd name="connsiteY30" fmla="*/ 694793 h 1617060"/>
              <a:gd name="connsiteX31" fmla="*/ 3289098 w 3695725"/>
              <a:gd name="connsiteY31" fmla="*/ 694793 h 1617060"/>
              <a:gd name="connsiteX32" fmla="*/ 3289098 w 3695725"/>
              <a:gd name="connsiteY32" fmla="*/ 680045 h 1617060"/>
              <a:gd name="connsiteX33" fmla="*/ 3407085 w 3695725"/>
              <a:gd name="connsiteY33" fmla="*/ 857025 h 1617060"/>
              <a:gd name="connsiteX34" fmla="*/ 3466078 w 3695725"/>
              <a:gd name="connsiteY34" fmla="*/ 1019257 h 1617060"/>
              <a:gd name="connsiteX35" fmla="*/ 3687304 w 3695725"/>
              <a:gd name="connsiteY35" fmla="*/ 916019 h 1617060"/>
              <a:gd name="connsiteX36" fmla="*/ 3628311 w 3695725"/>
              <a:gd name="connsiteY36" fmla="*/ 960264 h 1617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695725" h="1617060">
                <a:moveTo>
                  <a:pt x="2153472" y="1594445"/>
                </a:moveTo>
                <a:cubicBezTo>
                  <a:pt x="1978949" y="1429754"/>
                  <a:pt x="1804427" y="1265064"/>
                  <a:pt x="1696272" y="1181490"/>
                </a:cubicBezTo>
                <a:cubicBezTo>
                  <a:pt x="1588117" y="1097916"/>
                  <a:pt x="1543872" y="1070877"/>
                  <a:pt x="1504543" y="1092999"/>
                </a:cubicBezTo>
                <a:cubicBezTo>
                  <a:pt x="1465214" y="1115121"/>
                  <a:pt x="1511917" y="1228193"/>
                  <a:pt x="1460298" y="1314225"/>
                </a:cubicBezTo>
                <a:cubicBezTo>
                  <a:pt x="1408679" y="1400257"/>
                  <a:pt x="1295608" y="1579696"/>
                  <a:pt x="1194827" y="1609193"/>
                </a:cubicBezTo>
                <a:cubicBezTo>
                  <a:pt x="1094046" y="1638690"/>
                  <a:pt x="976059" y="1582154"/>
                  <a:pt x="855614" y="1491206"/>
                </a:cubicBezTo>
                <a:cubicBezTo>
                  <a:pt x="735169" y="1400258"/>
                  <a:pt x="614724" y="1176574"/>
                  <a:pt x="472156" y="1063503"/>
                </a:cubicBezTo>
                <a:cubicBezTo>
                  <a:pt x="329588" y="950432"/>
                  <a:pt x="10039" y="896354"/>
                  <a:pt x="207" y="812780"/>
                </a:cubicBezTo>
                <a:cubicBezTo>
                  <a:pt x="-9625" y="729206"/>
                  <a:pt x="332046" y="635799"/>
                  <a:pt x="413162" y="562057"/>
                </a:cubicBezTo>
                <a:cubicBezTo>
                  <a:pt x="494278" y="488315"/>
                  <a:pt x="467240" y="419489"/>
                  <a:pt x="486904" y="370328"/>
                </a:cubicBezTo>
                <a:cubicBezTo>
                  <a:pt x="506568" y="321167"/>
                  <a:pt x="479530" y="306419"/>
                  <a:pt x="531149" y="267090"/>
                </a:cubicBezTo>
                <a:cubicBezTo>
                  <a:pt x="582768" y="227761"/>
                  <a:pt x="713046" y="168767"/>
                  <a:pt x="796620" y="134354"/>
                </a:cubicBezTo>
                <a:cubicBezTo>
                  <a:pt x="880194" y="99941"/>
                  <a:pt x="980976" y="63070"/>
                  <a:pt x="1032595" y="60612"/>
                </a:cubicBezTo>
                <a:cubicBezTo>
                  <a:pt x="1084214" y="58154"/>
                  <a:pt x="1042426" y="129438"/>
                  <a:pt x="1106336" y="119606"/>
                </a:cubicBezTo>
                <a:cubicBezTo>
                  <a:pt x="1170246" y="109774"/>
                  <a:pt x="1332479" y="-15588"/>
                  <a:pt x="1416053" y="1619"/>
                </a:cubicBezTo>
                <a:cubicBezTo>
                  <a:pt x="1499627" y="18825"/>
                  <a:pt x="1556163" y="205639"/>
                  <a:pt x="1607782" y="222845"/>
                </a:cubicBezTo>
                <a:cubicBezTo>
                  <a:pt x="1659401" y="240051"/>
                  <a:pt x="1644653" y="141728"/>
                  <a:pt x="1725769" y="104857"/>
                </a:cubicBezTo>
                <a:cubicBezTo>
                  <a:pt x="1806885" y="67986"/>
                  <a:pt x="2025652" y="-839"/>
                  <a:pt x="2094478" y="1619"/>
                </a:cubicBezTo>
                <a:cubicBezTo>
                  <a:pt x="2163304" y="4077"/>
                  <a:pt x="2133808" y="90109"/>
                  <a:pt x="2138724" y="119606"/>
                </a:cubicBezTo>
                <a:cubicBezTo>
                  <a:pt x="2143640" y="149103"/>
                  <a:pt x="2114143" y="166309"/>
                  <a:pt x="2123975" y="178599"/>
                </a:cubicBezTo>
                <a:cubicBezTo>
                  <a:pt x="2133807" y="190889"/>
                  <a:pt x="2180511" y="154019"/>
                  <a:pt x="2197717" y="193348"/>
                </a:cubicBezTo>
                <a:cubicBezTo>
                  <a:pt x="2214923" y="232677"/>
                  <a:pt x="2190343" y="365413"/>
                  <a:pt x="2227214" y="414574"/>
                </a:cubicBezTo>
                <a:cubicBezTo>
                  <a:pt x="2264085" y="463735"/>
                  <a:pt x="2418943" y="441613"/>
                  <a:pt x="2418943" y="488316"/>
                </a:cubicBezTo>
                <a:cubicBezTo>
                  <a:pt x="2418943" y="535019"/>
                  <a:pt x="2234588" y="611219"/>
                  <a:pt x="2227214" y="694793"/>
                </a:cubicBezTo>
                <a:cubicBezTo>
                  <a:pt x="2219840" y="778367"/>
                  <a:pt x="2315705" y="957806"/>
                  <a:pt x="2374698" y="989761"/>
                </a:cubicBezTo>
                <a:cubicBezTo>
                  <a:pt x="2433691" y="1021716"/>
                  <a:pt x="2512349" y="908645"/>
                  <a:pt x="2581175" y="886522"/>
                </a:cubicBezTo>
                <a:cubicBezTo>
                  <a:pt x="2650001" y="864399"/>
                  <a:pt x="2706537" y="825070"/>
                  <a:pt x="2787653" y="857025"/>
                </a:cubicBezTo>
                <a:cubicBezTo>
                  <a:pt x="2868769" y="888980"/>
                  <a:pt x="2991672" y="1063503"/>
                  <a:pt x="3067872" y="1078251"/>
                </a:cubicBezTo>
                <a:cubicBezTo>
                  <a:pt x="3144072" y="1092999"/>
                  <a:pt x="3220272" y="994677"/>
                  <a:pt x="3244853" y="945516"/>
                </a:cubicBezTo>
                <a:cubicBezTo>
                  <a:pt x="3269434" y="896355"/>
                  <a:pt x="3207982" y="825070"/>
                  <a:pt x="3215356" y="783283"/>
                </a:cubicBezTo>
                <a:cubicBezTo>
                  <a:pt x="3222730" y="741496"/>
                  <a:pt x="3289098" y="694793"/>
                  <a:pt x="3289098" y="694793"/>
                </a:cubicBezTo>
                <a:lnTo>
                  <a:pt x="3289098" y="694793"/>
                </a:lnTo>
                <a:cubicBezTo>
                  <a:pt x="3289098" y="692335"/>
                  <a:pt x="3269434" y="653006"/>
                  <a:pt x="3289098" y="680045"/>
                </a:cubicBezTo>
                <a:cubicBezTo>
                  <a:pt x="3308762" y="707084"/>
                  <a:pt x="3377588" y="800490"/>
                  <a:pt x="3407085" y="857025"/>
                </a:cubicBezTo>
                <a:cubicBezTo>
                  <a:pt x="3436582" y="913560"/>
                  <a:pt x="3419375" y="1009425"/>
                  <a:pt x="3466078" y="1019257"/>
                </a:cubicBezTo>
                <a:cubicBezTo>
                  <a:pt x="3512781" y="1029089"/>
                  <a:pt x="3660265" y="925851"/>
                  <a:pt x="3687304" y="916019"/>
                </a:cubicBezTo>
                <a:cubicBezTo>
                  <a:pt x="3714343" y="906187"/>
                  <a:pt x="3671327" y="933225"/>
                  <a:pt x="3628311" y="960264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9371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92158" y="548680"/>
            <a:ext cx="7704856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600" b="1" dirty="0" smtClean="0">
                <a:solidFill>
                  <a:prstClr val="black"/>
                </a:solidFill>
              </a:rPr>
              <a:t>CITACE</a:t>
            </a:r>
            <a:endParaRPr lang="cs-CZ" sz="1600" dirty="0" smtClean="0">
              <a:solidFill>
                <a:prstClr val="black"/>
              </a:solidFill>
            </a:endParaRP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Snímek 4</a:t>
            </a:r>
          </a:p>
          <a:p>
            <a:pPr lvl="0"/>
            <a:r>
              <a:rPr lang="cs-CZ" sz="1200" dirty="0">
                <a:solidFill>
                  <a:prstClr val="black"/>
                </a:solidFill>
                <a:latin typeface="Calibri"/>
              </a:rPr>
              <a:t>Obrázky dostupné na www: </a:t>
            </a:r>
            <a:r>
              <a:rPr lang="cs-CZ" sz="1200" dirty="0">
                <a:solidFill>
                  <a:prstClr val="black"/>
                </a:solidFill>
              </a:rPr>
              <a:t>&lt; </a:t>
            </a:r>
            <a:r>
              <a:rPr lang="cs-CZ" sz="1200" dirty="0">
                <a:solidFill>
                  <a:prstClr val="black"/>
                </a:solidFill>
                <a:hlinkClick r:id="rId2"/>
              </a:rPr>
              <a:t>http://office.microsoft.com</a:t>
            </a:r>
            <a:r>
              <a:rPr lang="en-US" sz="1200" dirty="0">
                <a:solidFill>
                  <a:prstClr val="black"/>
                </a:solidFill>
              </a:rPr>
              <a:t>&gt;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endParaRPr lang="cs-CZ" sz="1200" dirty="0" smtClean="0">
              <a:solidFill>
                <a:prstClr val="black"/>
              </a:solidFill>
            </a:endParaRP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Heinrich </a:t>
            </a:r>
            <a:r>
              <a:rPr lang="cs-CZ" sz="1200" dirty="0">
                <a:solidFill>
                  <a:prstClr val="black"/>
                </a:solidFill>
              </a:rPr>
              <a:t>Hoffman?</a:t>
            </a:r>
            <a:r>
              <a:rPr lang="cs-CZ" sz="1200" b="1" dirty="0">
                <a:solidFill>
                  <a:prstClr val="black"/>
                </a:solidFill>
              </a:rPr>
              <a:t> </a:t>
            </a:r>
            <a:r>
              <a:rPr lang="cs-CZ" sz="1200" b="1" dirty="0" err="1">
                <a:solidFill>
                  <a:prstClr val="black"/>
                </a:solidFill>
              </a:rPr>
              <a:t>Bundesarchiv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Bild</a:t>
            </a:r>
            <a:r>
              <a:rPr lang="cs-CZ" sz="1200" b="1" dirty="0">
                <a:solidFill>
                  <a:prstClr val="black"/>
                </a:solidFill>
              </a:rPr>
              <a:t> 146-1990-048-29A / </a:t>
            </a:r>
            <a:r>
              <a:rPr lang="cs-CZ" sz="1200" b="1" dirty="0" smtClean="0">
                <a:solidFill>
                  <a:prstClr val="black"/>
                </a:solidFill>
              </a:rPr>
              <a:t>CC-BY-SA. </a:t>
            </a:r>
            <a:r>
              <a:rPr lang="en-US" sz="1200" dirty="0" smtClean="0">
                <a:solidFill>
                  <a:prstClr val="black"/>
                </a:solidFill>
              </a:rPr>
              <a:t>[</a:t>
            </a:r>
            <a:r>
              <a:rPr lang="en-US" sz="1200" dirty="0">
                <a:solidFill>
                  <a:prstClr val="black"/>
                </a:solidFill>
              </a:rPr>
              <a:t>cit.201</a:t>
            </a:r>
            <a:r>
              <a:rPr lang="cs-CZ" sz="1200" dirty="0">
                <a:solidFill>
                  <a:prstClr val="black"/>
                </a:solidFill>
              </a:rPr>
              <a:t>2-01-30</a:t>
            </a:r>
            <a:r>
              <a:rPr lang="en-US" sz="1200" dirty="0">
                <a:solidFill>
                  <a:prstClr val="black"/>
                </a:solidFill>
              </a:rPr>
              <a:t>]</a:t>
            </a:r>
            <a:r>
              <a:rPr lang="cs-CZ" sz="1200" dirty="0">
                <a:solidFill>
                  <a:prstClr val="black"/>
                </a:solidFill>
              </a:rPr>
              <a:t>. Dostupný pod licencí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 </a:t>
            </a:r>
            <a:r>
              <a:rPr lang="cs-CZ" sz="1200" dirty="0" err="1">
                <a:solidFill>
                  <a:prstClr val="black"/>
                </a:solidFill>
              </a:rPr>
              <a:t>zWikimedia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WWW: &lt;</a:t>
            </a:r>
            <a:r>
              <a:rPr lang="en-US" sz="1200" dirty="0">
                <a:solidFill>
                  <a:prstClr val="black"/>
                </a:solidFill>
                <a:hlinkClick r:id="rId3"/>
              </a:rPr>
              <a:t>http://cs.wikipedia.org/wiki/Soubor:Adolf_Hitler-1933.jpg</a:t>
            </a:r>
            <a:r>
              <a:rPr lang="cs-CZ" sz="1200" dirty="0">
                <a:solidFill>
                  <a:prstClr val="black"/>
                </a:solidFill>
              </a:rPr>
              <a:t>&gt;</a:t>
            </a: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 </a:t>
            </a: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Snímek 4, 5</a:t>
            </a: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Autor </a:t>
            </a:r>
            <a:r>
              <a:rPr lang="cs-CZ" sz="1200" dirty="0" smtClean="0">
                <a:solidFill>
                  <a:prstClr val="black"/>
                </a:solidFill>
              </a:rPr>
              <a:t>neuveden</a:t>
            </a:r>
            <a:r>
              <a:rPr lang="cs-CZ" sz="1200" dirty="0" smtClean="0">
                <a:solidFill>
                  <a:prstClr val="black"/>
                </a:solidFill>
              </a:rPr>
              <a:t>. </a:t>
            </a:r>
            <a:r>
              <a:rPr lang="cs-CZ" sz="1200" dirty="0" smtClean="0">
                <a:solidFill>
                  <a:prstClr val="black"/>
                </a:solidFill>
              </a:rPr>
              <a:t>[cit.2012-02-01</a:t>
            </a:r>
            <a:r>
              <a:rPr lang="cs-CZ" sz="1200" dirty="0" smtClean="0">
                <a:solidFill>
                  <a:prstClr val="black"/>
                </a:solidFill>
              </a:rPr>
              <a:t>]. Volné dílo, dostupný z </a:t>
            </a:r>
            <a:r>
              <a:rPr lang="cs-CZ" sz="1200" dirty="0" err="1" smtClean="0">
                <a:solidFill>
                  <a:prstClr val="black"/>
                </a:solidFill>
              </a:rPr>
              <a:t>Wikimedia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 err="1" smtClean="0">
                <a:solidFill>
                  <a:prstClr val="black"/>
                </a:solidFill>
              </a:rPr>
              <a:t>Commons</a:t>
            </a:r>
            <a:r>
              <a:rPr lang="cs-CZ" sz="1200" dirty="0" smtClean="0">
                <a:solidFill>
                  <a:prstClr val="black"/>
                </a:solidFill>
              </a:rPr>
              <a:t> na WWW:</a:t>
            </a: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&lt;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http</a:t>
            </a:r>
            <a:r>
              <a:rPr lang="cs-CZ" sz="1200" dirty="0">
                <a:solidFill>
                  <a:prstClr val="black"/>
                </a:solidFill>
                <a:hlinkClick r:id="rId4"/>
              </a:rPr>
              <a:t>://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cs.wikipedia.org/wiki/Soubor:Edvard_Bene%C5%A1.jpg</a:t>
            </a:r>
            <a:r>
              <a:rPr lang="cs-CZ" sz="1200" dirty="0">
                <a:solidFill>
                  <a:prstClr val="black"/>
                </a:solidFill>
              </a:rPr>
              <a:t>&gt;</a:t>
            </a:r>
          </a:p>
          <a:p>
            <a:pPr lvl="0"/>
            <a:endParaRPr lang="cs-CZ" sz="1200" dirty="0" smtClean="0">
              <a:solidFill>
                <a:prstClr val="black"/>
              </a:solidFill>
            </a:endParaRP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Autor </a:t>
            </a:r>
            <a:r>
              <a:rPr lang="cs-CZ" sz="1200" dirty="0" smtClean="0">
                <a:solidFill>
                  <a:prstClr val="black"/>
                </a:solidFill>
              </a:rPr>
              <a:t>neznámý. [</a:t>
            </a:r>
            <a:r>
              <a:rPr lang="cs-CZ" sz="1200" dirty="0">
                <a:solidFill>
                  <a:prstClr val="black"/>
                </a:solidFill>
              </a:rPr>
              <a:t>cit.2012-02-01]. Volné dílo, dostupný z </a:t>
            </a:r>
            <a:r>
              <a:rPr lang="cs-CZ" sz="1200" dirty="0" err="1">
                <a:solidFill>
                  <a:prstClr val="black"/>
                </a:solidFill>
              </a:rPr>
              <a:t>Wikimedia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WWW:</a:t>
            </a: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&lt;</a:t>
            </a:r>
            <a:r>
              <a:rPr lang="cs-CZ" sz="1200" dirty="0" smtClean="0">
                <a:solidFill>
                  <a:prstClr val="black"/>
                </a:solidFill>
                <a:hlinkClick r:id="rId5"/>
              </a:rPr>
              <a:t>http</a:t>
            </a:r>
            <a:r>
              <a:rPr lang="cs-CZ" sz="1200" dirty="0">
                <a:solidFill>
                  <a:prstClr val="black"/>
                </a:solidFill>
                <a:hlinkClick r:id="rId5"/>
              </a:rPr>
              <a:t>://</a:t>
            </a:r>
            <a:r>
              <a:rPr lang="cs-CZ" sz="1200" dirty="0" smtClean="0">
                <a:solidFill>
                  <a:prstClr val="black"/>
                </a:solidFill>
                <a:hlinkClick r:id="rId5"/>
              </a:rPr>
              <a:t>cs.wikipedia.org/wiki/Soubor:Tom%C3%A1%C5%A1_Garrigue_Masaryk_1925.PNG</a:t>
            </a:r>
            <a:r>
              <a:rPr lang="cs-CZ" sz="1200" dirty="0" smtClean="0">
                <a:solidFill>
                  <a:prstClr val="black"/>
                </a:solidFill>
              </a:rPr>
              <a:t>&gt;</a:t>
            </a:r>
          </a:p>
          <a:p>
            <a:pPr lvl="0"/>
            <a:endParaRPr lang="cs-CZ" sz="1200" dirty="0" smtClean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</a:rPr>
              <a:t>Snímek 5</a:t>
            </a:r>
          </a:p>
          <a:p>
            <a:pPr lvl="0"/>
            <a:r>
              <a:rPr lang="cs-CZ" sz="1200" dirty="0">
                <a:solidFill>
                  <a:prstClr val="black"/>
                </a:solidFill>
              </a:rPr>
              <a:t> Autor Ondřej </a:t>
            </a:r>
            <a:r>
              <a:rPr lang="cs-CZ" sz="1200" dirty="0" smtClean="0">
                <a:solidFill>
                  <a:prstClr val="black"/>
                </a:solidFill>
              </a:rPr>
              <a:t>Sláma. </a:t>
            </a:r>
            <a:r>
              <a:rPr lang="cs-CZ" sz="1200" dirty="0">
                <a:solidFill>
                  <a:prstClr val="black"/>
                </a:solidFill>
              </a:rPr>
              <a:t>[cit.2012-02-01]. Dostupný pod licencí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3.0 </a:t>
            </a:r>
            <a:r>
              <a:rPr lang="cs-CZ" sz="1200" dirty="0" err="1">
                <a:solidFill>
                  <a:prstClr val="black"/>
                </a:solidFill>
              </a:rPr>
              <a:t>Unported</a:t>
            </a:r>
            <a:r>
              <a:rPr lang="cs-CZ" sz="1200" dirty="0">
                <a:solidFill>
                  <a:prstClr val="black"/>
                </a:solidFill>
              </a:rPr>
              <a:t> z </a:t>
            </a:r>
            <a:r>
              <a:rPr lang="cs-CZ" sz="1200" dirty="0" err="1">
                <a:solidFill>
                  <a:prstClr val="black"/>
                </a:solidFill>
              </a:rPr>
              <a:t>Wikimedia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WWW:</a:t>
            </a: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&lt;h</a:t>
            </a:r>
            <a:r>
              <a:rPr lang="cs-CZ" sz="1200" dirty="0" smtClean="0">
                <a:solidFill>
                  <a:prstClr val="black"/>
                </a:solidFill>
                <a:hlinkClick r:id="rId6"/>
              </a:rPr>
              <a:t>ttp</a:t>
            </a:r>
            <a:r>
              <a:rPr lang="cs-CZ" sz="1200" dirty="0">
                <a:solidFill>
                  <a:prstClr val="black"/>
                </a:solidFill>
                <a:hlinkClick r:id="rId6"/>
              </a:rPr>
              <a:t>://cs.wikipedia.org/wiki/Soubor:V%C3%A1clav_Havel_cut_out.jpg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  <a:latin typeface="Calibri"/>
                <a:hlinkClick r:id="rId7"/>
              </a:rPr>
              <a:t>http://www.youtube.com/watch?v=7yy1AsgfUMM&amp;feature=related</a:t>
            </a:r>
            <a:r>
              <a:rPr lang="cs-CZ" sz="1200" dirty="0">
                <a:solidFill>
                  <a:prstClr val="black"/>
                </a:solidFill>
              </a:rPr>
              <a:t> &gt;</a:t>
            </a:r>
          </a:p>
          <a:p>
            <a:pPr lvl="0"/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  <a:latin typeface="Calibri"/>
                <a:hlinkClick r:id="rId7"/>
              </a:rPr>
              <a:t>http://www.youtube.com/watch?v=7yy1AsgfUMM&amp;feature=related</a:t>
            </a:r>
            <a:endParaRPr lang="cs-CZ" sz="1200" dirty="0">
              <a:solidFill>
                <a:prstClr val="black"/>
              </a:solidFill>
              <a:latin typeface="Calibri"/>
            </a:endParaRPr>
          </a:p>
          <a:p>
            <a:pPr lvl="0"/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</a:rPr>
              <a:t>Snímek 7</a:t>
            </a:r>
          </a:p>
          <a:p>
            <a:pPr lvl="0"/>
            <a:r>
              <a:rPr lang="cs-CZ" sz="1200" b="1" dirty="0" err="1">
                <a:solidFill>
                  <a:prstClr val="black"/>
                </a:solidFill>
              </a:rPr>
              <a:t>Bundesarchiv</a:t>
            </a:r>
            <a:r>
              <a:rPr lang="cs-CZ" sz="1200" b="1" dirty="0">
                <a:solidFill>
                  <a:prstClr val="black"/>
                </a:solidFill>
              </a:rPr>
              <a:t>, </a:t>
            </a:r>
            <a:r>
              <a:rPr lang="cs-CZ" sz="1200" b="1" dirty="0" err="1">
                <a:solidFill>
                  <a:prstClr val="black"/>
                </a:solidFill>
              </a:rPr>
              <a:t>Bild</a:t>
            </a:r>
            <a:r>
              <a:rPr lang="cs-CZ" sz="1200" b="1" dirty="0">
                <a:solidFill>
                  <a:prstClr val="black"/>
                </a:solidFill>
              </a:rPr>
              <a:t> 183-R69173 </a:t>
            </a:r>
            <a:r>
              <a:rPr lang="cs-CZ" sz="1200" b="1">
                <a:solidFill>
                  <a:prstClr val="black"/>
                </a:solidFill>
              </a:rPr>
              <a:t>/ </a:t>
            </a:r>
            <a:r>
              <a:rPr lang="cs-CZ" sz="1200" b="1" smtClean="0">
                <a:solidFill>
                  <a:prstClr val="black"/>
                </a:solidFill>
              </a:rPr>
              <a:t>CC-BY-SA. </a:t>
            </a:r>
            <a:r>
              <a:rPr lang="en-US" sz="1200" dirty="0">
                <a:solidFill>
                  <a:prstClr val="black"/>
                </a:solidFill>
              </a:rPr>
              <a:t>[cit.201</a:t>
            </a:r>
            <a:r>
              <a:rPr lang="cs-CZ" sz="1200" dirty="0">
                <a:solidFill>
                  <a:prstClr val="black"/>
                </a:solidFill>
              </a:rPr>
              <a:t>2-02-02</a:t>
            </a:r>
            <a:r>
              <a:rPr lang="en-US" sz="1200" dirty="0">
                <a:solidFill>
                  <a:prstClr val="black"/>
                </a:solidFill>
              </a:rPr>
              <a:t>]</a:t>
            </a:r>
            <a:r>
              <a:rPr lang="cs-CZ" sz="1200" dirty="0">
                <a:solidFill>
                  <a:prstClr val="black"/>
                </a:solidFill>
              </a:rPr>
              <a:t>. Dostupný pod licencí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 </a:t>
            </a:r>
            <a:r>
              <a:rPr lang="cs-CZ" sz="1200" dirty="0" err="1">
                <a:solidFill>
                  <a:prstClr val="black"/>
                </a:solidFill>
              </a:rPr>
              <a:t>zWikimedia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WWW: </a:t>
            </a:r>
            <a:r>
              <a:rPr lang="cs-CZ" sz="1200" dirty="0" smtClean="0">
                <a:solidFill>
                  <a:prstClr val="black"/>
                </a:solidFill>
              </a:rPr>
              <a:t>&lt; </a:t>
            </a:r>
            <a:r>
              <a:rPr lang="cs-CZ" sz="1200" dirty="0">
                <a:solidFill>
                  <a:prstClr val="black"/>
                </a:solidFill>
                <a:hlinkClick r:id="rId8"/>
              </a:rPr>
              <a:t>http://cs.wikipedia.org/wiki/Soubor:Bundesarchiv_Bild_183-R69173,_M%C3%BCnchener_Abkommen,_Staatschefs.jpg</a:t>
            </a:r>
            <a:r>
              <a:rPr lang="cs-CZ" sz="1200" dirty="0">
                <a:solidFill>
                  <a:prstClr val="black"/>
                </a:solidFill>
              </a:rPr>
              <a:t> &gt;</a:t>
            </a:r>
          </a:p>
          <a:p>
            <a:pPr lvl="0"/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</a:rPr>
              <a:t>Snímek 8</a:t>
            </a:r>
          </a:p>
          <a:p>
            <a:pPr lvl="0"/>
            <a:r>
              <a:rPr lang="cs-CZ" sz="1200" dirty="0">
                <a:solidFill>
                  <a:prstClr val="black"/>
                </a:solidFill>
              </a:rPr>
              <a:t>Archiv autora</a:t>
            </a:r>
          </a:p>
        </p:txBody>
      </p:sp>
    </p:spTree>
    <p:extLst>
      <p:ext uri="{BB962C8B-B14F-4D97-AF65-F5344CB8AC3E}">
        <p14:creationId xmlns:p14="http://schemas.microsoft.com/office/powerpoint/2010/main" val="20120690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385</TotalTime>
  <Words>446</Words>
  <Application>Microsoft Office PowerPoint</Application>
  <PresentationFormat>Předvádění na obrazovce (4:3)</PresentationFormat>
  <Paragraphs>114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Motiv systému Office</vt:lpstr>
      <vt:lpstr>Exekutivní</vt:lpstr>
      <vt:lpstr>1_Exekutivní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PC-1KN5</dc:creator>
  <cp:lastModifiedBy>PC-1KN5</cp:lastModifiedBy>
  <cp:revision>40</cp:revision>
  <dcterms:created xsi:type="dcterms:W3CDTF">2012-02-01T17:11:08Z</dcterms:created>
  <dcterms:modified xsi:type="dcterms:W3CDTF">2012-06-19T20:48:39Z</dcterms:modified>
</cp:coreProperties>
</file>