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57" r:id="rId4"/>
    <p:sldId id="258" r:id="rId5"/>
    <p:sldId id="259" r:id="rId6"/>
    <p:sldId id="267" r:id="rId7"/>
    <p:sldId id="266" r:id="rId8"/>
    <p:sldId id="272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6757402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17106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4743060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8842640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3889126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919135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163286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886404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720186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4397779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7319938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4390455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8777574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8799414"/>
      </p:ext>
    </p:extLst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816255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153875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2016520"/>
      </p:ext>
    </p:extLst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8773232"/>
      </p:ext>
    </p:extLst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978255"/>
      </p:ext>
    </p:extLst>
  </p:cSld>
  <p:clrMapOvr>
    <a:masterClrMapping/>
  </p:clrMapOvr>
  <p:transition spd="slow">
    <p:push dir="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2871688"/>
      </p:ext>
    </p:extLst>
  </p:cSld>
  <p:clrMapOvr>
    <a:masterClrMapping/>
  </p:clrMapOvr>
  <p:transition spd="slow">
    <p:push dir="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448463"/>
      </p:ext>
    </p:extLst>
  </p:cSld>
  <p:clrMapOvr>
    <a:masterClrMapping/>
  </p:clrMapOvr>
  <p:transition spd="slow">
    <p:push dir="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531216"/>
      </p:ext>
    </p:extLst>
  </p:cSld>
  <p:clrMapOvr>
    <a:masterClrMapping/>
  </p:clrMapOvr>
  <p:transition spd="slow">
    <p:push dir="u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47269-C5FB-4F60-A0FE-2E10070B2BB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D720C-6DF8-4BCA-95B9-5D81DFE4E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3560752"/>
      </p:ext>
    </p:extLst>
  </p:cSld>
  <p:clrMapOvr>
    <a:masterClrMapping/>
  </p:clrMapOvr>
  <p:transition spd="slow">
    <p:push dir="u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47269-C5FB-4F60-A0FE-2E10070B2BB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D720C-6DF8-4BCA-95B9-5D81DFE4E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834707"/>
      </p:ext>
    </p:extLst>
  </p:cSld>
  <p:clrMapOvr>
    <a:masterClrMapping/>
  </p:clrMapOvr>
  <p:transition spd="slow">
    <p:push dir="u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47269-C5FB-4F60-A0FE-2E10070B2BB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D720C-6DF8-4BCA-95B9-5D81DFE4E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508190"/>
      </p:ext>
    </p:extLst>
  </p:cSld>
  <p:clrMapOvr>
    <a:masterClrMapping/>
  </p:clrMapOvr>
  <p:transition spd="slow">
    <p:push dir="u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47269-C5FB-4F60-A0FE-2E10070B2BB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D720C-6DF8-4BCA-95B9-5D81DFE4E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100753"/>
      </p:ext>
    </p:extLst>
  </p:cSld>
  <p:clrMapOvr>
    <a:masterClrMapping/>
  </p:clrMapOvr>
  <p:transition spd="slow">
    <p:push dir="u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47269-C5FB-4F60-A0FE-2E10070B2BB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D720C-6DF8-4BCA-95B9-5D81DFE4E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90218"/>
      </p:ext>
    </p:extLst>
  </p:cSld>
  <p:clrMapOvr>
    <a:masterClrMapping/>
  </p:clrMapOvr>
  <p:transition spd="slow">
    <p:push dir="u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47269-C5FB-4F60-A0FE-2E10070B2BB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D720C-6DF8-4BCA-95B9-5D81DFE4E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978728"/>
      </p:ext>
    </p:extLst>
  </p:cSld>
  <p:clrMapOvr>
    <a:masterClrMapping/>
  </p:clrMapOvr>
  <p:transition spd="slow">
    <p:push dir="u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47269-C5FB-4F60-A0FE-2E10070B2BB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D720C-6DF8-4BCA-95B9-5D81DFE4E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7465064"/>
      </p:ext>
    </p:extLst>
  </p:cSld>
  <p:clrMapOvr>
    <a:masterClrMapping/>
  </p:clrMapOvr>
  <p:transition spd="slow">
    <p:push dir="u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47269-C5FB-4F60-A0FE-2E10070B2BB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D720C-6DF8-4BCA-95B9-5D81DFE4E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0036845"/>
      </p:ext>
    </p:extLst>
  </p:cSld>
  <p:clrMapOvr>
    <a:masterClrMapping/>
  </p:clrMapOvr>
  <p:transition spd="slow">
    <p:push dir="u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47269-C5FB-4F60-A0FE-2E10070B2BB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D720C-6DF8-4BCA-95B9-5D81DFE4E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1447381"/>
      </p:ext>
    </p:extLst>
  </p:cSld>
  <p:clrMapOvr>
    <a:masterClrMapping/>
  </p:clrMapOvr>
  <p:transition spd="slow">
    <p:push dir="u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47269-C5FB-4F60-A0FE-2E10070B2BB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D720C-6DF8-4BCA-95B9-5D81DFE4E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5205901"/>
      </p:ext>
    </p:extLst>
  </p:cSld>
  <p:clrMapOvr>
    <a:masterClrMapping/>
  </p:clrMapOvr>
  <p:transition spd="slow">
    <p:push dir="u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47269-C5FB-4F60-A0FE-2E10070B2BB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D720C-6DF8-4BCA-95B9-5D81DFE4E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7391016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CBF828-9822-4045-8FAF-F508AFF43A2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8C330F-48CB-44AE-B797-F7605DD21E3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6442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064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47269-C5FB-4F60-A0FE-2E10070B2BB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D720C-6DF8-4BCA-95B9-5D81DFE4E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425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B-oTS2XulNU&amp;feature=related" TargetMode="Externa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%C3%A1cha.jpg" TargetMode="External"/><Relationship Id="rId3" Type="http://schemas.openxmlformats.org/officeDocument/2006/relationships/hyperlink" Target="http://cs.wikipedia.org/wiki/Soubor:Edvard_Bene%C5%A1.jpg" TargetMode="External"/><Relationship Id="rId7" Type="http://schemas.openxmlformats.org/officeDocument/2006/relationships/hyperlink" Target="http://creativecommons.org/licenses/by-sa/3.0/de/deed.cs" TargetMode="External"/><Relationship Id="rId2" Type="http://schemas.openxmlformats.org/officeDocument/2006/relationships/hyperlink" Target="http://www.youtube.com/watch?v=B-oTS2XulNU&amp;feature=related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youtube.com/watch?v=7yy1AsgfUMM&amp;feature=related" TargetMode="External"/><Relationship Id="rId5" Type="http://schemas.openxmlformats.org/officeDocument/2006/relationships/hyperlink" Target="http://cs.wikipedia.org/wiki/Soubor:V%C3%A1clav_Havel_cut_out.jpg" TargetMode="External"/><Relationship Id="rId4" Type="http://schemas.openxmlformats.org/officeDocument/2006/relationships/hyperlink" Target="http://cs.wikipedia.org/wiki/Soubor:Tom%C3%A1%C5%A1_Garrigue_Masaryk_1925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3035" y="1892424"/>
            <a:ext cx="703253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pPr algn="l"/>
            <a:endParaRPr lang="cs-CZ" sz="2600" dirty="0" smtClean="0"/>
          </a:p>
          <a:p>
            <a:pPr algn="l"/>
            <a:r>
              <a:rPr lang="cs-CZ" sz="2600" dirty="0" smtClean="0"/>
              <a:t>NOVOVĚK</a:t>
            </a:r>
          </a:p>
          <a:p>
            <a:pPr algn="l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 VY_32_INOVACE_15_Protektorát Čechy a Morava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48780" y="5013176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Mgr. Lenka Habartová</a:t>
            </a:r>
          </a:p>
        </p:txBody>
      </p:sp>
    </p:spTree>
    <p:extLst>
      <p:ext uri="{BB962C8B-B14F-4D97-AF65-F5344CB8AC3E}">
        <p14:creationId xmlns:p14="http://schemas.microsoft.com/office/powerpoint/2010/main" val="21627529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96752"/>
            <a:ext cx="79928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Anotace:</a:t>
            </a:r>
          </a:p>
          <a:p>
            <a:r>
              <a:rPr lang="cs-CZ" dirty="0">
                <a:solidFill>
                  <a:prstClr val="black"/>
                </a:solidFill>
              </a:rPr>
              <a:t>Prezentace je určena žákům 9. ročníku a je součástí učiva dějepisu. Seznamuje žáky </a:t>
            </a:r>
            <a:r>
              <a:rPr lang="cs-CZ" dirty="0" smtClean="0">
                <a:solidFill>
                  <a:prstClr val="black"/>
                </a:solidFill>
              </a:rPr>
              <a:t>se vznikem Protektorátu Čechy a Morava.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K doplňování lze použít pero ICT nebo fix.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Období </a:t>
            </a:r>
            <a:r>
              <a:rPr lang="cs-CZ" dirty="0">
                <a:solidFill>
                  <a:prstClr val="black"/>
                </a:solidFill>
              </a:rPr>
              <a:t>vzniku vzdělávacího materiálu: únor 2012.</a:t>
            </a:r>
          </a:p>
        </p:txBody>
      </p:sp>
    </p:spTree>
    <p:extLst>
      <p:ext uri="{BB962C8B-B14F-4D97-AF65-F5344CB8AC3E}">
        <p14:creationId xmlns:p14="http://schemas.microsoft.com/office/powerpoint/2010/main" val="38301358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670647" y="1628800"/>
            <a:ext cx="7902326" cy="25545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Protektorát</a:t>
            </a:r>
          </a:p>
          <a:p>
            <a:pPr algn="ctr"/>
            <a:r>
              <a:rPr lang="cs-CZ" sz="8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Čechy a Morava</a:t>
            </a:r>
            <a:endParaRPr lang="cs-CZ" sz="80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4581128"/>
            <a:ext cx="69847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Calibri"/>
                <a:hlinkClick r:id="rId2"/>
              </a:rPr>
              <a:t>http://www.youtube.com/watch?v=B-oTS2XulNU&amp;feature=related</a:t>
            </a:r>
            <a:endParaRPr lang="cs-CZ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29135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912" y="863556"/>
            <a:ext cx="7851503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  <a:t>30.9.1938 přijala Česko-Slovenská vláda mnichovský diktát. Naše armáda opustila pohraničí bez </a:t>
            </a:r>
            <a:r>
              <a:rPr lang="cs-CZ" sz="2400" dirty="0" smtClean="0">
                <a:solidFill>
                  <a:prstClr val="black"/>
                </a:solidFill>
                <a:ea typeface="+mj-ea"/>
                <a:cs typeface="+mj-cs"/>
              </a:rPr>
              <a:t>boje. </a:t>
            </a:r>
          </a:p>
          <a:p>
            <a:endParaRPr lang="cs-CZ" sz="24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r>
              <a:rPr lang="cs-CZ" sz="2400" i="1" dirty="0" smtClean="0">
                <a:solidFill>
                  <a:prstClr val="black"/>
                </a:solidFill>
                <a:ea typeface="+mj-ea"/>
                <a:cs typeface="+mj-cs"/>
              </a:rPr>
              <a:t>(pojmenuj a zakroužkuj)</a:t>
            </a:r>
          </a:p>
          <a:p>
            <a:r>
              <a:rPr lang="cs-CZ" sz="2400" dirty="0">
                <a:solidFill>
                  <a:prstClr val="black"/>
                </a:solidFill>
              </a:rPr>
              <a:t>Prezident </a:t>
            </a:r>
            <a:r>
              <a:rPr lang="cs-CZ" sz="2400" dirty="0" smtClean="0">
                <a:solidFill>
                  <a:prstClr val="black"/>
                </a:solidFill>
                <a:ea typeface="+mj-ea"/>
                <a:cs typeface="+mj-cs"/>
              </a:rPr>
              <a:t>			</a:t>
            </a:r>
          </a:p>
          <a:p>
            <a: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  <a:t>	</a:t>
            </a:r>
            <a:r>
              <a:rPr lang="cs-CZ" sz="2400" dirty="0" smtClean="0">
                <a:solidFill>
                  <a:prstClr val="black"/>
                </a:solidFill>
                <a:ea typeface="+mj-ea"/>
                <a:cs typeface="+mj-cs"/>
              </a:rPr>
              <a:t>					</a:t>
            </a:r>
          </a:p>
          <a:p>
            <a: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  <a:t>	</a:t>
            </a:r>
            <a:r>
              <a:rPr lang="cs-CZ" sz="2400" dirty="0" smtClean="0">
                <a:solidFill>
                  <a:prstClr val="black"/>
                </a:solidFill>
                <a:ea typeface="+mj-ea"/>
                <a:cs typeface="+mj-cs"/>
              </a:rPr>
              <a:t>					</a:t>
            </a:r>
            <a:r>
              <a:rPr lang="cs-CZ" sz="2400" dirty="0" err="1" smtClean="0">
                <a:solidFill>
                  <a:prstClr val="black"/>
                </a:solidFill>
                <a:ea typeface="+mj-ea"/>
                <a:cs typeface="+mj-cs"/>
              </a:rPr>
              <a:t>T.G.Masaryk</a:t>
            </a:r>
            <a:endParaRPr lang="cs-CZ" sz="24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  <a:t>	</a:t>
            </a:r>
            <a:r>
              <a:rPr lang="cs-CZ" sz="2400" dirty="0" smtClean="0">
                <a:solidFill>
                  <a:prstClr val="black"/>
                </a:solidFill>
                <a:ea typeface="+mj-ea"/>
                <a:cs typeface="+mj-cs"/>
              </a:rPr>
              <a:t>					Edvard Beneš</a:t>
            </a:r>
          </a:p>
          <a:p>
            <a: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  <a:t>	</a:t>
            </a:r>
            <a:r>
              <a:rPr lang="cs-CZ" sz="2400" dirty="0" smtClean="0">
                <a:solidFill>
                  <a:prstClr val="black"/>
                </a:solidFill>
                <a:ea typeface="+mj-ea"/>
                <a:cs typeface="+mj-cs"/>
              </a:rPr>
              <a:t>					Václav Havel</a:t>
            </a:r>
          </a:p>
          <a:p>
            <a: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  <a:t>	</a:t>
            </a:r>
          </a:p>
          <a:p>
            <a:r>
              <a:rPr lang="cs-CZ" sz="2400" dirty="0" smtClean="0">
                <a:solidFill>
                  <a:prstClr val="black"/>
                </a:solidFill>
                <a:ea typeface="+mj-ea"/>
                <a:cs typeface="+mj-cs"/>
              </a:rPr>
              <a:t>	………………………………………………..</a:t>
            </a:r>
          </a:p>
          <a:p>
            <a:endParaRPr lang="cs-CZ" sz="24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r>
              <a:rPr lang="cs-CZ" sz="2400" dirty="0" smtClean="0">
                <a:solidFill>
                  <a:prstClr val="black"/>
                </a:solidFill>
                <a:ea typeface="+mj-ea"/>
                <a:cs typeface="+mj-cs"/>
              </a:rPr>
              <a:t>emigroval do Anglie a organizoval zahraniční odboj.</a:t>
            </a:r>
          </a:p>
          <a:p>
            <a:r>
              <a:rPr lang="cs-CZ" dirty="0" smtClean="0"/>
              <a:t>	</a:t>
            </a:r>
            <a:endParaRPr lang="cs-CZ" sz="2400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135" y="2867542"/>
            <a:ext cx="942228" cy="1066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916754"/>
            <a:ext cx="721582" cy="1017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064" y="2963607"/>
            <a:ext cx="750831" cy="970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vál 8"/>
          <p:cNvSpPr/>
          <p:nvPr/>
        </p:nvSpPr>
        <p:spPr>
          <a:xfrm>
            <a:off x="4018858" y="2932478"/>
            <a:ext cx="1189242" cy="1010708"/>
          </a:xfrm>
          <a:prstGeom prst="ellipse">
            <a:avLst/>
          </a:prstGeom>
          <a:noFill/>
          <a:ln w="28575" cap="flat" cmpd="sng" algn="ctr">
            <a:solidFill>
              <a:srgbClr val="6076B4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alatino Linotype"/>
              <a:ea typeface="+mn-ea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67448" y="4297129"/>
            <a:ext cx="311931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Edvard Beneš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710064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05273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778739"/>
            <a:ext cx="50321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15. </a:t>
            </a:r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řezen 1939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764480"/>
            <a:ext cx="705678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Doplň:</a:t>
            </a:r>
          </a:p>
          <a:p>
            <a:endParaRPr lang="cs-CZ" dirty="0"/>
          </a:p>
          <a:p>
            <a:r>
              <a:rPr lang="cs-CZ" dirty="0" smtClean="0"/>
              <a:t> Československo obsazuje ………………………………..........armáda.</a:t>
            </a:r>
            <a:endParaRPr lang="cs-CZ" dirty="0"/>
          </a:p>
          <a:p>
            <a:r>
              <a:rPr lang="cs-CZ" i="1" dirty="0"/>
              <a:t>a</a:t>
            </a:r>
            <a:r>
              <a:rPr lang="cs-CZ" i="1" dirty="0" smtClean="0"/>
              <a:t>nglická, německá, francouzská</a:t>
            </a:r>
          </a:p>
          <a:p>
            <a:endParaRPr lang="cs-CZ" i="1" dirty="0"/>
          </a:p>
          <a:p>
            <a:r>
              <a:rPr lang="cs-CZ" dirty="0" smtClean="0"/>
              <a:t>Slovensko se odtrhlo a vytvořilo samostatný Slovenský </a:t>
            </a:r>
            <a:r>
              <a:rPr lang="cs-CZ" dirty="0" err="1" smtClean="0"/>
              <a:t>štát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Čechy a Morava se staly kolonií ………………………………….. </a:t>
            </a:r>
            <a:r>
              <a:rPr lang="cs-CZ" dirty="0"/>
              <a:t>ř</a:t>
            </a:r>
            <a:r>
              <a:rPr lang="cs-CZ" dirty="0" smtClean="0"/>
              <a:t>íše.</a:t>
            </a:r>
          </a:p>
          <a:p>
            <a:r>
              <a:rPr lang="cs-CZ" i="1" dirty="0" smtClean="0"/>
              <a:t>Velkomoravské, Velkoněmecké</a:t>
            </a:r>
          </a:p>
          <a:p>
            <a:endParaRPr lang="cs-CZ" i="1" dirty="0"/>
          </a:p>
          <a:p>
            <a:r>
              <a:rPr lang="cs-CZ" dirty="0" smtClean="0"/>
              <a:t>Vzniká Protektorát ………………………………………….. . </a:t>
            </a:r>
          </a:p>
          <a:p>
            <a:r>
              <a:rPr lang="cs-CZ" i="1" dirty="0" smtClean="0"/>
              <a:t>Čechy a Slovensko, Morava a Slezsko, Čechy a Morava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 jeho čele stojí prezident…………………………………… . </a:t>
            </a:r>
          </a:p>
          <a:p>
            <a:r>
              <a:rPr lang="cs-CZ" i="1" dirty="0">
                <a:solidFill>
                  <a:prstClr val="black"/>
                </a:solidFill>
              </a:rPr>
              <a:t>Edvard Beneš, </a:t>
            </a:r>
            <a:r>
              <a:rPr lang="cs-CZ" i="1" dirty="0" smtClean="0"/>
              <a:t>Doc. JUDr. Emil Hácha, </a:t>
            </a:r>
            <a:r>
              <a:rPr lang="cs-CZ" i="1" dirty="0" err="1" smtClean="0"/>
              <a:t>T.G.Masaryk</a:t>
            </a:r>
            <a:endParaRPr lang="cs-CZ" i="1" dirty="0" smtClean="0"/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7832" y="4797152"/>
            <a:ext cx="976536" cy="1576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131517" y="2132856"/>
            <a:ext cx="189346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německá</a:t>
            </a:r>
            <a:endParaRPr lang="cs-CZ" sz="3200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98578" y="3501008"/>
            <a:ext cx="290156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Velkoněmecké</a:t>
            </a:r>
            <a:endParaRPr lang="cs-CZ" sz="3200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89463" y="5340472"/>
            <a:ext cx="237757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Emil Hácha</a:t>
            </a:r>
            <a:endParaRPr lang="cs-CZ" sz="3200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59622" y="4289629"/>
            <a:ext cx="322896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Čechy a Morava</a:t>
            </a:r>
            <a:endParaRPr lang="cs-CZ" sz="3200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56772777"/>
      </p:ext>
    </p:extLst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862" y="1719262"/>
            <a:ext cx="7534275" cy="341947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04862" y="980728"/>
            <a:ext cx="7534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mapě ČSR vyznač válečné rozdělení státu. Pracuj s nápovědou: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4862" y="5733256"/>
            <a:ext cx="73675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Slovenský </a:t>
            </a:r>
            <a:r>
              <a:rPr lang="cs-CZ" dirty="0" err="1" smtClean="0"/>
              <a:t>štát</a:t>
            </a:r>
            <a:r>
              <a:rPr lang="cs-CZ" dirty="0" smtClean="0"/>
              <a:t>, Protektorát Čechy a Morava, vyznač přibližně oblasti Sudet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547664" y="2721113"/>
            <a:ext cx="213071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Protektorát</a:t>
            </a:r>
          </a:p>
          <a:p>
            <a:pPr algn="ctr"/>
            <a:r>
              <a:rPr lang="cs-CZ" sz="2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Čechy a Morava</a:t>
            </a:r>
            <a:endParaRPr lang="cs-CZ" sz="2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88024" y="3789040"/>
            <a:ext cx="197682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Slovenský </a:t>
            </a:r>
            <a:r>
              <a:rPr lang="cs-CZ" sz="20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štát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3651491" y="3381332"/>
            <a:ext cx="1126986" cy="842093"/>
          </a:xfrm>
          <a:custGeom>
            <a:avLst/>
            <a:gdLst>
              <a:gd name="connsiteX0" fmla="*/ 1126986 w 1126986"/>
              <a:gd name="connsiteY0" fmla="*/ 25545 h 842093"/>
              <a:gd name="connsiteX1" fmla="*/ 846767 w 1126986"/>
              <a:gd name="connsiteY1" fmla="*/ 25545 h 842093"/>
              <a:gd name="connsiteX2" fmla="*/ 728780 w 1126986"/>
              <a:gd name="connsiteY2" fmla="*/ 291016 h 842093"/>
              <a:gd name="connsiteX3" fmla="*/ 610793 w 1126986"/>
              <a:gd name="connsiteY3" fmla="*/ 541739 h 842093"/>
              <a:gd name="connsiteX4" fmla="*/ 315825 w 1126986"/>
              <a:gd name="connsiteY4" fmla="*/ 630229 h 842093"/>
              <a:gd name="connsiteX5" fmla="*/ 109348 w 1126986"/>
              <a:gd name="connsiteY5" fmla="*/ 585984 h 842093"/>
              <a:gd name="connsiteX6" fmla="*/ 6109 w 1126986"/>
              <a:gd name="connsiteY6" fmla="*/ 836707 h 842093"/>
              <a:gd name="connsiteX7" fmla="*/ 20857 w 1126986"/>
              <a:gd name="connsiteY7" fmla="*/ 733468 h 842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6986" h="842093">
                <a:moveTo>
                  <a:pt x="1126986" y="25545"/>
                </a:moveTo>
                <a:cubicBezTo>
                  <a:pt x="1020060" y="3422"/>
                  <a:pt x="913135" y="-18700"/>
                  <a:pt x="846767" y="25545"/>
                </a:cubicBezTo>
                <a:cubicBezTo>
                  <a:pt x="780399" y="69790"/>
                  <a:pt x="768109" y="204984"/>
                  <a:pt x="728780" y="291016"/>
                </a:cubicBezTo>
                <a:cubicBezTo>
                  <a:pt x="689451" y="377048"/>
                  <a:pt x="679619" y="485204"/>
                  <a:pt x="610793" y="541739"/>
                </a:cubicBezTo>
                <a:cubicBezTo>
                  <a:pt x="541967" y="598274"/>
                  <a:pt x="399399" y="622855"/>
                  <a:pt x="315825" y="630229"/>
                </a:cubicBezTo>
                <a:cubicBezTo>
                  <a:pt x="232251" y="637603"/>
                  <a:pt x="160967" y="551571"/>
                  <a:pt x="109348" y="585984"/>
                </a:cubicBezTo>
                <a:cubicBezTo>
                  <a:pt x="57729" y="620397"/>
                  <a:pt x="20857" y="812126"/>
                  <a:pt x="6109" y="836707"/>
                </a:cubicBezTo>
                <a:cubicBezTo>
                  <a:pt x="-8640" y="861288"/>
                  <a:pt x="6108" y="797378"/>
                  <a:pt x="20857" y="733468"/>
                </a:cubicBezTo>
              </a:path>
            </a:pathLst>
          </a:custGeom>
          <a:solidFill>
            <a:srgbClr val="FF000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6409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33982" y="980728"/>
            <a:ext cx="7704856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>
                <a:solidFill>
                  <a:prstClr val="black"/>
                </a:solidFill>
              </a:rPr>
              <a:t>CITACE</a:t>
            </a:r>
            <a:endParaRPr lang="cs-CZ" sz="1600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sz="1200" dirty="0" smtClean="0">
                <a:solidFill>
                  <a:prstClr val="black"/>
                </a:solidFill>
              </a:rPr>
              <a:t>Snímek 3</a:t>
            </a:r>
          </a:p>
          <a:p>
            <a:pPr lvl="0"/>
            <a:r>
              <a:rPr lang="cs-CZ" sz="1200" dirty="0">
                <a:solidFill>
                  <a:prstClr val="black"/>
                </a:solidFill>
                <a:latin typeface="Calibri"/>
                <a:hlinkClick r:id="rId2"/>
              </a:rPr>
              <a:t>http://www.youtube.com/watch?v=B-oTS2XulNU&amp;feature=related</a:t>
            </a:r>
            <a:endParaRPr lang="cs-CZ" sz="1200" dirty="0">
              <a:solidFill>
                <a:prstClr val="black"/>
              </a:solidFill>
              <a:latin typeface="Calibri"/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 smtClean="0">
                <a:solidFill>
                  <a:prstClr val="black"/>
                </a:solidFill>
              </a:rPr>
              <a:t>Snímek 4</a:t>
            </a:r>
          </a:p>
          <a:p>
            <a:r>
              <a:rPr lang="cs-CZ" sz="1200" dirty="0" smtClean="0">
                <a:solidFill>
                  <a:prstClr val="black"/>
                </a:solidFill>
              </a:rPr>
              <a:t>Autor </a:t>
            </a:r>
            <a:r>
              <a:rPr lang="cs-CZ" sz="1200" dirty="0" smtClean="0">
                <a:solidFill>
                  <a:prstClr val="black"/>
                </a:solidFill>
              </a:rPr>
              <a:t>neuveden. </a:t>
            </a:r>
            <a:r>
              <a:rPr lang="cs-CZ" sz="1200" dirty="0" smtClean="0">
                <a:solidFill>
                  <a:prstClr val="black"/>
                </a:solidFill>
              </a:rPr>
              <a:t>[cit.2012-02-01]. Volné dílo, dostupný z </a:t>
            </a:r>
            <a:r>
              <a:rPr lang="cs-CZ" sz="1200" dirty="0" err="1" smtClean="0">
                <a:solidFill>
                  <a:prstClr val="black"/>
                </a:solidFill>
              </a:rPr>
              <a:t>Wikimedia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</a:rPr>
              <a:t>Commons</a:t>
            </a:r>
            <a:r>
              <a:rPr lang="cs-CZ" sz="1200" dirty="0" smtClean="0">
                <a:solidFill>
                  <a:prstClr val="black"/>
                </a:solidFill>
              </a:rPr>
              <a:t> na WWW:</a:t>
            </a:r>
          </a:p>
          <a:p>
            <a:r>
              <a:rPr lang="cs-CZ" sz="1200" dirty="0" smtClean="0">
                <a:solidFill>
                  <a:prstClr val="black"/>
                </a:solidFill>
              </a:rPr>
              <a:t>&lt; </a:t>
            </a:r>
            <a:r>
              <a:rPr lang="cs-CZ" sz="1200" dirty="0">
                <a:solidFill>
                  <a:prstClr val="black"/>
                </a:solidFill>
                <a:hlinkClick r:id="rId3"/>
              </a:rPr>
              <a:t>http://cs.wikipedia.org/wiki/Soubor:Edvard_Bene%C5%A1.jpg</a:t>
            </a:r>
            <a:r>
              <a:rPr lang="cs-CZ" sz="1200" dirty="0">
                <a:solidFill>
                  <a:prstClr val="black"/>
                </a:solidFill>
              </a:rPr>
              <a:t>&gt;</a:t>
            </a:r>
          </a:p>
          <a:p>
            <a:endParaRPr lang="cs-CZ" sz="1200" dirty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</a:rPr>
              <a:t>Autor </a:t>
            </a:r>
            <a:r>
              <a:rPr lang="cs-CZ" sz="1200" dirty="0" smtClean="0">
                <a:solidFill>
                  <a:prstClr val="black"/>
                </a:solidFill>
              </a:rPr>
              <a:t>neznámý. </a:t>
            </a:r>
            <a:r>
              <a:rPr lang="cs-CZ" sz="1200" dirty="0">
                <a:solidFill>
                  <a:prstClr val="black"/>
                </a:solidFill>
              </a:rPr>
              <a:t>[cit.2012-02-01]. Volné dílo, dostupný z </a:t>
            </a:r>
            <a:r>
              <a:rPr lang="cs-CZ" sz="1200" dirty="0" err="1">
                <a:solidFill>
                  <a:prstClr val="black"/>
                </a:solidFill>
              </a:rPr>
              <a:t>Wikimedia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WWW:</a:t>
            </a: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&lt;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4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cs.wikipedia.org/wiki/Soubor:Tom%C3%A1%C5%A1_Garrigue_Masaryk_1925.PNG</a:t>
            </a:r>
            <a:r>
              <a:rPr lang="cs-CZ" sz="1200" dirty="0">
                <a:solidFill>
                  <a:prstClr val="black"/>
                </a:solidFill>
              </a:rPr>
              <a:t>&gt;</a:t>
            </a: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 Autor Ondřej </a:t>
            </a:r>
            <a:r>
              <a:rPr lang="cs-CZ" sz="1200" dirty="0" smtClean="0">
                <a:solidFill>
                  <a:prstClr val="black"/>
                </a:solidFill>
              </a:rPr>
              <a:t>Sláma. </a:t>
            </a:r>
            <a:r>
              <a:rPr lang="cs-CZ" sz="1200" dirty="0">
                <a:solidFill>
                  <a:prstClr val="black"/>
                </a:solidFill>
              </a:rPr>
              <a:t>[cit.2012-02-01]. Dostupný 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3.0 </a:t>
            </a:r>
            <a:r>
              <a:rPr lang="cs-CZ" sz="1200" dirty="0" err="1">
                <a:solidFill>
                  <a:prstClr val="black"/>
                </a:solidFill>
              </a:rPr>
              <a:t>Unported</a:t>
            </a:r>
            <a:r>
              <a:rPr lang="cs-CZ" sz="1200" dirty="0">
                <a:solidFill>
                  <a:prstClr val="black"/>
                </a:solidFill>
              </a:rPr>
              <a:t> z </a:t>
            </a:r>
            <a:r>
              <a:rPr lang="cs-CZ" sz="1200" dirty="0" err="1">
                <a:solidFill>
                  <a:prstClr val="black"/>
                </a:solidFill>
              </a:rPr>
              <a:t>Wikimedia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</a:t>
            </a:r>
            <a:r>
              <a:rPr lang="cs-CZ" sz="1200" dirty="0" smtClean="0">
                <a:solidFill>
                  <a:prstClr val="black"/>
                </a:solidFill>
              </a:rPr>
              <a:t>: &lt; </a:t>
            </a:r>
            <a:r>
              <a:rPr lang="cs-CZ" sz="1200" dirty="0">
                <a:solidFill>
                  <a:prstClr val="black"/>
                </a:solidFill>
                <a:hlinkClick r:id="rId5"/>
              </a:rPr>
              <a:t>ttp://cs.wikipedia.org/wiki/Soubor:V%C3%A1clav_Havel_cut_out.jpg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  <a:latin typeface="Calibri"/>
                <a:hlinkClick r:id="rId6"/>
              </a:rPr>
              <a:t>http://www.youtube.com/watch?v=7yy1AsgfUMM&amp;feature=related</a:t>
            </a:r>
            <a:r>
              <a:rPr lang="cs-CZ" sz="1200" dirty="0">
                <a:solidFill>
                  <a:prstClr val="black"/>
                </a:solidFill>
              </a:rPr>
              <a:t> &gt;</a:t>
            </a:r>
          </a:p>
          <a:p>
            <a:pPr lvl="0"/>
            <a:endParaRPr lang="cs-CZ" sz="1200" dirty="0" smtClean="0">
              <a:solidFill>
                <a:prstClr val="black"/>
              </a:solidFill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Snímek 5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Bundesarchiv_Bild_121-1354,_Kurt_Daluege_in_Prag.jpg: </a:t>
            </a:r>
            <a:r>
              <a:rPr lang="cs-CZ" sz="1200" dirty="0" smtClean="0">
                <a:solidFill>
                  <a:prstClr val="black"/>
                </a:solidFill>
              </a:rPr>
              <a:t>neznámý  </a:t>
            </a:r>
            <a:r>
              <a:rPr lang="cs-CZ" sz="1200" dirty="0" err="1">
                <a:solidFill>
                  <a:prstClr val="black"/>
                </a:solidFill>
              </a:rPr>
              <a:t>derivative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work</a:t>
            </a:r>
            <a:r>
              <a:rPr lang="cs-CZ" sz="1200" dirty="0">
                <a:solidFill>
                  <a:prstClr val="black"/>
                </a:solidFill>
              </a:rPr>
              <a:t>: 33758X1X3 (talk</a:t>
            </a:r>
            <a:r>
              <a:rPr lang="cs-CZ" sz="1200" dirty="0" smtClean="0">
                <a:solidFill>
                  <a:prstClr val="black"/>
                </a:solidFill>
              </a:rPr>
              <a:t>). </a:t>
            </a:r>
            <a:r>
              <a:rPr lang="cs-CZ" sz="1200" dirty="0">
                <a:solidFill>
                  <a:prstClr val="black"/>
                </a:solidFill>
              </a:rPr>
              <a:t>[cit.2012-02-13]. Dostupný pod licencí </a:t>
            </a:r>
            <a:r>
              <a:rPr lang="cs-CZ" sz="1200" dirty="0">
                <a:solidFill>
                  <a:prstClr val="black"/>
                </a:solidFill>
                <a:hlinkClick r:id="rId7"/>
              </a:rPr>
              <a:t>http://creativecommons.org/licenses/by-sa/3.0/de/deed.cs</a:t>
            </a:r>
            <a:r>
              <a:rPr lang="cs-CZ" sz="1200" dirty="0">
                <a:solidFill>
                  <a:prstClr val="black"/>
                </a:solidFill>
              </a:rPr>
              <a:t>  z </a:t>
            </a:r>
            <a:r>
              <a:rPr lang="cs-CZ" sz="1200" dirty="0" err="1">
                <a:solidFill>
                  <a:prstClr val="black"/>
                </a:solidFill>
              </a:rPr>
              <a:t>Wikimedia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</a:t>
            </a:r>
            <a:r>
              <a:rPr lang="cs-CZ" sz="1200" dirty="0" smtClean="0">
                <a:solidFill>
                  <a:prstClr val="black"/>
                </a:solidFill>
              </a:rPr>
              <a:t>WWW</a:t>
            </a:r>
            <a:r>
              <a:rPr lang="cs-CZ" sz="1200" dirty="0">
                <a:solidFill>
                  <a:prstClr val="black"/>
                </a:solidFill>
              </a:rPr>
              <a:t>: </a:t>
            </a:r>
            <a:r>
              <a:rPr lang="cs-CZ" sz="1200" dirty="0" smtClean="0">
                <a:solidFill>
                  <a:prstClr val="black"/>
                </a:solidFill>
              </a:rPr>
              <a:t>&lt; </a:t>
            </a:r>
            <a:r>
              <a:rPr lang="cs-CZ" sz="1200" dirty="0">
                <a:solidFill>
                  <a:prstClr val="black"/>
                </a:solidFill>
                <a:hlinkClick r:id="rId8"/>
              </a:rPr>
              <a:t>http://cs.wikipedia.org/wiki/Soubor:H%C3%A1cha.jpg</a:t>
            </a:r>
            <a:r>
              <a:rPr lang="cs-CZ" sz="1200" dirty="0">
                <a:solidFill>
                  <a:prstClr val="black"/>
                </a:solidFill>
              </a:rPr>
              <a:t>&gt;</a:t>
            </a:r>
          </a:p>
          <a:p>
            <a:pPr lvl="0"/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Snímek </a:t>
            </a:r>
            <a:r>
              <a:rPr lang="cs-CZ" sz="1200" dirty="0" smtClean="0">
                <a:solidFill>
                  <a:prstClr val="black"/>
                </a:solidFill>
              </a:rPr>
              <a:t>6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Archiv </a:t>
            </a:r>
            <a:r>
              <a:rPr lang="cs-CZ" sz="1200" dirty="0" smtClean="0">
                <a:solidFill>
                  <a:prstClr val="black"/>
                </a:solidFill>
              </a:rPr>
              <a:t>autora</a:t>
            </a:r>
            <a:endParaRPr lang="cs-CZ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4937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320</Words>
  <Application>Microsoft Office PowerPoint</Application>
  <PresentationFormat>Předvádění na obrazovce (4:3)</PresentationFormat>
  <Paragraphs>79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Exekutivní</vt:lpstr>
      <vt:lpstr>Motiv systému Office</vt:lpstr>
      <vt:lpstr>Prezentace aplikace PowerPoint</vt:lpstr>
      <vt:lpstr>Prezentace aplikace PowerPoint</vt:lpstr>
      <vt:lpstr>Prezentace aplikace PowerPoint</vt:lpstr>
      <vt:lpstr>  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PC-1KN5</dc:creator>
  <cp:lastModifiedBy>PC-1KN5</cp:lastModifiedBy>
  <cp:revision>14</cp:revision>
  <dcterms:created xsi:type="dcterms:W3CDTF">2012-02-13T20:00:18Z</dcterms:created>
  <dcterms:modified xsi:type="dcterms:W3CDTF">2012-06-19T20:50:55Z</dcterms:modified>
</cp:coreProperties>
</file>