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5" r:id="rId2"/>
    <p:sldId id="266" r:id="rId3"/>
    <p:sldId id="257" r:id="rId4"/>
    <p:sldId id="258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2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DFC6C53-B3DD-4644-9D3F-5FF289539436}" type="presOf" srcId="{130831A4-0540-4EC5-8F5A-93030E89D2D9}" destId="{F69CC921-512E-49F4-824C-A648EC5F27A5}" srcOrd="0" destOrd="0" presId="urn:microsoft.com/office/officeart/2005/8/layout/target3"/>
    <dgm:cxn modelId="{846CEA89-25EF-42F9-977D-762CD7915BDE}" type="presOf" srcId="{100B6B2E-82E6-4C11-B19B-F2DB3A0EA64F}" destId="{DBA8199F-D892-4A8E-A352-2B7844050E09}" srcOrd="1" destOrd="0" presId="urn:microsoft.com/office/officeart/2005/8/layout/target3"/>
    <dgm:cxn modelId="{A0E2E2A0-39FF-442A-9A40-656555D81689}" type="presOf" srcId="{130831A4-0540-4EC5-8F5A-93030E89D2D9}" destId="{8E23E229-92FC-49D1-B5FE-0303176B8A4E}" srcOrd="1" destOrd="0" presId="urn:microsoft.com/office/officeart/2005/8/layout/target3"/>
    <dgm:cxn modelId="{CF005429-8AD1-4A77-8D66-5259761CCAD1}" type="presOf" srcId="{100B6B2E-82E6-4C11-B19B-F2DB3A0EA64F}" destId="{645AA564-2E9E-4954-AD87-AE01782CEC59}" srcOrd="0" destOrd="0" presId="urn:microsoft.com/office/officeart/2005/8/layout/target3"/>
    <dgm:cxn modelId="{29CAA86E-9030-4601-AD84-0EB4BA51385D}" type="presOf" srcId="{914700B9-77B5-440A-A438-DE98B6D4894D}" destId="{BD9AF279-D483-48F2-BBBD-45F8E8923512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FC490A36-9736-42D4-AEB5-3D7636CB1A9E}" type="presOf" srcId="{1D8420EA-BFA0-403B-80F5-647FA396CC45}" destId="{F7B3C0B7-F0F7-4F49-B02C-3630F8C5FAE5}" srcOrd="0" destOrd="0" presId="urn:microsoft.com/office/officeart/2005/8/layout/target3"/>
    <dgm:cxn modelId="{A0CA6F8C-2EEC-490D-9D9E-5D5DC69D1FAC}" type="presOf" srcId="{27FE2D31-D344-4B63-A89A-A89AB0D9F3E3}" destId="{FE47432B-CA46-450C-8D8F-66C300A95B52}" srcOrd="0" destOrd="0" presId="urn:microsoft.com/office/officeart/2005/8/layout/target3"/>
    <dgm:cxn modelId="{54C8D4F0-BC50-4256-AC8C-7473B8BC99FC}" type="presOf" srcId="{914700B9-77B5-440A-A438-DE98B6D4894D}" destId="{E73F1C26-6DCD-4001-88B9-355E01E2BCE7}" srcOrd="0" destOrd="0" presId="urn:microsoft.com/office/officeart/2005/8/layout/target3"/>
    <dgm:cxn modelId="{9AC682F1-93A0-46C7-96BB-6826CD092538}" type="presOf" srcId="{1D8420EA-BFA0-403B-80F5-647FA396CC45}" destId="{8467D0EB-87A2-4285-8ACA-0398EFBF29BC}" srcOrd="1" destOrd="0" presId="urn:microsoft.com/office/officeart/2005/8/layout/target3"/>
    <dgm:cxn modelId="{19A1249C-A505-40D0-902D-3CF4AE4335BF}" type="presParOf" srcId="{FE47432B-CA46-450C-8D8F-66C300A95B52}" destId="{B522209E-30D0-49D6-A340-2D383A11C668}" srcOrd="0" destOrd="0" presId="urn:microsoft.com/office/officeart/2005/8/layout/target3"/>
    <dgm:cxn modelId="{149BBF03-AFE4-4BC1-8559-3109956B6F30}" type="presParOf" srcId="{FE47432B-CA46-450C-8D8F-66C300A95B52}" destId="{ED5A8377-51D5-4DC5-B0E7-680166966720}" srcOrd="1" destOrd="0" presId="urn:microsoft.com/office/officeart/2005/8/layout/target3"/>
    <dgm:cxn modelId="{BEE355A1-EA7E-4ACF-B49F-89BF453B3CE4}" type="presParOf" srcId="{FE47432B-CA46-450C-8D8F-66C300A95B52}" destId="{F69CC921-512E-49F4-824C-A648EC5F27A5}" srcOrd="2" destOrd="0" presId="urn:microsoft.com/office/officeart/2005/8/layout/target3"/>
    <dgm:cxn modelId="{A1ED0978-7AB7-4969-8325-1B0EF54D8838}" type="presParOf" srcId="{FE47432B-CA46-450C-8D8F-66C300A95B52}" destId="{61C9CE18-EDA6-4EDF-BA1C-09779D38FBBF}" srcOrd="3" destOrd="0" presId="urn:microsoft.com/office/officeart/2005/8/layout/target3"/>
    <dgm:cxn modelId="{4E189333-7C0C-4062-802F-78444D189480}" type="presParOf" srcId="{FE47432B-CA46-450C-8D8F-66C300A95B52}" destId="{D60DEAAB-7AFE-435A-ACF6-18851E4B0426}" srcOrd="4" destOrd="0" presId="urn:microsoft.com/office/officeart/2005/8/layout/target3"/>
    <dgm:cxn modelId="{58B35040-BDB9-43BF-8D97-4462A55BED8A}" type="presParOf" srcId="{FE47432B-CA46-450C-8D8F-66C300A95B52}" destId="{F7B3C0B7-F0F7-4F49-B02C-3630F8C5FAE5}" srcOrd="5" destOrd="0" presId="urn:microsoft.com/office/officeart/2005/8/layout/target3"/>
    <dgm:cxn modelId="{FC03C7FC-7132-4399-BFC0-58B8C0627C96}" type="presParOf" srcId="{FE47432B-CA46-450C-8D8F-66C300A95B52}" destId="{C9DA9446-E2D3-4F6A-8960-3CADFBF870B8}" srcOrd="6" destOrd="0" presId="urn:microsoft.com/office/officeart/2005/8/layout/target3"/>
    <dgm:cxn modelId="{549118AA-EA86-479A-BB24-C485FD2310F2}" type="presParOf" srcId="{FE47432B-CA46-450C-8D8F-66C300A95B52}" destId="{9726EC6F-D322-4CD3-B489-1BE3DF7CE70B}" srcOrd="7" destOrd="0" presId="urn:microsoft.com/office/officeart/2005/8/layout/target3"/>
    <dgm:cxn modelId="{84CDF2CC-6974-4D0F-AEA7-75F8E52CFDBE}" type="presParOf" srcId="{FE47432B-CA46-450C-8D8F-66C300A95B52}" destId="{645AA564-2E9E-4954-AD87-AE01782CEC59}" srcOrd="8" destOrd="0" presId="urn:microsoft.com/office/officeart/2005/8/layout/target3"/>
    <dgm:cxn modelId="{82D87ED4-7B72-49FB-8EF7-81800CAC139B}" type="presParOf" srcId="{FE47432B-CA46-450C-8D8F-66C300A95B52}" destId="{8538CAC4-6A86-42B8-B5AF-2FF155DB9D02}" srcOrd="9" destOrd="0" presId="urn:microsoft.com/office/officeart/2005/8/layout/target3"/>
    <dgm:cxn modelId="{B905288C-FFAF-44F5-AB0A-67D8307E261E}" type="presParOf" srcId="{FE47432B-CA46-450C-8D8F-66C300A95B52}" destId="{26FD6024-A07F-46D0-8BC0-B5E595C5673D}" srcOrd="10" destOrd="0" presId="urn:microsoft.com/office/officeart/2005/8/layout/target3"/>
    <dgm:cxn modelId="{D1618CB5-0B7C-43E6-9C75-50C6480EE478}" type="presParOf" srcId="{FE47432B-CA46-450C-8D8F-66C300A95B52}" destId="{E73F1C26-6DCD-4001-88B9-355E01E2BCE7}" srcOrd="11" destOrd="0" presId="urn:microsoft.com/office/officeart/2005/8/layout/target3"/>
    <dgm:cxn modelId="{D20E8B5E-37FE-4B5F-8967-8E1A46B9B993}" type="presParOf" srcId="{FE47432B-CA46-450C-8D8F-66C300A95B52}" destId="{8E23E229-92FC-49D1-B5FE-0303176B8A4E}" srcOrd="12" destOrd="0" presId="urn:microsoft.com/office/officeart/2005/8/layout/target3"/>
    <dgm:cxn modelId="{C9F8B9D6-4783-4350-BD22-97E763882E7A}" type="presParOf" srcId="{FE47432B-CA46-450C-8D8F-66C300A95B52}" destId="{8467D0EB-87A2-4285-8ACA-0398EFBF29BC}" srcOrd="13" destOrd="0" presId="urn:microsoft.com/office/officeart/2005/8/layout/target3"/>
    <dgm:cxn modelId="{92BE1E2F-104E-4130-852B-DF0FAA7A4235}" type="presParOf" srcId="{FE47432B-CA46-450C-8D8F-66C300A95B52}" destId="{DBA8199F-D892-4A8E-A352-2B7844050E09}" srcOrd="14" destOrd="0" presId="urn:microsoft.com/office/officeart/2005/8/layout/target3"/>
    <dgm:cxn modelId="{A848CA04-4EE8-41FC-B82A-80773899CB02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F039-01D4-476B-A43B-ED23A577CBDD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5D128-680D-4ADB-B07F-0D8F182711B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F039-01D4-476B-A43B-ED23A577CBDD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5D128-680D-4ADB-B07F-0D8F182711B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F039-01D4-476B-A43B-ED23A577CBDD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5D128-680D-4ADB-B07F-0D8F182711B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F039-01D4-476B-A43B-ED23A577CBDD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5D128-680D-4ADB-B07F-0D8F182711B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F039-01D4-476B-A43B-ED23A577CBDD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5D128-680D-4ADB-B07F-0D8F182711B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F039-01D4-476B-A43B-ED23A577CBDD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5D128-680D-4ADB-B07F-0D8F182711B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F039-01D4-476B-A43B-ED23A577CBDD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5D128-680D-4ADB-B07F-0D8F182711B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F039-01D4-476B-A43B-ED23A577CBDD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5D128-680D-4ADB-B07F-0D8F182711B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F039-01D4-476B-A43B-ED23A577CBDD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5D128-680D-4ADB-B07F-0D8F182711B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F039-01D4-476B-A43B-ED23A577CBDD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5D128-680D-4ADB-B07F-0D8F182711B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F039-01D4-476B-A43B-ED23A577CBDD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5D128-680D-4ADB-B07F-0D8F182711B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03F039-01D4-476B-A43B-ED23A577CBDD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5D128-680D-4ADB-B07F-0D8F182711B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3635700"/>
              </p:ext>
            </p:extLst>
          </p:nvPr>
        </p:nvGraphicFramePr>
        <p:xfrm>
          <a:off x="1691680" y="2852936"/>
          <a:ext cx="7056784" cy="234696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35280">
                <a:tc>
                  <a:txBody>
                    <a:bodyPr/>
                    <a:lstStyle/>
                    <a:p>
                      <a:r>
                        <a:rPr lang="cs-CZ" sz="1400" b="0" dirty="0" smtClean="0"/>
                        <a:t>NÁZEV</a:t>
                      </a:r>
                      <a:r>
                        <a:rPr lang="cs-CZ" sz="1400" b="0" baseline="0" dirty="0" smtClean="0"/>
                        <a:t> A ČÍSLO MATERIÁLU:</a:t>
                      </a:r>
                      <a:endParaRPr lang="cs-CZ" sz="14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VY_32_INOVACE_10_S07-Čj-6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únor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Naděžda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Rauchová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a literatura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pro 6.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Slovní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druhy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Obrázek 5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877" y="5358815"/>
            <a:ext cx="5752465" cy="12560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5799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5303442"/>
              </p:ext>
            </p:extLst>
          </p:nvPr>
        </p:nvGraphicFramePr>
        <p:xfrm>
          <a:off x="539552" y="3573016"/>
          <a:ext cx="8280920" cy="27995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pro interaktivní tabuli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– 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Barevné fixy, sešity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zopakování a procvičování učiva s 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doplňují myšlenkovou mapu, vytvářejí vlastní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věty, prezentace může posloužit jako inspirace nebo nápověda pro žáky jak tvořit věty na slovní druhy.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544650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k aktivnímu zopakování a procvičení učiva o slovních druzích.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rozlišuje slovní druhy ohebné a neohebné, vytváří vlastní věty se slovními druhy podle zadání.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163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339752" y="188640"/>
            <a:ext cx="3672408" cy="720080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SLOVNÍ  DRUHY</a:t>
            </a:r>
            <a:endParaRPr lang="cs-CZ" sz="2800" dirty="0"/>
          </a:p>
        </p:txBody>
      </p:sp>
      <p:sp>
        <p:nvSpPr>
          <p:cNvPr id="3" name="Zaoblený obdélník 2"/>
          <p:cNvSpPr/>
          <p:nvPr/>
        </p:nvSpPr>
        <p:spPr>
          <a:xfrm>
            <a:off x="899592" y="1124744"/>
            <a:ext cx="2520280" cy="576064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OHEBNÉ</a:t>
            </a:r>
            <a:endParaRPr lang="cs-CZ" sz="2400" dirty="0"/>
          </a:p>
        </p:txBody>
      </p:sp>
      <p:sp>
        <p:nvSpPr>
          <p:cNvPr id="4" name="Zaoblený obdélník 3"/>
          <p:cNvSpPr/>
          <p:nvPr/>
        </p:nvSpPr>
        <p:spPr>
          <a:xfrm>
            <a:off x="5508104" y="1196752"/>
            <a:ext cx="2520280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NEOHEBNÉ</a:t>
            </a:r>
            <a:endParaRPr lang="cs-CZ" sz="2400" dirty="0"/>
          </a:p>
        </p:txBody>
      </p:sp>
      <p:sp>
        <p:nvSpPr>
          <p:cNvPr id="5" name="Zaoblený obdélník 4"/>
          <p:cNvSpPr/>
          <p:nvPr/>
        </p:nvSpPr>
        <p:spPr>
          <a:xfrm>
            <a:off x="323528" y="1988840"/>
            <a:ext cx="1800200" cy="504056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skloňují se</a:t>
            </a:r>
            <a:endParaRPr lang="cs-CZ" sz="2000" dirty="0"/>
          </a:p>
        </p:txBody>
      </p:sp>
      <p:sp>
        <p:nvSpPr>
          <p:cNvPr id="7" name="Zaoblený obdélník 6"/>
          <p:cNvSpPr/>
          <p:nvPr/>
        </p:nvSpPr>
        <p:spPr>
          <a:xfrm>
            <a:off x="2411760" y="1988840"/>
            <a:ext cx="1800200" cy="504056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časují se</a:t>
            </a:r>
            <a:endParaRPr lang="cs-CZ" sz="2000" dirty="0"/>
          </a:p>
        </p:txBody>
      </p:sp>
      <p:sp>
        <p:nvSpPr>
          <p:cNvPr id="8" name="Zaoblený obdélník 7"/>
          <p:cNvSpPr/>
          <p:nvPr/>
        </p:nvSpPr>
        <p:spPr>
          <a:xfrm>
            <a:off x="6948264" y="1988840"/>
            <a:ext cx="1800200" cy="50405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nečasují se</a:t>
            </a:r>
            <a:endParaRPr lang="cs-CZ" sz="2000" dirty="0"/>
          </a:p>
        </p:txBody>
      </p:sp>
      <p:sp>
        <p:nvSpPr>
          <p:cNvPr id="9" name="Zaoblený obdélník 8"/>
          <p:cNvSpPr/>
          <p:nvPr/>
        </p:nvSpPr>
        <p:spPr>
          <a:xfrm>
            <a:off x="4644008" y="1988840"/>
            <a:ext cx="1800200" cy="50405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neskloňují se</a:t>
            </a:r>
            <a:endParaRPr lang="cs-CZ" sz="2000" dirty="0"/>
          </a:p>
        </p:txBody>
      </p:sp>
      <p:sp>
        <p:nvSpPr>
          <p:cNvPr id="10" name="Zaoblený obdélník 9"/>
          <p:cNvSpPr/>
          <p:nvPr/>
        </p:nvSpPr>
        <p:spPr>
          <a:xfrm>
            <a:off x="251520" y="3068960"/>
            <a:ext cx="2016224" cy="5760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podstatná</a:t>
            </a:r>
          </a:p>
          <a:p>
            <a:pPr algn="ctr"/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jména</a:t>
            </a:r>
            <a:endParaRPr lang="cs-CZ" sz="2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251520" y="4077072"/>
            <a:ext cx="2016224" cy="5760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přídavná</a:t>
            </a:r>
          </a:p>
          <a:p>
            <a:pPr algn="ctr"/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jména</a:t>
            </a:r>
            <a:endParaRPr lang="cs-CZ" sz="2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251520" y="4941168"/>
            <a:ext cx="2016224" cy="5760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zájmena</a:t>
            </a:r>
            <a:endParaRPr lang="cs-CZ" sz="2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251520" y="5877272"/>
            <a:ext cx="2088232" cy="5760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číslovky</a:t>
            </a:r>
            <a:endParaRPr lang="cs-CZ" sz="2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2555776" y="3068960"/>
            <a:ext cx="1872208" cy="57606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slovesa</a:t>
            </a:r>
            <a:endParaRPr lang="cs-CZ" sz="2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5796136" y="6021288"/>
            <a:ext cx="2088232" cy="5760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</a:rPr>
              <a:t>citoslovce</a:t>
            </a:r>
            <a:endParaRPr lang="cs-CZ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5796136" y="5157192"/>
            <a:ext cx="2088232" cy="5760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</a:rPr>
              <a:t>částice</a:t>
            </a:r>
            <a:endParaRPr lang="cs-CZ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796136" y="4365104"/>
            <a:ext cx="2088232" cy="5760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</a:rPr>
              <a:t>spojky</a:t>
            </a:r>
            <a:endParaRPr lang="cs-CZ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5724128" y="3501008"/>
            <a:ext cx="2088232" cy="5760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</a:rPr>
              <a:t>předložky</a:t>
            </a:r>
            <a:endParaRPr lang="cs-CZ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5724128" y="2708920"/>
            <a:ext cx="2088232" cy="5760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</a:rPr>
              <a:t>příslovce</a:t>
            </a:r>
            <a:endParaRPr lang="cs-CZ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7" name="Picture 3" descr="C:\Users\ředitelka\AppData\Local\Microsoft\Windows\Temporary Internet Files\Content.IE5\NFJMQT46\MC90002233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836712"/>
            <a:ext cx="1815084" cy="10908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23528" y="188640"/>
            <a:ext cx="8640960" cy="648072"/>
          </a:xfrm>
          <a:prstGeom prst="round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Některá slova mohou mít platnost různých slovních druhů. Záleží na jejich významu ve větě.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395536" y="980728"/>
            <a:ext cx="6048672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Urči slovní druh vyznačených slov: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179512" y="1628800"/>
            <a:ext cx="8712968" cy="52292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cs-CZ" dirty="0" smtClean="0">
                <a:solidFill>
                  <a:schemeClr val="tx1"/>
                </a:solidFill>
              </a:rPr>
              <a:t>Ve vagónu sedělo několik </a:t>
            </a:r>
            <a:r>
              <a:rPr lang="cs-CZ" dirty="0" smtClean="0">
                <a:solidFill>
                  <a:srgbClr val="FF0000"/>
                </a:solidFill>
              </a:rPr>
              <a:t>cestujících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</a:p>
          <a:p>
            <a:pPr marL="342900" indent="-342900"/>
            <a:r>
              <a:rPr lang="cs-CZ" dirty="0" smtClean="0">
                <a:solidFill>
                  <a:schemeClr val="tx1"/>
                </a:solidFill>
              </a:rPr>
              <a:t>        Lidé </a:t>
            </a:r>
            <a:r>
              <a:rPr lang="cs-CZ" dirty="0" smtClean="0">
                <a:solidFill>
                  <a:srgbClr val="FF0000"/>
                </a:solidFill>
              </a:rPr>
              <a:t>cestující</a:t>
            </a:r>
            <a:r>
              <a:rPr lang="cs-CZ" dirty="0" smtClean="0">
                <a:solidFill>
                  <a:schemeClr val="tx1"/>
                </a:solidFill>
              </a:rPr>
              <a:t> do zaměstnání ve vlaku podřimovali.</a:t>
            </a:r>
          </a:p>
          <a:p>
            <a:pPr marL="342900" indent="-342900"/>
            <a:endParaRPr lang="cs-CZ" dirty="0">
              <a:solidFill>
                <a:schemeClr val="tx1"/>
              </a:solidFill>
            </a:endParaRPr>
          </a:p>
          <a:p>
            <a:pPr marL="342900" indent="-342900"/>
            <a:r>
              <a:rPr lang="cs-CZ" dirty="0" smtClean="0">
                <a:solidFill>
                  <a:schemeClr val="tx1"/>
                </a:solidFill>
              </a:rPr>
              <a:t>2. Prošel </a:t>
            </a:r>
            <a:r>
              <a:rPr lang="cs-CZ" dirty="0" smtClean="0">
                <a:solidFill>
                  <a:srgbClr val="FF0000"/>
                </a:solidFill>
              </a:rPr>
              <a:t>kolem</a:t>
            </a:r>
            <a:r>
              <a:rPr lang="cs-CZ" dirty="0" smtClean="0">
                <a:solidFill>
                  <a:schemeClr val="tx1"/>
                </a:solidFill>
              </a:rPr>
              <a:t> bez pozdravu.</a:t>
            </a:r>
          </a:p>
          <a:p>
            <a:pPr marL="342900" indent="-342900"/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 </a:t>
            </a:r>
            <a:r>
              <a:rPr lang="cs-CZ" dirty="0" smtClean="0">
                <a:solidFill>
                  <a:srgbClr val="FF0000"/>
                </a:solidFill>
              </a:rPr>
              <a:t>Kolem</a:t>
            </a:r>
            <a:r>
              <a:rPr lang="cs-CZ" dirty="0" smtClean="0">
                <a:solidFill>
                  <a:schemeClr val="tx1"/>
                </a:solidFill>
              </a:rPr>
              <a:t> rybníku rostlo rákosí.</a:t>
            </a:r>
          </a:p>
          <a:p>
            <a:pPr marL="342900" indent="-342900"/>
            <a:endParaRPr lang="cs-CZ" dirty="0">
              <a:solidFill>
                <a:schemeClr val="tx1"/>
              </a:solidFill>
            </a:endParaRPr>
          </a:p>
          <a:p>
            <a:pPr marL="342900" indent="-342900"/>
            <a:r>
              <a:rPr lang="cs-CZ" dirty="0" smtClean="0">
                <a:solidFill>
                  <a:schemeClr val="tx1"/>
                </a:solidFill>
              </a:rPr>
              <a:t>3. Uvidíme se až </a:t>
            </a:r>
            <a:r>
              <a:rPr lang="cs-CZ" dirty="0" smtClean="0">
                <a:solidFill>
                  <a:srgbClr val="FF0000"/>
                </a:solidFill>
              </a:rPr>
              <a:t>ráno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</a:p>
          <a:p>
            <a:pPr marL="342900" indent="-342900"/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 Po deštivé noci nastalo slunečné </a:t>
            </a:r>
            <a:r>
              <a:rPr lang="cs-CZ" dirty="0" smtClean="0">
                <a:solidFill>
                  <a:srgbClr val="FF0000"/>
                </a:solidFill>
              </a:rPr>
              <a:t>ráno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</a:p>
          <a:p>
            <a:pPr marL="342900" indent="-342900"/>
            <a:endParaRPr lang="cs-CZ" dirty="0">
              <a:solidFill>
                <a:schemeClr val="tx1"/>
              </a:solidFill>
            </a:endParaRPr>
          </a:p>
          <a:p>
            <a:pPr marL="342900" indent="-342900"/>
            <a:r>
              <a:rPr lang="cs-CZ" dirty="0" smtClean="0">
                <a:solidFill>
                  <a:schemeClr val="tx1"/>
                </a:solidFill>
              </a:rPr>
              <a:t>4. Několik hodin literární výchovy jsme věnovali Karlu Jaromíru </a:t>
            </a:r>
            <a:r>
              <a:rPr lang="cs-CZ" dirty="0" smtClean="0">
                <a:solidFill>
                  <a:srgbClr val="FF0000"/>
                </a:solidFill>
              </a:rPr>
              <a:t>Erbenov</a:t>
            </a:r>
            <a:r>
              <a:rPr lang="cs-CZ" dirty="0" smtClean="0">
                <a:solidFill>
                  <a:schemeClr val="tx1"/>
                </a:solidFill>
              </a:rPr>
              <a:t>i.</a:t>
            </a:r>
          </a:p>
          <a:p>
            <a:pPr marL="342900" indent="-342900"/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Někteří </a:t>
            </a:r>
            <a:r>
              <a:rPr lang="cs-CZ" dirty="0" smtClean="0">
                <a:solidFill>
                  <a:srgbClr val="FF0000"/>
                </a:solidFill>
              </a:rPr>
              <a:t>Erbenovi</a:t>
            </a:r>
            <a:r>
              <a:rPr lang="cs-CZ" dirty="0" smtClean="0">
                <a:solidFill>
                  <a:schemeClr val="tx1"/>
                </a:solidFill>
              </a:rPr>
              <a:t> hrdinové balad mají pohádkové rysy.</a:t>
            </a:r>
          </a:p>
          <a:p>
            <a:pPr marL="342900" indent="-342900"/>
            <a:endParaRPr lang="cs-CZ" dirty="0">
              <a:solidFill>
                <a:schemeClr val="tx1"/>
              </a:solidFill>
            </a:endParaRPr>
          </a:p>
          <a:p>
            <a:pPr marL="342900" indent="-342900"/>
            <a:r>
              <a:rPr lang="cs-CZ" dirty="0" smtClean="0">
                <a:solidFill>
                  <a:schemeClr val="tx1"/>
                </a:solidFill>
              </a:rPr>
              <a:t>5. Díval </a:t>
            </a:r>
            <a:r>
              <a:rPr lang="cs-CZ" dirty="0" smtClean="0">
                <a:solidFill>
                  <a:srgbClr val="FF0000"/>
                </a:solidFill>
              </a:rPr>
              <a:t>se</a:t>
            </a:r>
            <a:r>
              <a:rPr lang="cs-CZ" dirty="0" smtClean="0">
                <a:solidFill>
                  <a:schemeClr val="tx1"/>
                </a:solidFill>
              </a:rPr>
              <a:t> mi s láskou do očí.</a:t>
            </a:r>
          </a:p>
          <a:p>
            <a:pPr marL="342900" indent="-342900"/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 Vyprávění babičky poslouchaly děti </a:t>
            </a:r>
            <a:r>
              <a:rPr lang="cs-CZ" dirty="0" smtClean="0">
                <a:solidFill>
                  <a:srgbClr val="FF0000"/>
                </a:solidFill>
              </a:rPr>
              <a:t>se</a:t>
            </a:r>
            <a:r>
              <a:rPr lang="cs-CZ" dirty="0" smtClean="0">
                <a:solidFill>
                  <a:schemeClr val="tx1"/>
                </a:solidFill>
              </a:rPr>
              <a:t> zájmem.</a:t>
            </a:r>
          </a:p>
          <a:p>
            <a:pPr marL="342900" indent="-342900"/>
            <a:endParaRPr lang="cs-CZ" dirty="0">
              <a:solidFill>
                <a:schemeClr val="tx1"/>
              </a:solidFill>
            </a:endParaRPr>
          </a:p>
          <a:p>
            <a:pPr marL="342900" indent="-342900"/>
            <a:r>
              <a:rPr lang="cs-CZ" dirty="0" smtClean="0">
                <a:solidFill>
                  <a:schemeClr val="tx1"/>
                </a:solidFill>
              </a:rPr>
              <a:t>6. Zdeněk nechtěl, </a:t>
            </a:r>
            <a:r>
              <a:rPr lang="cs-CZ" dirty="0" smtClean="0">
                <a:solidFill>
                  <a:srgbClr val="FF0000"/>
                </a:solidFill>
              </a:rPr>
              <a:t>aby</a:t>
            </a:r>
            <a:r>
              <a:rPr lang="cs-CZ" dirty="0" smtClean="0">
                <a:solidFill>
                  <a:schemeClr val="tx1"/>
                </a:solidFill>
              </a:rPr>
              <a:t> ho někdo viděl.</a:t>
            </a:r>
          </a:p>
          <a:p>
            <a:pPr marL="342900" indent="-342900"/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 </a:t>
            </a:r>
            <a:r>
              <a:rPr lang="cs-CZ" dirty="0" smtClean="0">
                <a:solidFill>
                  <a:srgbClr val="FF0000"/>
                </a:solidFill>
              </a:rPr>
              <a:t>Aby</a:t>
            </a:r>
            <a:r>
              <a:rPr lang="cs-CZ" dirty="0" smtClean="0">
                <a:solidFill>
                  <a:schemeClr val="tx1"/>
                </a:solidFill>
              </a:rPr>
              <a:t> tě neubylo!</a:t>
            </a:r>
          </a:p>
          <a:p>
            <a:pPr marL="342900" indent="-342900"/>
            <a:r>
              <a:rPr lang="cs-CZ" dirty="0"/>
              <a:t> </a:t>
            </a:r>
            <a:r>
              <a:rPr lang="cs-CZ" dirty="0" smtClean="0"/>
              <a:t>    </a:t>
            </a:r>
          </a:p>
          <a:p>
            <a:pPr marL="342900" indent="-342900"/>
            <a:r>
              <a:rPr lang="cs-CZ" dirty="0"/>
              <a:t> </a:t>
            </a:r>
            <a:r>
              <a:rPr lang="cs-CZ" dirty="0" smtClean="0"/>
              <a:t>    </a:t>
            </a:r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4283968" y="1700808"/>
            <a:ext cx="288032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5580112" y="1988840"/>
            <a:ext cx="288032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3347864" y="2492896"/>
            <a:ext cx="288032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3419872" y="2780928"/>
            <a:ext cx="288032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2627784" y="3284984"/>
            <a:ext cx="288032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0" name="Elipsa 9"/>
          <p:cNvSpPr/>
          <p:nvPr/>
        </p:nvSpPr>
        <p:spPr>
          <a:xfrm>
            <a:off x="4355976" y="3573016"/>
            <a:ext cx="288032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1" name="Elipsa 10"/>
          <p:cNvSpPr/>
          <p:nvPr/>
        </p:nvSpPr>
        <p:spPr>
          <a:xfrm>
            <a:off x="7308304" y="4149080"/>
            <a:ext cx="288032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2" name="Elipsa 11"/>
          <p:cNvSpPr/>
          <p:nvPr/>
        </p:nvSpPr>
        <p:spPr>
          <a:xfrm>
            <a:off x="5796136" y="4437112"/>
            <a:ext cx="288032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3" name="Elipsa 12"/>
          <p:cNvSpPr/>
          <p:nvPr/>
        </p:nvSpPr>
        <p:spPr>
          <a:xfrm>
            <a:off x="3275856" y="4941168"/>
            <a:ext cx="288032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4" name="Elipsa 13"/>
          <p:cNvSpPr/>
          <p:nvPr/>
        </p:nvSpPr>
        <p:spPr>
          <a:xfrm>
            <a:off x="5220072" y="5229200"/>
            <a:ext cx="288032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5" name="Elipsa 14"/>
          <p:cNvSpPr/>
          <p:nvPr/>
        </p:nvSpPr>
        <p:spPr>
          <a:xfrm>
            <a:off x="4067944" y="5733256"/>
            <a:ext cx="288032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6" name="Elipsa 15"/>
          <p:cNvSpPr/>
          <p:nvPr/>
        </p:nvSpPr>
        <p:spPr>
          <a:xfrm>
            <a:off x="2267744" y="6021288"/>
            <a:ext cx="288032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</a:t>
            </a:r>
            <a:endParaRPr lang="cs-CZ" dirty="0"/>
          </a:p>
        </p:txBody>
      </p:sp>
      <p:pic>
        <p:nvPicPr>
          <p:cNvPr id="1029" name="Picture 5" descr="C:\Users\ředitelka\AppData\Local\Microsoft\Windows\Temporary Internet Files\Content.IE5\S60VYMRK\MC90028721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060848"/>
            <a:ext cx="2794503" cy="15421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683568" y="188640"/>
            <a:ext cx="7632848" cy="504056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Daná slova použij jako různý slovní druh: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55576" y="1052736"/>
            <a:ext cx="7704856" cy="55446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ho – zájmeno</a:t>
            </a:r>
          </a:p>
          <a:p>
            <a:pPr marL="342900" indent="-342900"/>
            <a:r>
              <a:rPr lang="cs-CZ" dirty="0" smtClean="0"/>
              <a:t>       ho – citoslovce</a:t>
            </a:r>
          </a:p>
          <a:p>
            <a:pPr marL="342900" indent="-342900"/>
            <a:endParaRPr lang="cs-CZ" dirty="0" smtClean="0"/>
          </a:p>
          <a:p>
            <a:pPr marL="342900" indent="-342900">
              <a:buAutoNum type="arabicPeriod" startAt="2"/>
            </a:pPr>
            <a:r>
              <a:rPr lang="cs-CZ" dirty="0" smtClean="0"/>
              <a:t>má – sloveso</a:t>
            </a:r>
          </a:p>
          <a:p>
            <a:pPr marL="342900" indent="-342900"/>
            <a:r>
              <a:rPr lang="cs-CZ" dirty="0" smtClean="0"/>
              <a:t>       má – zájmeno</a:t>
            </a:r>
          </a:p>
          <a:p>
            <a:pPr marL="342900" indent="-342900"/>
            <a:endParaRPr lang="cs-CZ" dirty="0" smtClean="0"/>
          </a:p>
          <a:p>
            <a:pPr marL="342900" indent="-342900">
              <a:buAutoNum type="arabicPeriod" startAt="3"/>
            </a:pPr>
            <a:r>
              <a:rPr lang="cs-CZ" dirty="0" smtClean="0"/>
              <a:t>uprostřed – předložka</a:t>
            </a:r>
          </a:p>
          <a:p>
            <a:pPr marL="342900" indent="-342900"/>
            <a:r>
              <a:rPr lang="cs-CZ" dirty="0" smtClean="0"/>
              <a:t>       uprostřed – příslovce</a:t>
            </a:r>
          </a:p>
          <a:p>
            <a:pPr marL="342900" indent="-342900"/>
            <a:endParaRPr lang="cs-CZ" dirty="0" smtClean="0"/>
          </a:p>
          <a:p>
            <a:pPr marL="342900" indent="-342900"/>
            <a:r>
              <a:rPr lang="cs-CZ" dirty="0" smtClean="0"/>
              <a:t>4.   zdraví – podstatné jméno</a:t>
            </a:r>
          </a:p>
          <a:p>
            <a:pPr marL="342900" indent="-342900"/>
            <a:r>
              <a:rPr lang="cs-CZ" dirty="0" smtClean="0"/>
              <a:t>       zdraví – přídavné jméno</a:t>
            </a:r>
          </a:p>
          <a:p>
            <a:pPr marL="342900" indent="-342900"/>
            <a:r>
              <a:rPr lang="cs-CZ" dirty="0" smtClean="0"/>
              <a:t>       zdraví – sloveso</a:t>
            </a:r>
          </a:p>
          <a:p>
            <a:pPr marL="342900" indent="-342900"/>
            <a:endParaRPr lang="cs-CZ" dirty="0" smtClean="0"/>
          </a:p>
          <a:p>
            <a:pPr marL="342900" indent="-342900">
              <a:buAutoNum type="arabicPeriod" startAt="5"/>
            </a:pPr>
            <a:r>
              <a:rPr lang="cs-CZ" dirty="0" smtClean="0"/>
              <a:t>že – spojka</a:t>
            </a:r>
          </a:p>
          <a:p>
            <a:pPr marL="342900" indent="-342900"/>
            <a:r>
              <a:rPr lang="cs-CZ" dirty="0" smtClean="0"/>
              <a:t>       že – částice</a:t>
            </a:r>
          </a:p>
          <a:p>
            <a:pPr marL="342900" indent="-342900"/>
            <a:endParaRPr lang="cs-CZ" dirty="0" smtClean="0"/>
          </a:p>
          <a:p>
            <a:pPr marL="342900" indent="-342900">
              <a:buAutoNum type="arabicPeriod" startAt="6"/>
            </a:pPr>
            <a:r>
              <a:rPr lang="cs-CZ" dirty="0" smtClean="0"/>
              <a:t>dědečkovi – podstatné jméno</a:t>
            </a:r>
          </a:p>
          <a:p>
            <a:pPr marL="342900" indent="-342900"/>
            <a:r>
              <a:rPr lang="cs-CZ" dirty="0" smtClean="0"/>
              <a:t>       dědečkovi – přídavné jméno   </a:t>
            </a:r>
          </a:p>
          <a:p>
            <a:pPr marL="342900" indent="-342900">
              <a:buAutoNum type="arabicPeriod" startAt="3"/>
            </a:pPr>
            <a:endParaRPr lang="cs-CZ" dirty="0" smtClean="0"/>
          </a:p>
          <a:p>
            <a:pPr marL="342900" indent="-342900">
              <a:buAutoNum type="arabicPeriod" startAt="3"/>
            </a:pPr>
            <a:endParaRPr lang="cs-CZ" dirty="0" smtClean="0"/>
          </a:p>
          <a:p>
            <a:pPr marL="342900" indent="-342900">
              <a:buAutoNum type="arabicPeriod" startAt="2"/>
            </a:pPr>
            <a:endParaRPr lang="cs-CZ" dirty="0" smtClean="0"/>
          </a:p>
          <a:p>
            <a:pPr marL="342900" indent="-342900">
              <a:buAutoNum type="arabicPeriod" startAt="2"/>
            </a:pP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283968" y="1124744"/>
            <a:ext cx="4104456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Koutkem oka ho Aleš  pozoroval.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283968" y="1916832"/>
            <a:ext cx="4104456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Dívka na obraze má ve vlasech květinu.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283968" y="2276872"/>
            <a:ext cx="4104456" cy="2880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Nejlepší odpověď byla ta má.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283968" y="2780928"/>
            <a:ext cx="4104456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Uprostřed svého vypravování se rozesmál.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283968" y="3140968"/>
            <a:ext cx="4104456" cy="2880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Meloun byl nejsladší uprostřed.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283968" y="3573016"/>
            <a:ext cx="4104456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Vlastní zdraví je to nejcennější.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283968" y="3933056"/>
            <a:ext cx="4104456" cy="2880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Z výpravy do hor jsme se vrátili zdraví.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283968" y="4293096"/>
            <a:ext cx="4104456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Muži zdraví ženy jako první.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283968" y="4797152"/>
            <a:ext cx="4104456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Janě se v noci zdálo, že umí létat.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283968" y="5157192"/>
            <a:ext cx="4104456" cy="2880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Že mě nechytíš?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283968" y="5733256"/>
            <a:ext cx="4104456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Každé ráno vařím dědečkovi bílou kávu.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283968" y="6093296"/>
            <a:ext cx="4104456" cy="2880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Nejvyšší ocenění získali dědečkovi králíci.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283968" y="1484784"/>
            <a:ext cx="4104456" cy="2880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Ho, ho, já se vás nebojím.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467544" y="476672"/>
            <a:ext cx="8280920" cy="720080"/>
          </a:xfrm>
          <a:prstGeom prst="roundRect">
            <a:avLst/>
          </a:prstGeom>
          <a:solidFill>
            <a:schemeClr val="tx2">
              <a:lumMod val="75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Sestav větu podle čísel slovních druhů. Pořadí neměň.</a:t>
            </a:r>
            <a:endParaRPr lang="cs-CZ" sz="2000" dirty="0"/>
          </a:p>
        </p:txBody>
      </p:sp>
      <p:sp>
        <p:nvSpPr>
          <p:cNvPr id="3" name="Obdélník 2"/>
          <p:cNvSpPr/>
          <p:nvPr/>
        </p:nvSpPr>
        <p:spPr>
          <a:xfrm>
            <a:off x="539552" y="1700808"/>
            <a:ext cx="8352928" cy="4968552"/>
          </a:xfrm>
          <a:prstGeom prst="rect">
            <a:avLst/>
          </a:prstGeo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4" name="Elipsa 3"/>
          <p:cNvSpPr/>
          <p:nvPr/>
        </p:nvSpPr>
        <p:spPr>
          <a:xfrm>
            <a:off x="1259632" y="2132856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835696" y="2132856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411760" y="2132856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2915816" y="2132856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3491880" y="2132856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55576" y="2132856"/>
            <a:ext cx="288032" cy="2880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55576" y="3140968"/>
            <a:ext cx="288032" cy="2880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B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55576" y="4005064"/>
            <a:ext cx="288032" cy="2880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C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55576" y="4869160"/>
            <a:ext cx="288032" cy="2880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D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55576" y="6093296"/>
            <a:ext cx="288032" cy="2880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331640" y="3933056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5" name="Elipsa 14"/>
          <p:cNvSpPr/>
          <p:nvPr/>
        </p:nvSpPr>
        <p:spPr>
          <a:xfrm>
            <a:off x="3923928" y="3140968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6" name="Elipsa 15"/>
          <p:cNvSpPr/>
          <p:nvPr/>
        </p:nvSpPr>
        <p:spPr>
          <a:xfrm>
            <a:off x="3491880" y="3140968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7" name="Elipsa 16"/>
          <p:cNvSpPr/>
          <p:nvPr/>
        </p:nvSpPr>
        <p:spPr>
          <a:xfrm>
            <a:off x="3059832" y="3140968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8" name="Elipsa 17"/>
          <p:cNvSpPr/>
          <p:nvPr/>
        </p:nvSpPr>
        <p:spPr>
          <a:xfrm>
            <a:off x="2627784" y="3140968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9" name="Elipsa 18"/>
          <p:cNvSpPr/>
          <p:nvPr/>
        </p:nvSpPr>
        <p:spPr>
          <a:xfrm>
            <a:off x="2123728" y="3140968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20" name="Elipsa 19"/>
          <p:cNvSpPr/>
          <p:nvPr/>
        </p:nvSpPr>
        <p:spPr>
          <a:xfrm>
            <a:off x="1619672" y="3140968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1" name="Elipsa 20"/>
          <p:cNvSpPr/>
          <p:nvPr/>
        </p:nvSpPr>
        <p:spPr>
          <a:xfrm>
            <a:off x="1187624" y="3140968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22" name="Elipsa 21"/>
          <p:cNvSpPr/>
          <p:nvPr/>
        </p:nvSpPr>
        <p:spPr>
          <a:xfrm>
            <a:off x="1763688" y="3933056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23" name="Elipsa 22"/>
          <p:cNvSpPr/>
          <p:nvPr/>
        </p:nvSpPr>
        <p:spPr>
          <a:xfrm>
            <a:off x="2267744" y="3933056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24" name="Elipsa 23"/>
          <p:cNvSpPr/>
          <p:nvPr/>
        </p:nvSpPr>
        <p:spPr>
          <a:xfrm>
            <a:off x="3275856" y="4797152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5" name="Elipsa 24"/>
          <p:cNvSpPr/>
          <p:nvPr/>
        </p:nvSpPr>
        <p:spPr>
          <a:xfrm>
            <a:off x="2771800" y="4797152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26" name="Elipsa 25"/>
          <p:cNvSpPr/>
          <p:nvPr/>
        </p:nvSpPr>
        <p:spPr>
          <a:xfrm>
            <a:off x="2267744" y="4797152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7" name="Elipsa 26"/>
          <p:cNvSpPr/>
          <p:nvPr/>
        </p:nvSpPr>
        <p:spPr>
          <a:xfrm>
            <a:off x="1835696" y="4797152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28" name="Elipsa 27"/>
          <p:cNvSpPr/>
          <p:nvPr/>
        </p:nvSpPr>
        <p:spPr>
          <a:xfrm>
            <a:off x="1187624" y="4725144"/>
            <a:ext cx="576064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10</a:t>
            </a:r>
            <a:endParaRPr lang="cs-CZ" sz="1600" dirty="0"/>
          </a:p>
        </p:txBody>
      </p:sp>
      <p:sp>
        <p:nvSpPr>
          <p:cNvPr id="29" name="Elipsa 28"/>
          <p:cNvSpPr/>
          <p:nvPr/>
        </p:nvSpPr>
        <p:spPr>
          <a:xfrm>
            <a:off x="3923928" y="6021288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30" name="Elipsa 29"/>
          <p:cNvSpPr/>
          <p:nvPr/>
        </p:nvSpPr>
        <p:spPr>
          <a:xfrm>
            <a:off x="3347864" y="6021288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31" name="Elipsa 30"/>
          <p:cNvSpPr/>
          <p:nvPr/>
        </p:nvSpPr>
        <p:spPr>
          <a:xfrm>
            <a:off x="2771800" y="6021288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32" name="Elipsa 31"/>
          <p:cNvSpPr/>
          <p:nvPr/>
        </p:nvSpPr>
        <p:spPr>
          <a:xfrm>
            <a:off x="2267744" y="6021288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33" name="Elipsa 32"/>
          <p:cNvSpPr/>
          <p:nvPr/>
        </p:nvSpPr>
        <p:spPr>
          <a:xfrm>
            <a:off x="1691680" y="6021288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34" name="Elipsa 33"/>
          <p:cNvSpPr/>
          <p:nvPr/>
        </p:nvSpPr>
        <p:spPr>
          <a:xfrm>
            <a:off x="1187624" y="6021288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6" name="Zaoblený obdélník 35"/>
          <p:cNvSpPr/>
          <p:nvPr/>
        </p:nvSpPr>
        <p:spPr>
          <a:xfrm>
            <a:off x="4427984" y="2132856"/>
            <a:ext cx="4320480" cy="432048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Velký pes hlídal náš dům.</a:t>
            </a:r>
            <a:endParaRPr lang="cs-CZ" dirty="0"/>
          </a:p>
        </p:txBody>
      </p:sp>
      <p:sp>
        <p:nvSpPr>
          <p:cNvPr id="37" name="Zaoblený obdélník 36"/>
          <p:cNvSpPr/>
          <p:nvPr/>
        </p:nvSpPr>
        <p:spPr>
          <a:xfrm>
            <a:off x="4427984" y="3140968"/>
            <a:ext cx="4392488" cy="432048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Do kina přišli malí i velcí diváci.</a:t>
            </a:r>
            <a:endParaRPr lang="cs-CZ" dirty="0"/>
          </a:p>
        </p:txBody>
      </p:sp>
      <p:sp>
        <p:nvSpPr>
          <p:cNvPr id="38" name="Zaoblený obdélník 37"/>
          <p:cNvSpPr/>
          <p:nvPr/>
        </p:nvSpPr>
        <p:spPr>
          <a:xfrm>
            <a:off x="4427984" y="4005064"/>
            <a:ext cx="4320480" cy="432048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Začínáme se učit.</a:t>
            </a:r>
            <a:endParaRPr lang="cs-CZ" dirty="0"/>
          </a:p>
        </p:txBody>
      </p:sp>
      <p:sp>
        <p:nvSpPr>
          <p:cNvPr id="39" name="Zaoblený obdélník 38"/>
          <p:cNvSpPr/>
          <p:nvPr/>
        </p:nvSpPr>
        <p:spPr>
          <a:xfrm>
            <a:off x="4427984" y="4797152"/>
            <a:ext cx="4320480" cy="432048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Prr, volal kočí na koně.</a:t>
            </a:r>
            <a:endParaRPr lang="cs-CZ" dirty="0"/>
          </a:p>
        </p:txBody>
      </p:sp>
      <p:sp>
        <p:nvSpPr>
          <p:cNvPr id="40" name="Zaoblený obdélník 39"/>
          <p:cNvSpPr/>
          <p:nvPr/>
        </p:nvSpPr>
        <p:spPr>
          <a:xfrm>
            <a:off x="4499992" y="5949280"/>
            <a:ext cx="4320480" cy="576064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Medvěd lední se mnohokrát zachoval nebezpečně.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20688"/>
            <a:ext cx="828092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Použité materiály:</a:t>
            </a:r>
          </a:p>
          <a:p>
            <a:endParaRPr lang="cs-CZ" sz="2800" dirty="0" smtClean="0"/>
          </a:p>
          <a:p>
            <a:r>
              <a:rPr lang="cs-CZ" sz="2800" dirty="0" smtClean="0"/>
              <a:t>Ilustrace – </a:t>
            </a:r>
            <a:r>
              <a:rPr lang="cs-CZ" sz="2800" dirty="0" smtClean="0">
                <a:hlinkClick r:id="rId2"/>
              </a:rPr>
              <a:t>www.office.microsoft.com</a:t>
            </a:r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Texty - vlastní</a:t>
            </a:r>
          </a:p>
          <a:p>
            <a:endParaRPr lang="cs-CZ" sz="2800" dirty="0" smtClean="0"/>
          </a:p>
          <a:p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190</TotalTime>
  <Words>565</Words>
  <Application>Microsoft Office PowerPoint</Application>
  <PresentationFormat>Předvádění na obrazovce (4:3)</PresentationFormat>
  <Paragraphs>168</Paragraphs>
  <Slides>7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ANOTACE: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ředitelka</dc:creator>
  <cp:lastModifiedBy>admin</cp:lastModifiedBy>
  <cp:revision>30</cp:revision>
  <dcterms:created xsi:type="dcterms:W3CDTF">2012-03-05T13:00:43Z</dcterms:created>
  <dcterms:modified xsi:type="dcterms:W3CDTF">2012-07-12T23:59:28Z</dcterms:modified>
</cp:coreProperties>
</file>