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8C4DF1-91BB-494A-8C26-0CA3942A3973}" type="presOf" srcId="{27FE2D31-D344-4B63-A89A-A89AB0D9F3E3}" destId="{FE47432B-CA46-450C-8D8F-66C300A95B52}" srcOrd="0" destOrd="0" presId="urn:microsoft.com/office/officeart/2005/8/layout/target3"/>
    <dgm:cxn modelId="{76CF1021-046A-42B7-A41C-88757360EB72}" type="presOf" srcId="{130831A4-0540-4EC5-8F5A-93030E89D2D9}" destId="{8E23E229-92FC-49D1-B5FE-0303176B8A4E}" srcOrd="1" destOrd="0" presId="urn:microsoft.com/office/officeart/2005/8/layout/target3"/>
    <dgm:cxn modelId="{CACFCE7F-A331-425D-9918-5D302FEC898B}" type="presOf" srcId="{914700B9-77B5-440A-A438-DE98B6D4894D}" destId="{E73F1C26-6DCD-4001-88B9-355E01E2BCE7}" srcOrd="0" destOrd="0" presId="urn:microsoft.com/office/officeart/2005/8/layout/target3"/>
    <dgm:cxn modelId="{EE0EE0F3-2936-4B37-915C-56F2209A1FE1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DBBA3A5-1DDF-4C2A-BB9D-DCB5A4CEE40F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ED341A4-4115-429F-BFB3-21CA62C3E1A2}" type="presOf" srcId="{1D8420EA-BFA0-403B-80F5-647FA396CC45}" destId="{8467D0EB-87A2-4285-8ACA-0398EFBF29BC}" srcOrd="1" destOrd="0" presId="urn:microsoft.com/office/officeart/2005/8/layout/target3"/>
    <dgm:cxn modelId="{1086E2AF-6D41-49AB-9D8C-509951DFAE4B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8142F69F-8CC2-47CA-91C4-9F023639C726}" type="presOf" srcId="{1D8420EA-BFA0-403B-80F5-647FA396CC45}" destId="{F7B3C0B7-F0F7-4F49-B02C-3630F8C5FAE5}" srcOrd="0" destOrd="0" presId="urn:microsoft.com/office/officeart/2005/8/layout/target3"/>
    <dgm:cxn modelId="{1F6012F7-8833-44DD-96A1-D7A5555CD66D}" type="presOf" srcId="{130831A4-0540-4EC5-8F5A-93030E89D2D9}" destId="{F69CC921-512E-49F4-824C-A648EC5F27A5}" srcOrd="0" destOrd="0" presId="urn:microsoft.com/office/officeart/2005/8/layout/target3"/>
    <dgm:cxn modelId="{12C2C498-46EC-45F8-86B7-3BB98CC24D58}" type="presParOf" srcId="{FE47432B-CA46-450C-8D8F-66C300A95B52}" destId="{B522209E-30D0-49D6-A340-2D383A11C668}" srcOrd="0" destOrd="0" presId="urn:microsoft.com/office/officeart/2005/8/layout/target3"/>
    <dgm:cxn modelId="{AB30D764-295B-4ACE-958C-38EFAFE81A0E}" type="presParOf" srcId="{FE47432B-CA46-450C-8D8F-66C300A95B52}" destId="{ED5A8377-51D5-4DC5-B0E7-680166966720}" srcOrd="1" destOrd="0" presId="urn:microsoft.com/office/officeart/2005/8/layout/target3"/>
    <dgm:cxn modelId="{3A6F0E7B-DB58-4481-A896-E33393B7826F}" type="presParOf" srcId="{FE47432B-CA46-450C-8D8F-66C300A95B52}" destId="{F69CC921-512E-49F4-824C-A648EC5F27A5}" srcOrd="2" destOrd="0" presId="urn:microsoft.com/office/officeart/2005/8/layout/target3"/>
    <dgm:cxn modelId="{B2E04665-11D2-449E-B29D-B38A299AD955}" type="presParOf" srcId="{FE47432B-CA46-450C-8D8F-66C300A95B52}" destId="{61C9CE18-EDA6-4EDF-BA1C-09779D38FBBF}" srcOrd="3" destOrd="0" presId="urn:microsoft.com/office/officeart/2005/8/layout/target3"/>
    <dgm:cxn modelId="{FFF92825-F81B-48DA-BBAE-5193617107DB}" type="presParOf" srcId="{FE47432B-CA46-450C-8D8F-66C300A95B52}" destId="{D60DEAAB-7AFE-435A-ACF6-18851E4B0426}" srcOrd="4" destOrd="0" presId="urn:microsoft.com/office/officeart/2005/8/layout/target3"/>
    <dgm:cxn modelId="{8B401F8F-68FF-48A9-A118-446A66D16E65}" type="presParOf" srcId="{FE47432B-CA46-450C-8D8F-66C300A95B52}" destId="{F7B3C0B7-F0F7-4F49-B02C-3630F8C5FAE5}" srcOrd="5" destOrd="0" presId="urn:microsoft.com/office/officeart/2005/8/layout/target3"/>
    <dgm:cxn modelId="{A754999C-FF76-4886-AE36-4C3A21D9BE28}" type="presParOf" srcId="{FE47432B-CA46-450C-8D8F-66C300A95B52}" destId="{C9DA9446-E2D3-4F6A-8960-3CADFBF870B8}" srcOrd="6" destOrd="0" presId="urn:microsoft.com/office/officeart/2005/8/layout/target3"/>
    <dgm:cxn modelId="{062E1723-448B-4401-95C7-DA8C8338D436}" type="presParOf" srcId="{FE47432B-CA46-450C-8D8F-66C300A95B52}" destId="{9726EC6F-D322-4CD3-B489-1BE3DF7CE70B}" srcOrd="7" destOrd="0" presId="urn:microsoft.com/office/officeart/2005/8/layout/target3"/>
    <dgm:cxn modelId="{B3A605FA-CF1D-4256-99D5-81265C99F199}" type="presParOf" srcId="{FE47432B-CA46-450C-8D8F-66C300A95B52}" destId="{645AA564-2E9E-4954-AD87-AE01782CEC59}" srcOrd="8" destOrd="0" presId="urn:microsoft.com/office/officeart/2005/8/layout/target3"/>
    <dgm:cxn modelId="{7B8CB41B-F317-43A6-96B8-AC9A8252099C}" type="presParOf" srcId="{FE47432B-CA46-450C-8D8F-66C300A95B52}" destId="{8538CAC4-6A86-42B8-B5AF-2FF155DB9D02}" srcOrd="9" destOrd="0" presId="urn:microsoft.com/office/officeart/2005/8/layout/target3"/>
    <dgm:cxn modelId="{1BD691BC-D3AB-43B8-AF8F-74C909646B9D}" type="presParOf" srcId="{FE47432B-CA46-450C-8D8F-66C300A95B52}" destId="{26FD6024-A07F-46D0-8BC0-B5E595C5673D}" srcOrd="10" destOrd="0" presId="urn:microsoft.com/office/officeart/2005/8/layout/target3"/>
    <dgm:cxn modelId="{3057FF06-5226-492A-84EC-EACCD99C3904}" type="presParOf" srcId="{FE47432B-CA46-450C-8D8F-66C300A95B52}" destId="{E73F1C26-6DCD-4001-88B9-355E01E2BCE7}" srcOrd="11" destOrd="0" presId="urn:microsoft.com/office/officeart/2005/8/layout/target3"/>
    <dgm:cxn modelId="{496AE5AC-82CD-4C1F-9245-F10A7DE117ED}" type="presParOf" srcId="{FE47432B-CA46-450C-8D8F-66C300A95B52}" destId="{8E23E229-92FC-49D1-B5FE-0303176B8A4E}" srcOrd="12" destOrd="0" presId="urn:microsoft.com/office/officeart/2005/8/layout/target3"/>
    <dgm:cxn modelId="{DA486441-C077-4A9D-80F3-E961E4C04CFD}" type="presParOf" srcId="{FE47432B-CA46-450C-8D8F-66C300A95B52}" destId="{8467D0EB-87A2-4285-8ACA-0398EFBF29BC}" srcOrd="13" destOrd="0" presId="urn:microsoft.com/office/officeart/2005/8/layout/target3"/>
    <dgm:cxn modelId="{F17A0353-4507-410E-90FE-9320FB6725F0}" type="presParOf" srcId="{FE47432B-CA46-450C-8D8F-66C300A95B52}" destId="{DBA8199F-D892-4A8E-A352-2B7844050E09}" srcOrd="14" destOrd="0" presId="urn:microsoft.com/office/officeart/2005/8/layout/target3"/>
    <dgm:cxn modelId="{838B7AB4-231B-4BF8-B433-6E69E9D142C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5FA341-7240-4E59-9CCE-D32ACC1B6B45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E97BB-1511-4ED7-AE9A-8A4E50BD9F5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9103497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Pády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530473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a pracovní list.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procvičování 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mohou společně plnit úkoly pomocí barevného fixu na tabuli, nebo využít pracovních listů 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pracovat samostatně.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72677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zopakování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pádů u podstatných jmen.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určuje pády podstatných jmen, tvoří správné tvary podle zadaných pádů.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ředitelka\AppData\Local\Microsoft\Windows\Temporary Internet Files\Content.IE5\UOPTGVG3\MP9004013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869160"/>
            <a:ext cx="2771800" cy="1844824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539552" y="188640"/>
            <a:ext cx="8136904" cy="720080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 se pádů nebojíme, my umíme létat!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539552" y="1412776"/>
            <a:ext cx="4608512" cy="64807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Český jazyk má sedm pádů. Vyjmenuj je.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611560" y="2204864"/>
            <a:ext cx="792088" cy="237626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1.p.</a:t>
            </a:r>
          </a:p>
          <a:p>
            <a:pPr algn="ctr"/>
            <a:r>
              <a:rPr lang="cs-CZ" sz="2000" dirty="0" smtClean="0"/>
              <a:t>2.p.</a:t>
            </a:r>
          </a:p>
          <a:p>
            <a:pPr algn="ctr"/>
            <a:r>
              <a:rPr lang="cs-CZ" sz="2000" dirty="0" smtClean="0"/>
              <a:t>3.p.</a:t>
            </a:r>
          </a:p>
          <a:p>
            <a:pPr algn="ctr"/>
            <a:r>
              <a:rPr lang="cs-CZ" sz="2000" dirty="0" smtClean="0"/>
              <a:t>4.p.</a:t>
            </a:r>
          </a:p>
          <a:p>
            <a:pPr algn="ctr"/>
            <a:r>
              <a:rPr lang="cs-CZ" sz="2000" dirty="0" smtClean="0"/>
              <a:t>5.p.</a:t>
            </a:r>
          </a:p>
          <a:p>
            <a:pPr algn="ctr"/>
            <a:r>
              <a:rPr lang="cs-CZ" sz="2000" dirty="0" smtClean="0"/>
              <a:t>6.p.</a:t>
            </a:r>
          </a:p>
          <a:p>
            <a:pPr algn="ctr"/>
            <a:r>
              <a:rPr lang="cs-CZ" sz="2000" dirty="0" smtClean="0"/>
              <a:t>7.p.</a:t>
            </a:r>
          </a:p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619672" y="2204864"/>
            <a:ext cx="2952328" cy="230425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kdo? co?</a:t>
            </a:r>
          </a:p>
          <a:p>
            <a:r>
              <a:rPr lang="cs-CZ" sz="2000" dirty="0" smtClean="0"/>
              <a:t>koho? čeho?</a:t>
            </a:r>
          </a:p>
          <a:p>
            <a:r>
              <a:rPr lang="cs-CZ" sz="2000" dirty="0" smtClean="0"/>
              <a:t>komu? čemu?</a:t>
            </a:r>
          </a:p>
          <a:p>
            <a:r>
              <a:rPr lang="cs-CZ" sz="2000" dirty="0" smtClean="0"/>
              <a:t>koho? co?</a:t>
            </a:r>
          </a:p>
          <a:p>
            <a:r>
              <a:rPr lang="cs-CZ" sz="2000" dirty="0" smtClean="0"/>
              <a:t>oslovujeme? voláme?</a:t>
            </a:r>
          </a:p>
          <a:p>
            <a:r>
              <a:rPr lang="cs-CZ" sz="2000" dirty="0" smtClean="0"/>
              <a:t>o kom? o čem?</a:t>
            </a:r>
          </a:p>
          <a:p>
            <a:r>
              <a:rPr lang="cs-CZ" sz="2000" dirty="0" smtClean="0"/>
              <a:t>kým? čím?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5652120" y="1412776"/>
            <a:ext cx="2880320" cy="648072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Možná jsi někdy už slyšel jejich latinské názvy.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300192" y="2204864"/>
            <a:ext cx="1872208" cy="2376264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nominativ</a:t>
            </a:r>
          </a:p>
          <a:p>
            <a:r>
              <a:rPr lang="cs-CZ" sz="2000" dirty="0" smtClean="0"/>
              <a:t>genitiv</a:t>
            </a:r>
          </a:p>
          <a:p>
            <a:r>
              <a:rPr lang="cs-CZ" sz="2000" dirty="0" smtClean="0"/>
              <a:t>dativ</a:t>
            </a:r>
          </a:p>
          <a:p>
            <a:r>
              <a:rPr lang="cs-CZ" sz="2000" dirty="0" smtClean="0"/>
              <a:t>akuzativ</a:t>
            </a:r>
          </a:p>
          <a:p>
            <a:r>
              <a:rPr lang="cs-CZ" sz="2000" dirty="0" smtClean="0"/>
              <a:t>vokativ</a:t>
            </a:r>
          </a:p>
          <a:p>
            <a:r>
              <a:rPr lang="cs-CZ" sz="2000" dirty="0" smtClean="0"/>
              <a:t>lokál </a:t>
            </a:r>
          </a:p>
          <a:p>
            <a:r>
              <a:rPr lang="cs-CZ" sz="2000" dirty="0" smtClean="0"/>
              <a:t>instrumentál</a:t>
            </a:r>
            <a:endParaRPr lang="cs-CZ" sz="20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260648"/>
            <a:ext cx="8424936" cy="237626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s-CZ" dirty="0" smtClean="0"/>
              <a:t>U podstatného jména </a:t>
            </a:r>
            <a:r>
              <a:rPr lang="cs-CZ" b="1" i="1" dirty="0" smtClean="0"/>
              <a:t>pád </a:t>
            </a:r>
            <a:r>
              <a:rPr lang="cs-CZ" dirty="0" smtClean="0"/>
              <a:t>urči jeho </a:t>
            </a:r>
            <a:r>
              <a:rPr lang="cs-CZ" u="sng" dirty="0" smtClean="0"/>
              <a:t>pád.</a:t>
            </a:r>
          </a:p>
          <a:p>
            <a:pPr marL="342900" indent="-342900"/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Jenom Petr zdolal opičí dráhu bez jediného </a:t>
            </a:r>
            <a:r>
              <a:rPr lang="cs-CZ" b="1" i="1" dirty="0" smtClean="0"/>
              <a:t>pádu</a:t>
            </a:r>
            <a:r>
              <a:rPr lang="cs-CZ" i="1" dirty="0" smtClean="0"/>
              <a:t>.</a:t>
            </a:r>
          </a:p>
          <a:p>
            <a:pPr marL="342900" indent="-342900">
              <a:buAutoNum type="alphaLcParenR"/>
            </a:pPr>
            <a:r>
              <a:rPr lang="cs-CZ" b="1" i="1" dirty="0" smtClean="0"/>
              <a:t>Pád</a:t>
            </a:r>
            <a:r>
              <a:rPr lang="cs-CZ" i="1" dirty="0" smtClean="0"/>
              <a:t> </a:t>
            </a:r>
            <a:r>
              <a:rPr lang="cs-CZ" dirty="0" smtClean="0"/>
              <a:t>dopravního letadla měl katastrofické následky.</a:t>
            </a:r>
          </a:p>
          <a:p>
            <a:pPr marL="342900" indent="-342900">
              <a:buAutoNum type="alphaLcParenR"/>
            </a:pPr>
            <a:r>
              <a:rPr lang="cs-CZ" dirty="0" smtClean="0"/>
              <a:t>Všechny banky očekávají </a:t>
            </a:r>
            <a:r>
              <a:rPr lang="cs-CZ" b="1" i="1" dirty="0" smtClean="0"/>
              <a:t>pád</a:t>
            </a:r>
            <a:r>
              <a:rPr lang="cs-CZ" i="1" dirty="0" smtClean="0"/>
              <a:t> </a:t>
            </a:r>
            <a:r>
              <a:rPr lang="cs-CZ" dirty="0" smtClean="0"/>
              <a:t>koruny</a:t>
            </a:r>
            <a:r>
              <a:rPr lang="cs-CZ" i="1" dirty="0" smtClean="0"/>
              <a:t>.</a:t>
            </a:r>
          </a:p>
          <a:p>
            <a:pPr marL="342900" indent="-342900">
              <a:buAutoNum type="alphaLcParenR"/>
            </a:pPr>
            <a:r>
              <a:rPr lang="cs-CZ" dirty="0" smtClean="0"/>
              <a:t>Na lyžařském kurzu jsme se nejvíce nasmáli vlastním </a:t>
            </a:r>
            <a:r>
              <a:rPr lang="cs-CZ" b="1" i="1" dirty="0" smtClean="0"/>
              <a:t>pádům</a:t>
            </a:r>
            <a:r>
              <a:rPr lang="cs-CZ" i="1" dirty="0" smtClean="0"/>
              <a:t>.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Parašutisté zdolávají první metry výšky volným </a:t>
            </a:r>
            <a:r>
              <a:rPr lang="cs-CZ" b="1" i="1" dirty="0" smtClean="0"/>
              <a:t>pádem</a:t>
            </a:r>
            <a:r>
              <a:rPr lang="cs-CZ" i="1" dirty="0" smtClean="0"/>
              <a:t>.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O </a:t>
            </a:r>
            <a:r>
              <a:rPr lang="cs-CZ" b="1" i="1" dirty="0" smtClean="0"/>
              <a:t>pádu</a:t>
            </a:r>
            <a:r>
              <a:rPr lang="cs-CZ" i="1" dirty="0" smtClean="0"/>
              <a:t> </a:t>
            </a:r>
            <a:r>
              <a:rPr lang="cs-CZ" dirty="0" smtClean="0"/>
              <a:t>vlády psaly všechny české deníky.  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580112" y="908720"/>
            <a:ext cx="1008112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2.p.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724128" y="1196752"/>
            <a:ext cx="1008112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1.p.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27984" y="1412776"/>
            <a:ext cx="1008112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4.p.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588224" y="1700808"/>
            <a:ext cx="1008112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3.p.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084168" y="1988840"/>
            <a:ext cx="1008112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7.p.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4860032" y="2276872"/>
            <a:ext cx="1008112" cy="360040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6.p.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67544" y="3068960"/>
            <a:ext cx="784887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Když sečteš čísla pádů u podstatných jmen utvořených ze slova </a:t>
            </a:r>
            <a:r>
              <a:rPr lang="cs-CZ" b="1" i="1" dirty="0" smtClean="0"/>
              <a:t>let</a:t>
            </a:r>
            <a:r>
              <a:rPr lang="cs-CZ" dirty="0" smtClean="0"/>
              <a:t>, dostaneš číslo: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67544" y="3861048"/>
            <a:ext cx="3528392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s krásnou letuškou</a:t>
            </a:r>
          </a:p>
          <a:p>
            <a:r>
              <a:rPr lang="cs-CZ" dirty="0" smtClean="0"/>
              <a:t>navštívit letiště</a:t>
            </a:r>
          </a:p>
          <a:p>
            <a:r>
              <a:rPr lang="cs-CZ" dirty="0" smtClean="0"/>
              <a:t>podniknout výlet                                                                                                                  nahlédnout do letopisů</a:t>
            </a:r>
          </a:p>
          <a:p>
            <a:r>
              <a:rPr lang="cs-CZ" dirty="0" smtClean="0"/>
              <a:t>nasypat led do sklenice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471592" y="3861048"/>
            <a:ext cx="3420888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rozloučit se s letcem</a:t>
            </a:r>
          </a:p>
          <a:p>
            <a:r>
              <a:rPr lang="cs-CZ" dirty="0" smtClean="0"/>
              <a:t>doletět v pořádku</a:t>
            </a:r>
          </a:p>
          <a:p>
            <a:r>
              <a:rPr lang="cs-CZ" dirty="0" smtClean="0"/>
              <a:t>vyprávět o sletu sportovců</a:t>
            </a:r>
          </a:p>
          <a:p>
            <a:r>
              <a:rPr lang="cs-CZ" dirty="0" smtClean="0"/>
              <a:t>nálet špačků</a:t>
            </a:r>
          </a:p>
          <a:p>
            <a:r>
              <a:rPr lang="cs-CZ" dirty="0" smtClean="0"/>
              <a:t>nevěřit letákům</a:t>
            </a:r>
            <a:endParaRPr lang="cs-CZ" dirty="0"/>
          </a:p>
        </p:txBody>
      </p:sp>
      <p:pic>
        <p:nvPicPr>
          <p:cNvPr id="1026" name="Picture 2" descr="C:\Users\ředitelka\AppData\Local\Microsoft\Windows\Temporary Internet Files\Content.IE5\O6QWF2JL\MC9000345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157192"/>
            <a:ext cx="1331640" cy="1512168"/>
          </a:xfrm>
          <a:prstGeom prst="rect">
            <a:avLst/>
          </a:prstGeom>
          <a:noFill/>
        </p:spPr>
      </p:pic>
      <p:pic>
        <p:nvPicPr>
          <p:cNvPr id="1028" name="Picture 4" descr="C:\Users\ředitelka\AppData\Local\Microsoft\Windows\Temporary Internet Files\Content.IE5\TWC0XE2G\MC9003702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32656"/>
            <a:ext cx="1368152" cy="1604546"/>
          </a:xfrm>
          <a:prstGeom prst="rect">
            <a:avLst/>
          </a:prstGeom>
          <a:noFill/>
        </p:spPr>
      </p:pic>
      <p:sp>
        <p:nvSpPr>
          <p:cNvPr id="16" name="Elipsa 15"/>
          <p:cNvSpPr/>
          <p:nvPr/>
        </p:nvSpPr>
        <p:spPr>
          <a:xfrm>
            <a:off x="2411760" y="4077072"/>
            <a:ext cx="864096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7.p.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2195736" y="4365104"/>
            <a:ext cx="792088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4.p.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2339752" y="4653136"/>
            <a:ext cx="792088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4.p.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2843808" y="4941168"/>
            <a:ext cx="792088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2.p.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2843808" y="5229200"/>
            <a:ext cx="792088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7164288" y="5229200"/>
            <a:ext cx="792088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3.p.</a:t>
            </a:r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6876256" y="4941168"/>
            <a:ext cx="792088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1.p.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8100392" y="4653136"/>
            <a:ext cx="792088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6.p.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7308304" y="4365104"/>
            <a:ext cx="792088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7740352" y="4005064"/>
            <a:ext cx="792088" cy="28803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7.p.</a:t>
            </a:r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8316416" y="3068960"/>
            <a:ext cx="648072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6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materiály: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55679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 –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132856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Texty - vlastní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7974410"/>
              </p:ext>
            </p:extLst>
          </p:nvPr>
        </p:nvGraphicFramePr>
        <p:xfrm>
          <a:off x="1692275" y="98425"/>
          <a:ext cx="5759450" cy="6662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759285" imgH="6662329" progId="Word.Document.12">
                  <p:embed/>
                </p:oleObj>
              </mc:Choice>
              <mc:Fallback>
                <p:oleObj name="Dokument" r:id="rId3" imgW="5759285" imgH="666232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92275" y="98425"/>
                        <a:ext cx="5759450" cy="666273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141923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375</Words>
  <Application>Microsoft Office PowerPoint</Application>
  <PresentationFormat>Předvádění na obrazovce (4:3)</PresentationFormat>
  <Paragraphs>97</Paragraphs>
  <Slides>6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 aplikace Microsoft Word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27</cp:revision>
  <dcterms:created xsi:type="dcterms:W3CDTF">2012-02-07T15:07:27Z</dcterms:created>
  <dcterms:modified xsi:type="dcterms:W3CDTF">2012-07-13T00:20:08Z</dcterms:modified>
</cp:coreProperties>
</file>