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3" r:id="rId1"/>
  </p:sldMasterIdLst>
  <p:sldIdLst>
    <p:sldId id="265" r:id="rId2"/>
    <p:sldId id="266" r:id="rId3"/>
    <p:sldId id="259" r:id="rId4"/>
    <p:sldId id="257" r:id="rId5"/>
    <p:sldId id="258" r:id="rId6"/>
    <p:sldId id="260" r:id="rId7"/>
    <p:sldId id="261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1C02"/>
    <a:srgbClr val="1D32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F52F42-A84B-4377-8E03-E63A0AF9456E}" type="presOf" srcId="{914700B9-77B5-440A-A438-DE98B6D4894D}" destId="{BD9AF279-D483-48F2-BBBD-45F8E8923512}" srcOrd="1" destOrd="0" presId="urn:microsoft.com/office/officeart/2005/8/layout/target3"/>
    <dgm:cxn modelId="{15EA0BFA-92F6-4920-B991-4B7F8CAC6D3D}" type="presOf" srcId="{130831A4-0540-4EC5-8F5A-93030E89D2D9}" destId="{F69CC921-512E-49F4-824C-A648EC5F27A5}" srcOrd="0" destOrd="0" presId="urn:microsoft.com/office/officeart/2005/8/layout/target3"/>
    <dgm:cxn modelId="{7382DDCE-CA3D-4911-9A55-DAE64E1FAFE1}" type="presOf" srcId="{100B6B2E-82E6-4C11-B19B-F2DB3A0EA64F}" destId="{DBA8199F-D892-4A8E-A352-2B7844050E09}" srcOrd="1" destOrd="0" presId="urn:microsoft.com/office/officeart/2005/8/layout/target3"/>
    <dgm:cxn modelId="{D07FE984-94D9-481C-9475-3A15498A1E35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83051B1-E681-4D82-A28C-012B1A218315}" type="presOf" srcId="{130831A4-0540-4EC5-8F5A-93030E89D2D9}" destId="{8E23E229-92FC-49D1-B5FE-0303176B8A4E}" srcOrd="1" destOrd="0" presId="urn:microsoft.com/office/officeart/2005/8/layout/target3"/>
    <dgm:cxn modelId="{45D6DB74-BF43-4461-9CCC-263CE4AC7B4C}" type="presOf" srcId="{27FE2D31-D344-4B63-A89A-A89AB0D9F3E3}" destId="{FE47432B-CA46-450C-8D8F-66C300A95B52}" srcOrd="0" destOrd="0" presId="urn:microsoft.com/office/officeart/2005/8/layout/target3"/>
    <dgm:cxn modelId="{5FFE9C53-C7AA-4128-BC69-F950AF1F01E6}" type="presOf" srcId="{914700B9-77B5-440A-A438-DE98B6D4894D}" destId="{E73F1C26-6DCD-4001-88B9-355E01E2BCE7}" srcOrd="0" destOrd="0" presId="urn:microsoft.com/office/officeart/2005/8/layout/target3"/>
    <dgm:cxn modelId="{6AF13AF4-3A26-4020-B175-34CFFA48D32B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DBC7B09-28EF-46F0-BC41-235D8E81F774}" type="presOf" srcId="{100B6B2E-82E6-4C11-B19B-F2DB3A0EA64F}" destId="{645AA564-2E9E-4954-AD87-AE01782CEC59}" srcOrd="0" destOrd="0" presId="urn:microsoft.com/office/officeart/2005/8/layout/target3"/>
    <dgm:cxn modelId="{57BDD26A-086C-40C9-B2D6-10935150B3D1}" type="presParOf" srcId="{FE47432B-CA46-450C-8D8F-66C300A95B52}" destId="{B522209E-30D0-49D6-A340-2D383A11C668}" srcOrd="0" destOrd="0" presId="urn:microsoft.com/office/officeart/2005/8/layout/target3"/>
    <dgm:cxn modelId="{DB0B96B5-2B06-4B5B-ABDC-6306416EF391}" type="presParOf" srcId="{FE47432B-CA46-450C-8D8F-66C300A95B52}" destId="{ED5A8377-51D5-4DC5-B0E7-680166966720}" srcOrd="1" destOrd="0" presId="urn:microsoft.com/office/officeart/2005/8/layout/target3"/>
    <dgm:cxn modelId="{C4271F14-B916-478F-90E7-BEBB94BDC4D5}" type="presParOf" srcId="{FE47432B-CA46-450C-8D8F-66C300A95B52}" destId="{F69CC921-512E-49F4-824C-A648EC5F27A5}" srcOrd="2" destOrd="0" presId="urn:microsoft.com/office/officeart/2005/8/layout/target3"/>
    <dgm:cxn modelId="{E15BEEA9-15DD-4EEE-9258-672F96EEA396}" type="presParOf" srcId="{FE47432B-CA46-450C-8D8F-66C300A95B52}" destId="{61C9CE18-EDA6-4EDF-BA1C-09779D38FBBF}" srcOrd="3" destOrd="0" presId="urn:microsoft.com/office/officeart/2005/8/layout/target3"/>
    <dgm:cxn modelId="{18424D94-D854-47E1-B39E-EFD20DAB509B}" type="presParOf" srcId="{FE47432B-CA46-450C-8D8F-66C300A95B52}" destId="{D60DEAAB-7AFE-435A-ACF6-18851E4B0426}" srcOrd="4" destOrd="0" presId="urn:microsoft.com/office/officeart/2005/8/layout/target3"/>
    <dgm:cxn modelId="{8EA4D0C2-7652-4700-B5A2-93B55DE896C5}" type="presParOf" srcId="{FE47432B-CA46-450C-8D8F-66C300A95B52}" destId="{F7B3C0B7-F0F7-4F49-B02C-3630F8C5FAE5}" srcOrd="5" destOrd="0" presId="urn:microsoft.com/office/officeart/2005/8/layout/target3"/>
    <dgm:cxn modelId="{05132DED-8C2E-47F2-830C-50A43804109E}" type="presParOf" srcId="{FE47432B-CA46-450C-8D8F-66C300A95B52}" destId="{C9DA9446-E2D3-4F6A-8960-3CADFBF870B8}" srcOrd="6" destOrd="0" presId="urn:microsoft.com/office/officeart/2005/8/layout/target3"/>
    <dgm:cxn modelId="{72EBBA1F-1C27-4DF1-A864-04994F15C6D3}" type="presParOf" srcId="{FE47432B-CA46-450C-8D8F-66C300A95B52}" destId="{9726EC6F-D322-4CD3-B489-1BE3DF7CE70B}" srcOrd="7" destOrd="0" presId="urn:microsoft.com/office/officeart/2005/8/layout/target3"/>
    <dgm:cxn modelId="{5E3CDCD7-AE78-4206-B330-D4129C3CA32F}" type="presParOf" srcId="{FE47432B-CA46-450C-8D8F-66C300A95B52}" destId="{645AA564-2E9E-4954-AD87-AE01782CEC59}" srcOrd="8" destOrd="0" presId="urn:microsoft.com/office/officeart/2005/8/layout/target3"/>
    <dgm:cxn modelId="{8450FEE9-B57C-4F8B-B1C6-69621FD5977F}" type="presParOf" srcId="{FE47432B-CA46-450C-8D8F-66C300A95B52}" destId="{8538CAC4-6A86-42B8-B5AF-2FF155DB9D02}" srcOrd="9" destOrd="0" presId="urn:microsoft.com/office/officeart/2005/8/layout/target3"/>
    <dgm:cxn modelId="{367D0E8E-1940-4F46-B0E7-E22317F5162C}" type="presParOf" srcId="{FE47432B-CA46-450C-8D8F-66C300A95B52}" destId="{26FD6024-A07F-46D0-8BC0-B5E595C5673D}" srcOrd="10" destOrd="0" presId="urn:microsoft.com/office/officeart/2005/8/layout/target3"/>
    <dgm:cxn modelId="{94C3BD21-DDD3-41A2-A313-06C84A4AC7AB}" type="presParOf" srcId="{FE47432B-CA46-450C-8D8F-66C300A95B52}" destId="{E73F1C26-6DCD-4001-88B9-355E01E2BCE7}" srcOrd="11" destOrd="0" presId="urn:microsoft.com/office/officeart/2005/8/layout/target3"/>
    <dgm:cxn modelId="{A6243472-C3A6-453E-B0AE-2C6828625E63}" type="presParOf" srcId="{FE47432B-CA46-450C-8D8F-66C300A95B52}" destId="{8E23E229-92FC-49D1-B5FE-0303176B8A4E}" srcOrd="12" destOrd="0" presId="urn:microsoft.com/office/officeart/2005/8/layout/target3"/>
    <dgm:cxn modelId="{DA57EF0B-E06D-4244-B410-D646F17DF822}" type="presParOf" srcId="{FE47432B-CA46-450C-8D8F-66C300A95B52}" destId="{8467D0EB-87A2-4285-8ACA-0398EFBF29BC}" srcOrd="13" destOrd="0" presId="urn:microsoft.com/office/officeart/2005/8/layout/target3"/>
    <dgm:cxn modelId="{02C0D7BC-EFC4-4F52-B1CF-C49EAD293ED1}" type="presParOf" srcId="{FE47432B-CA46-450C-8D8F-66C300A95B52}" destId="{DBA8199F-D892-4A8E-A352-2B7844050E09}" srcOrd="14" destOrd="0" presId="urn:microsoft.com/office/officeart/2005/8/layout/target3"/>
    <dgm:cxn modelId="{BE34523C-657C-4BA1-AE97-7AF8E4D0EA3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230D7DF-9A54-4C7F-9080-78A2353D6258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9B1422-0C4D-4F10-98EE-853822C28068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30B6E8-161A-4DA9-8069-964CFF35084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AEFF5B-7591-4B29-A74A-08C8D69ED84B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C72B68-D3DE-4D15-8775-7265D37D5442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99F8DD-171E-4103-BDCF-360604A90395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56A308-50E9-40BB-93A3-480D9EF55114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BCA8AE-17A6-44FE-A8D6-2BACC4B287BB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AA1667D-E1E4-4A24-8096-9861A741B26D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B700348-8346-46E7-9CC2-98F108BF95F5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651A9C-1FA6-46C3-A2C5-DDD93EB5705A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33F2D-3C69-4B09-8961-04B1CF41F150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B76A05E-13CC-4D8D-8C18-087C8EABDD89}" type="datetime1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4A21382-D60C-42BF-80B2-71C971838E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2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12" Type="http://schemas.openxmlformats.org/officeDocument/2006/relationships/image" Target="../media/image21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11" Type="http://schemas.openxmlformats.org/officeDocument/2006/relationships/image" Target="../media/image20.wmf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3112820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VY_32_INOVACE_12_S07-Čj-6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Podstatná jména hromadná, pomnožná, látková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69129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56052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možností doplňování do textu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Barevné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fixy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Pochopení zvláštností užití mluvnického čísla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fixů.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046160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3C1C0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Materiál inovativním</a:t>
                      </a:r>
                      <a:r>
                        <a:rPr lang="cs-CZ" sz="1400" baseline="0" dirty="0" smtClean="0">
                          <a:solidFill>
                            <a:srgbClr val="3C1C0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způsobem seznamuje žáky s problematikou  podstatných jmen hromadných, pomnožných a látkových</a:t>
                      </a:r>
                      <a:r>
                        <a:rPr lang="cs-CZ" sz="1400" dirty="0" smtClean="0">
                          <a:solidFill>
                            <a:srgbClr val="3C1C02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solidFill>
                          <a:srgbClr val="3C1C02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vnímá rozdíl mezi mluvnických číslem a skutečným množstvím, které označují některá podstatná jména.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404664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Podstatná jména hromadná, pomnožná, látková</a:t>
            </a:r>
            <a:endParaRPr lang="cs-CZ" sz="4800" dirty="0"/>
          </a:p>
        </p:txBody>
      </p:sp>
      <p:pic>
        <p:nvPicPr>
          <p:cNvPr id="1027" name="Picture 3" descr="C:\Users\ředitelka\AppData\Local\Microsoft\Windows\Temporary Internet Files\Content.IE5\O6QWF2JL\MC9000894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132856"/>
            <a:ext cx="1814170" cy="1732788"/>
          </a:xfrm>
          <a:prstGeom prst="rect">
            <a:avLst/>
          </a:prstGeom>
          <a:noFill/>
        </p:spPr>
      </p:pic>
      <p:pic>
        <p:nvPicPr>
          <p:cNvPr id="1031" name="Picture 7" descr="C:\Users\ředitelka\AppData\Local\Microsoft\Windows\Temporary Internet Files\Content.IE5\GUDCYVI7\MC900149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348880"/>
            <a:ext cx="2802048" cy="2091350"/>
          </a:xfrm>
          <a:prstGeom prst="rect">
            <a:avLst/>
          </a:prstGeom>
          <a:noFill/>
        </p:spPr>
      </p:pic>
      <p:pic>
        <p:nvPicPr>
          <p:cNvPr id="1032" name="Picture 8" descr="C:\Users\ředitelka\AppData\Local\Microsoft\Windows\Temporary Internet Files\Content.IE5\GUDCYVI7\MC9003053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620688"/>
            <a:ext cx="1694383" cy="1823314"/>
          </a:xfrm>
          <a:prstGeom prst="rect">
            <a:avLst/>
          </a:prstGeom>
          <a:noFill/>
        </p:spPr>
      </p:pic>
      <p:pic>
        <p:nvPicPr>
          <p:cNvPr id="1034" name="Picture 10" descr="C:\Users\ředitelka\AppData\Local\Microsoft\Windows\Temporary Internet Files\Content.IE5\FPBKAKOT\MP90043328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4293096"/>
            <a:ext cx="1867672" cy="1147580"/>
          </a:xfrm>
          <a:prstGeom prst="rect">
            <a:avLst/>
          </a:prstGeom>
          <a:noFill/>
        </p:spPr>
      </p:pic>
      <p:pic>
        <p:nvPicPr>
          <p:cNvPr id="1035" name="Picture 11" descr="C:\Users\ředitelka\AppData\Local\Microsoft\Windows\Temporary Internet Files\Content.IE5\TWC0XE2G\MC9004119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3212976"/>
            <a:ext cx="2010454" cy="1994191"/>
          </a:xfrm>
          <a:prstGeom prst="rect">
            <a:avLst/>
          </a:prstGeom>
          <a:noFill/>
        </p:spPr>
      </p:pic>
      <p:pic>
        <p:nvPicPr>
          <p:cNvPr id="1036" name="Picture 12" descr="C:\Users\ředitelka\AppData\Local\Microsoft\Windows\Temporary Internet Files\Content.IE5\O6QWF2JL\MC90034030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4797152"/>
            <a:ext cx="1161288" cy="18333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0"/>
              </a:schemeClr>
            </a:gs>
            <a:gs pos="60000">
              <a:schemeClr val="bg1">
                <a:satMod val="125000"/>
                <a:lumOff val="10000"/>
                <a:lumMod val="100000"/>
              </a:schemeClr>
            </a:gs>
            <a:gs pos="100000">
              <a:schemeClr val="bg1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03648" y="188640"/>
            <a:ext cx="6624736" cy="9087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Není </a:t>
            </a:r>
            <a:r>
              <a:rPr lang="cs-CZ" sz="2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hromada</a:t>
            </a:r>
            <a:r>
              <a:rPr lang="cs-CZ" sz="2800" dirty="0" smtClean="0"/>
              <a:t> jako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hromada</a:t>
            </a:r>
          </a:p>
          <a:p>
            <a:pPr algn="ctr"/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 rot="16200000">
            <a:off x="1943708" y="656692"/>
            <a:ext cx="1944216" cy="3168352"/>
          </a:xfrm>
          <a:prstGeom prst="flowChartDelay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 rot="16200000">
            <a:off x="5544108" y="656692"/>
            <a:ext cx="1944216" cy="3168352"/>
          </a:xfrm>
          <a:prstGeom prst="flowChartDelay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louk 8"/>
          <p:cNvSpPr/>
          <p:nvPr/>
        </p:nvSpPr>
        <p:spPr>
          <a:xfrm>
            <a:off x="971600" y="3717032"/>
            <a:ext cx="45719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2411760" y="1412776"/>
            <a:ext cx="129614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peněz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1475656" y="2636912"/>
            <a:ext cx="165618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melounů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3203848" y="2564904"/>
            <a:ext cx="12961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dárků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1475656" y="1988840"/>
            <a:ext cx="11521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lidí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3275856" y="2060848"/>
            <a:ext cx="11521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kostí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5148064" y="2564904"/>
            <a:ext cx="11521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dříví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5076056" y="1844824"/>
            <a:ext cx="11521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listí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6876256" y="1916832"/>
            <a:ext cx="11521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5868144" y="1412776"/>
            <a:ext cx="144016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kamení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31640" y="4149080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 mluvnické číslo u podstatných jmen v každé hromadě.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1907704" y="3284984"/>
            <a:ext cx="194421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 množné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5436096" y="3284984"/>
            <a:ext cx="2232248" cy="648072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 jednotné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03648" y="4581128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Podstatná jména v každé hromadě dej do čísla opačného.</a:t>
            </a:r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2339752" y="1412776"/>
            <a:ext cx="136815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peníz</a:t>
            </a:r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1331640" y="1988840"/>
            <a:ext cx="136815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</a:t>
            </a:r>
            <a:endParaRPr lang="cs-CZ" dirty="0"/>
          </a:p>
        </p:txBody>
      </p:sp>
      <p:sp>
        <p:nvSpPr>
          <p:cNvPr id="32" name="Elipsa 31"/>
          <p:cNvSpPr/>
          <p:nvPr/>
        </p:nvSpPr>
        <p:spPr>
          <a:xfrm>
            <a:off x="1475656" y="2636912"/>
            <a:ext cx="165618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meloun</a:t>
            </a:r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3275856" y="2060848"/>
            <a:ext cx="11521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3203848" y="2564904"/>
            <a:ext cx="12961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dárek</a:t>
            </a:r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1619672" y="3284984"/>
            <a:ext cx="223224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 jednotné</a:t>
            </a:r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6660232" y="2636912"/>
            <a:ext cx="12961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300192" y="206084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39" name="Elipsa 38"/>
          <p:cNvSpPr/>
          <p:nvPr/>
        </p:nvSpPr>
        <p:spPr>
          <a:xfrm>
            <a:off x="5436096" y="3284984"/>
            <a:ext cx="2232248" cy="648072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5" name="Zaoblený obdélník 34"/>
          <p:cNvSpPr/>
          <p:nvPr/>
        </p:nvSpPr>
        <p:spPr>
          <a:xfrm>
            <a:off x="539552" y="5229200"/>
            <a:ext cx="8424936" cy="136815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1D320C"/>
                </a:solidFill>
              </a:rPr>
              <a:t>Podstatná jména hromadná </a:t>
            </a:r>
            <a:r>
              <a:rPr lang="cs-CZ" sz="2000" dirty="0" smtClean="0">
                <a:solidFill>
                  <a:srgbClr val="1D320C"/>
                </a:solidFill>
              </a:rPr>
              <a:t>mají pouze </a:t>
            </a:r>
            <a:r>
              <a:rPr lang="cs-CZ" sz="2000" b="1" dirty="0" smtClean="0">
                <a:solidFill>
                  <a:srgbClr val="1D320C"/>
                </a:solidFill>
              </a:rPr>
              <a:t>tvar čísla jednotného</a:t>
            </a:r>
            <a:r>
              <a:rPr lang="cs-CZ" sz="2000" dirty="0" smtClean="0">
                <a:solidFill>
                  <a:srgbClr val="1D320C"/>
                </a:solidFill>
              </a:rPr>
              <a:t>, ale označují větší množství, hromadu.</a:t>
            </a:r>
            <a:endParaRPr lang="cs-CZ" sz="2000" dirty="0">
              <a:solidFill>
                <a:srgbClr val="1D320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1" animBg="1"/>
      <p:bldP spid="37" grpId="0" animBg="1"/>
      <p:bldP spid="37" grpId="1" animBg="1"/>
      <p:bldP spid="38" grpId="0"/>
      <p:bldP spid="38" grpId="1"/>
      <p:bldP spid="39" grpId="0" animBg="1"/>
      <p:bldP spid="39" grpId="1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76672"/>
            <a:ext cx="1800200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Pozor!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476672"/>
            <a:ext cx="62646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</a:t>
            </a:r>
            <a:r>
              <a:rPr lang="cs-CZ" b="1" dirty="0" smtClean="0"/>
              <a:t>přání</a:t>
            </a:r>
            <a:r>
              <a:rPr lang="cs-CZ" dirty="0" smtClean="0"/>
              <a:t> – ta </a:t>
            </a:r>
            <a:r>
              <a:rPr lang="cs-CZ" b="1" dirty="0" smtClean="0"/>
              <a:t>přání</a:t>
            </a:r>
            <a:r>
              <a:rPr lang="cs-CZ" dirty="0" smtClean="0"/>
              <a:t>                      to </a:t>
            </a:r>
            <a:r>
              <a:rPr lang="cs-CZ" b="1" dirty="0" smtClean="0"/>
              <a:t>stavení</a:t>
            </a:r>
            <a:r>
              <a:rPr lang="cs-CZ" dirty="0" smtClean="0"/>
              <a:t> – ta </a:t>
            </a:r>
            <a:r>
              <a:rPr lang="cs-CZ" b="1" dirty="0" smtClean="0"/>
              <a:t>stavení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ta </a:t>
            </a:r>
            <a:r>
              <a:rPr lang="cs-CZ" b="1" dirty="0" smtClean="0"/>
              <a:t>nůše</a:t>
            </a:r>
            <a:r>
              <a:rPr lang="cs-CZ" dirty="0" smtClean="0"/>
              <a:t> – ty </a:t>
            </a:r>
            <a:r>
              <a:rPr lang="cs-CZ" b="1" dirty="0" smtClean="0"/>
              <a:t>nůše</a:t>
            </a:r>
            <a:r>
              <a:rPr lang="cs-CZ" dirty="0" smtClean="0"/>
              <a:t>                        ta </a:t>
            </a:r>
            <a:r>
              <a:rPr lang="cs-CZ" b="1" dirty="0" smtClean="0"/>
              <a:t>růže</a:t>
            </a:r>
            <a:r>
              <a:rPr lang="cs-CZ" dirty="0" smtClean="0"/>
              <a:t> – ty </a:t>
            </a:r>
            <a:r>
              <a:rPr lang="cs-CZ" b="1" dirty="0" smtClean="0"/>
              <a:t>růže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b="1" dirty="0" smtClean="0"/>
              <a:t>koupaliště</a:t>
            </a:r>
            <a:r>
              <a:rPr lang="cs-CZ" dirty="0" smtClean="0"/>
              <a:t> – ta </a:t>
            </a:r>
            <a:r>
              <a:rPr lang="cs-CZ" b="1" dirty="0" smtClean="0"/>
              <a:t>koupaliště</a:t>
            </a:r>
            <a:r>
              <a:rPr lang="cs-CZ" dirty="0" smtClean="0"/>
              <a:t>       to </a:t>
            </a:r>
            <a:r>
              <a:rPr lang="cs-CZ" b="1" dirty="0" smtClean="0"/>
              <a:t>moře</a:t>
            </a:r>
            <a:r>
              <a:rPr lang="cs-CZ" dirty="0" smtClean="0"/>
              <a:t> – ta </a:t>
            </a:r>
            <a:r>
              <a:rPr lang="cs-CZ" b="1" dirty="0" smtClean="0"/>
              <a:t>moře</a:t>
            </a:r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2564904"/>
            <a:ext cx="468052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Vyber podstatná jména </a:t>
            </a:r>
            <a:r>
              <a:rPr lang="cs-CZ" b="1" dirty="0" smtClean="0"/>
              <a:t>hromadná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861048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kámen,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38610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křoví,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378904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hvězdy,   potok,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378904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stromoví, hmyz,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37890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40352" y="45091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50912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vítání, louže,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45091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mládež,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45091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pohoří,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45091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zelenina,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45091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okurky,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59832" y="515719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drůbež,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88024" y="515719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rukavice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35688" y="515719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kamení,    rostlinstvo</a:t>
            </a:r>
            <a:endParaRPr lang="cs-CZ" dirty="0"/>
          </a:p>
        </p:txBody>
      </p:sp>
      <p:pic>
        <p:nvPicPr>
          <p:cNvPr id="1029" name="Picture 5" descr="C:\Users\ředitelka\AppData\Local\Microsoft\Windows\Temporary Internet Files\Content.IE5\OJIJL6BD\MC90043687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916832"/>
            <a:ext cx="1714500" cy="1714500"/>
          </a:xfrm>
          <a:prstGeom prst="rect">
            <a:avLst/>
          </a:prstGeom>
          <a:noFill/>
        </p:spPr>
      </p:pic>
      <p:pic>
        <p:nvPicPr>
          <p:cNvPr id="1032" name="Picture 8" descr="C:\Users\ředitelka\AppData\Local\Microsoft\Windows\Temporary Internet Files\Content.IE5\FPBKAKOT\MP9003137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941168"/>
            <a:ext cx="2620888" cy="1711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2" grpId="0"/>
      <p:bldP spid="14" grpId="0"/>
      <p:bldP spid="16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88640"/>
            <a:ext cx="4320480" cy="864096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Ze skříně na mě vypadly housle. </a:t>
            </a:r>
            <a:endParaRPr lang="cs-CZ" sz="2000" dirty="0"/>
          </a:p>
        </p:txBody>
      </p:sp>
      <p:pic>
        <p:nvPicPr>
          <p:cNvPr id="1026" name="Picture 2" descr="C:\Users\ředitelka\AppData\Local\Microsoft\Windows\Temporary Internet Files\Content.IE5\TWC0XE2G\MC9003914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32656"/>
            <a:ext cx="1368152" cy="86409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652120" y="4766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nebo</a:t>
            </a:r>
            <a:endParaRPr lang="cs-CZ" dirty="0"/>
          </a:p>
        </p:txBody>
      </p:sp>
      <p:pic>
        <p:nvPicPr>
          <p:cNvPr id="1030" name="Picture 6" descr="C:\Users\ředitelka\AppData\Local\Microsoft\Windows\Temporary Internet Files\Content.IE5\UOPTGVG3\MC900312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88640"/>
            <a:ext cx="984122" cy="1108706"/>
          </a:xfrm>
          <a:prstGeom prst="rect">
            <a:avLst/>
          </a:prstGeom>
          <a:noFill/>
        </p:spPr>
      </p:pic>
      <p:pic>
        <p:nvPicPr>
          <p:cNvPr id="10" name="Picture 6" descr="C:\Users\ředitelka\AppData\Local\Microsoft\Windows\Temporary Internet Files\Content.IE5\UOPTGVG3\MC9003127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188640"/>
            <a:ext cx="984122" cy="1108706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179512" y="1412776"/>
            <a:ext cx="62646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Pojmenuj obrázky, přidej k nim ukazovací zájmeno:</a:t>
            </a:r>
            <a:endParaRPr lang="cs-CZ" dirty="0">
              <a:solidFill>
                <a:srgbClr val="1D320C"/>
              </a:solidFill>
            </a:endParaRPr>
          </a:p>
        </p:txBody>
      </p:sp>
      <p:pic>
        <p:nvPicPr>
          <p:cNvPr id="1031" name="Picture 7" descr="C:\Users\ředitelka\AppData\Local\Microsoft\Windows\Temporary Internet Files\Content.IE5\UOPTGVG3\MC9004127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204864"/>
            <a:ext cx="1132363" cy="778269"/>
          </a:xfrm>
          <a:prstGeom prst="rect">
            <a:avLst/>
          </a:prstGeom>
          <a:noFill/>
        </p:spPr>
      </p:pic>
      <p:pic>
        <p:nvPicPr>
          <p:cNvPr id="1033" name="Picture 9" descr="C:\Users\ředitelka\AppData\Local\Microsoft\Windows\Temporary Internet Files\Content.IE5\S60VYMRK\MC9003977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85729">
            <a:off x="1907704" y="2276872"/>
            <a:ext cx="983208" cy="522350"/>
          </a:xfrm>
          <a:prstGeom prst="rect">
            <a:avLst/>
          </a:prstGeom>
          <a:noFill/>
        </p:spPr>
      </p:pic>
      <p:pic>
        <p:nvPicPr>
          <p:cNvPr id="1034" name="Picture 10" descr="C:\Users\ředitelka\AppData\Local\Microsoft\Windows\Temporary Internet Files\Content.IE5\XGWX22YM\MM90028346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319732">
            <a:off x="1547664" y="2204864"/>
            <a:ext cx="809625" cy="809625"/>
          </a:xfrm>
          <a:prstGeom prst="rect">
            <a:avLst/>
          </a:prstGeom>
          <a:noFill/>
        </p:spPr>
      </p:pic>
      <p:pic>
        <p:nvPicPr>
          <p:cNvPr id="1035" name="Picture 11" descr="C:\Users\ředitelka\AppData\Local\Microsoft\Windows\Temporary Internet Files\Content.IE5\FPBKAKOT\MC90023236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2060848"/>
            <a:ext cx="1417452" cy="946672"/>
          </a:xfrm>
          <a:prstGeom prst="rect">
            <a:avLst/>
          </a:prstGeom>
          <a:noFill/>
        </p:spPr>
      </p:pic>
      <p:pic>
        <p:nvPicPr>
          <p:cNvPr id="1036" name="Picture 12" descr="C:\Users\ředitelka\AppData\Local\Microsoft\Windows\Temporary Internet Files\Content.IE5\NFJMQT46\MC90019239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1988840"/>
            <a:ext cx="1471698" cy="1109395"/>
          </a:xfrm>
          <a:prstGeom prst="rect">
            <a:avLst/>
          </a:prstGeom>
          <a:noFill/>
        </p:spPr>
      </p:pic>
      <p:pic>
        <p:nvPicPr>
          <p:cNvPr id="1037" name="Picture 13" descr="C:\Users\ředitelka\AppData\Local\Microsoft\Windows\Temporary Internet Files\Content.IE5\S60VYMRK\MP90038676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2132856"/>
            <a:ext cx="1324744" cy="944504"/>
          </a:xfrm>
          <a:prstGeom prst="rect">
            <a:avLst/>
          </a:prstGeom>
          <a:noFill/>
        </p:spPr>
      </p:pic>
      <p:pic>
        <p:nvPicPr>
          <p:cNvPr id="1038" name="Picture 14" descr="C:\Users\ředitelka\AppData\Local\Microsoft\Windows\Temporary Internet Files\Content.IE5\FPBKAKOT\MC90037017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956376" y="2204864"/>
            <a:ext cx="972920" cy="804674"/>
          </a:xfrm>
          <a:prstGeom prst="rect">
            <a:avLst/>
          </a:prstGeom>
          <a:noFill/>
        </p:spPr>
      </p:pic>
      <p:pic>
        <p:nvPicPr>
          <p:cNvPr id="1041" name="Picture 17" descr="C:\Users\ředitelka\AppData\Local\Microsoft\Windows\Temporary Internet Files\Content.IE5\TJ4KF576\MC90011347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475656" y="3717032"/>
            <a:ext cx="792088" cy="1008112"/>
          </a:xfrm>
          <a:prstGeom prst="rect">
            <a:avLst/>
          </a:prstGeom>
          <a:noFill/>
        </p:spPr>
      </p:pic>
      <p:pic>
        <p:nvPicPr>
          <p:cNvPr id="1042" name="Picture 18" descr="C:\Users\ředitelka\AppData\Local\Microsoft\Windows\Temporary Internet Files\Content.IE5\OJIJL6BD\MC90003716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123728" y="3284984"/>
            <a:ext cx="720080" cy="1468760"/>
          </a:xfrm>
          <a:prstGeom prst="rect">
            <a:avLst/>
          </a:prstGeom>
          <a:noFill/>
        </p:spPr>
      </p:pic>
      <p:sp>
        <p:nvSpPr>
          <p:cNvPr id="24" name="Zaoblený obdélník 23"/>
          <p:cNvSpPr/>
          <p:nvPr/>
        </p:nvSpPr>
        <p:spPr>
          <a:xfrm>
            <a:off x="4860032" y="4005064"/>
            <a:ext cx="396044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Jaké je mluvnické číslo těchto podstatných jmen?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95536" y="5589240"/>
            <a:ext cx="8280920" cy="100811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1D320C"/>
                </a:solidFill>
              </a:rPr>
              <a:t>Podstatná jména pomnožná </a:t>
            </a:r>
            <a:r>
              <a:rPr lang="cs-CZ" dirty="0" smtClean="0">
                <a:solidFill>
                  <a:srgbClr val="1D320C"/>
                </a:solidFill>
              </a:rPr>
              <a:t>mají pouze tvar </a:t>
            </a:r>
            <a:r>
              <a:rPr lang="cs-CZ" b="1" dirty="0" smtClean="0">
                <a:solidFill>
                  <a:srgbClr val="1D320C"/>
                </a:solidFill>
              </a:rPr>
              <a:t>čísla množného</a:t>
            </a:r>
            <a:r>
              <a:rPr lang="cs-CZ" dirty="0" smtClean="0">
                <a:solidFill>
                  <a:srgbClr val="1D320C"/>
                </a:solidFill>
              </a:rPr>
              <a:t>, ale mohou označovat jeden i více kusů.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532440" y="476672"/>
            <a:ext cx="611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1043" name="Picture 19" descr="C:\Users\ředitelka\AppData\Local\Microsoft\Windows\Temporary Internet Files\Content.IE5\NFJMQT46\MC90023431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3068960"/>
            <a:ext cx="945248" cy="1891919"/>
          </a:xfrm>
          <a:prstGeom prst="rect">
            <a:avLst/>
          </a:prstGeom>
          <a:noFill/>
        </p:spPr>
      </p:pic>
      <p:sp>
        <p:nvSpPr>
          <p:cNvPr id="21" name="Elipsa 20"/>
          <p:cNvSpPr/>
          <p:nvPr/>
        </p:nvSpPr>
        <p:spPr>
          <a:xfrm>
            <a:off x="539552" y="2996952"/>
            <a:ext cx="72008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ty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1763688" y="3068960"/>
            <a:ext cx="72008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ty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3563888" y="3140968"/>
            <a:ext cx="72008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ty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364088" y="3212976"/>
            <a:ext cx="72008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ty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7596336" y="3212976"/>
            <a:ext cx="72008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ty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1691680" y="4941168"/>
            <a:ext cx="72008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ty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251520" y="5013176"/>
            <a:ext cx="72008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ty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436096" y="4869160"/>
            <a:ext cx="2952328" cy="504056"/>
          </a:xfrm>
          <a:prstGeom prst="roundRect">
            <a:avLst/>
          </a:prstGeom>
          <a:solidFill>
            <a:srgbClr val="1D32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 množné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1" grpId="0" animBg="1"/>
      <p:bldP spid="22" grpId="0" animBg="1"/>
      <p:bldP spid="23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88640"/>
            <a:ext cx="468052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Vyhledej podstatná jména pomnožná: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3645024"/>
            <a:ext cx="85689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1D320C"/>
                </a:solidFill>
              </a:rPr>
              <a:t>Vyhledej podstatná jména hromadná </a:t>
            </a:r>
            <a:r>
              <a:rPr lang="cs-CZ" dirty="0" smtClean="0">
                <a:solidFill>
                  <a:schemeClr val="accent3"/>
                </a:solidFill>
              </a:rPr>
              <a:t>(H)</a:t>
            </a:r>
            <a:r>
              <a:rPr lang="cs-CZ" dirty="0" smtClean="0">
                <a:solidFill>
                  <a:srgbClr val="1D320C"/>
                </a:solidFill>
              </a:rPr>
              <a:t> a podstatná jména pomnožná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(P)</a:t>
            </a:r>
            <a:r>
              <a:rPr lang="cs-CZ" dirty="0" smtClean="0">
                <a:solidFill>
                  <a:srgbClr val="1D320C"/>
                </a:solidFill>
              </a:rPr>
              <a:t>: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84249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Náš dědeček hledal celý den svoje nové brýle, které dostal k Vánocům. </a:t>
            </a:r>
          </a:p>
          <a:p>
            <a:endParaRPr lang="cs-CZ" dirty="0" smtClean="0"/>
          </a:p>
          <a:p>
            <a:r>
              <a:rPr lang="cs-CZ" dirty="0" smtClean="0"/>
              <a:t>Bez nich si noviny ráno nepřečte. Po dlouhém hledání se nakonec </a:t>
            </a:r>
          </a:p>
          <a:p>
            <a:endParaRPr lang="cs-CZ" dirty="0" smtClean="0"/>
          </a:p>
          <a:p>
            <a:r>
              <a:rPr lang="cs-CZ" dirty="0" smtClean="0"/>
              <a:t>rozhodl, že si pojede koupit nové do Domažlic. Ve vrátkách ale zjistil, že </a:t>
            </a:r>
          </a:p>
          <a:p>
            <a:endParaRPr lang="cs-CZ" dirty="0" smtClean="0"/>
          </a:p>
          <a:p>
            <a:r>
              <a:rPr lang="cs-CZ" dirty="0" smtClean="0"/>
              <a:t>klíče od auta nemá v kapse u kalhot ani v košili, ale zabouchnuté v autě. </a:t>
            </a:r>
          </a:p>
          <a:p>
            <a:endParaRPr lang="cs-CZ" dirty="0" smtClean="0"/>
          </a:p>
          <a:p>
            <a:r>
              <a:rPr lang="cs-CZ" dirty="0" smtClean="0"/>
              <a:t>Protože je děda šikovný, popadl kleště a kus drátu a auto otevřel. 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4788024" y="980728"/>
            <a:ext cx="576064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7092280" y="980728"/>
            <a:ext cx="1008112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1547664" y="1556792"/>
            <a:ext cx="79208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355976" y="2132856"/>
            <a:ext cx="1224136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012160" y="2132856"/>
            <a:ext cx="936104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563888" y="2708920"/>
            <a:ext cx="864096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3923928" y="3284984"/>
            <a:ext cx="720080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4581128"/>
            <a:ext cx="85689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Stromy shodily své listí a my se pomalu chystáme na zimu. Pod střechou </a:t>
            </a:r>
          </a:p>
          <a:p>
            <a:endParaRPr lang="cs-CZ" dirty="0" smtClean="0"/>
          </a:p>
          <a:p>
            <a:r>
              <a:rPr lang="cs-CZ" dirty="0" smtClean="0"/>
              <a:t>jsou narovnané řady naštípaného dříví, které nás bude hřát, až roztopíme </a:t>
            </a:r>
          </a:p>
          <a:p>
            <a:endParaRPr lang="cs-CZ" dirty="0" smtClean="0"/>
          </a:p>
          <a:p>
            <a:r>
              <a:rPr lang="cs-CZ" dirty="0" smtClean="0"/>
              <a:t>kachlová kamna. Maminka nůžkami ustřihla pár větviček třešní, jejichž </a:t>
            </a:r>
          </a:p>
          <a:p>
            <a:endParaRPr lang="cs-CZ" dirty="0" smtClean="0"/>
          </a:p>
          <a:p>
            <a:r>
              <a:rPr lang="cs-CZ" dirty="0" smtClean="0"/>
              <a:t>květy nám budou o Vánocích zdobit stůl. Ptactvo ukryté v křoví už nezpívá.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2195736" y="4653136"/>
            <a:ext cx="576064" cy="21602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3779912" y="5157192"/>
            <a:ext cx="576064" cy="21602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4644008" y="6237312"/>
            <a:ext cx="864096" cy="360040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3059832" y="5589240"/>
            <a:ext cx="936104" cy="43204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1043608" y="5661248"/>
            <a:ext cx="1008112" cy="43204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2267744" y="6165304"/>
            <a:ext cx="1080120" cy="432048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6516216" y="6309320"/>
            <a:ext cx="576064" cy="21602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8" grpId="0" animBg="1"/>
      <p:bldP spid="20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6465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mají společného slova: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hedvábí, zlato, mléko, hliník?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označují nějakou látku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90872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mají tvar čísla jednotného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412776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Nápojový lístek nabízel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vodu, kávu, minerálku a pivo.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177281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Pořídili jsme si nové dózy na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čaj, cukr, sůl a mouku.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2132856"/>
            <a:ext cx="828092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1D320C"/>
                </a:solidFill>
              </a:rPr>
              <a:t>Podstatná jména látková mají tvar čísla jednotného, označují látku bez ohledu na její množství.</a:t>
            </a:r>
            <a:endParaRPr lang="cs-CZ" dirty="0">
              <a:solidFill>
                <a:srgbClr val="1D320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212976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Vysvětli rozdíl: </a:t>
            </a:r>
            <a:r>
              <a:rPr lang="cs-CZ" dirty="0" smtClean="0">
                <a:solidFill>
                  <a:srgbClr val="C00000"/>
                </a:solidFill>
              </a:rPr>
              <a:t>Maminka pije každé ráno kávu.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                       Tatínek dnes vypil už tři kávy.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9" name="Picture 5" descr="C:\Users\ředitelka\AppData\Local\Microsoft\Windows\Temporary Internet Files\Content.IE5\GUDCYVI7\MC9004119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924944"/>
            <a:ext cx="946007" cy="930334"/>
          </a:xfrm>
          <a:prstGeom prst="rect">
            <a:avLst/>
          </a:prstGeom>
          <a:noFill/>
        </p:spPr>
      </p:pic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187624" y="4437112"/>
          <a:ext cx="6456040" cy="2178050"/>
        </p:xfrm>
        <a:graphic>
          <a:graphicData uri="http://schemas.openxmlformats.org/drawingml/2006/table">
            <a:tbl>
              <a:tblPr/>
              <a:tblGrid>
                <a:gridCol w="2392040"/>
                <a:gridCol w="2032000"/>
                <a:gridCol w="2032000"/>
              </a:tblGrid>
              <a:tr h="21124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č. jednotné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č. množné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p. j. hromadné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24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C00000"/>
                          </a:solidFill>
                          <a:latin typeface="Calibri"/>
                        </a:rPr>
                        <a:t>námořník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24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C00000"/>
                          </a:solidFill>
                          <a:latin typeface="Calibri"/>
                        </a:rPr>
                        <a:t>obyvatel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24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C00000"/>
                          </a:solidFill>
                          <a:latin typeface="Calibri"/>
                        </a:rPr>
                        <a:t>kámen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24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C00000"/>
                          </a:solidFill>
                          <a:latin typeface="Calibri"/>
                        </a:rPr>
                        <a:t>včela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24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C00000"/>
                          </a:solidFill>
                          <a:latin typeface="Calibri"/>
                        </a:rPr>
                        <a:t>keř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1243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           ?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350" marR="6350" marT="635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635896" y="472514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námořníci            námořnictvo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5013176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obyvatelé             obyvatelstvo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530120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kameny               kamení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5661248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včely                   včelstvo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5949280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keře                    křoví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400506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danou tabulku: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0567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www.office.microsoft.com</a:t>
            </a:r>
            <a:r>
              <a:rPr lang="cs-CZ" sz="2400" dirty="0" smtClean="0"/>
              <a:t>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8174937"/>
              </p:ext>
            </p:extLst>
          </p:nvPr>
        </p:nvGraphicFramePr>
        <p:xfrm>
          <a:off x="2555776" y="54000"/>
          <a:ext cx="4850503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6456431" imgH="9058705" progId="Word.Document.12">
                  <p:embed/>
                </p:oleObj>
              </mc:Choice>
              <mc:Fallback>
                <p:oleObj name="Dokument" r:id="rId3" imgW="6456431" imgH="90587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54000"/>
                        <a:ext cx="4850503" cy="6804000"/>
                      </a:xfrm>
                      <a:prstGeom prst="rect">
                        <a:avLst/>
                      </a:prstGeom>
                      <a:ln>
                        <a:solidFill>
                          <a:schemeClr val="bg1">
                            <a:lumMod val="65000"/>
                          </a:schemeClr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153158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799</TotalTime>
  <Words>624</Words>
  <Application>Microsoft Office PowerPoint</Application>
  <PresentationFormat>Předvádění na obrazovce (4:3)</PresentationFormat>
  <Paragraphs>152</Paragraphs>
  <Slides>10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Shluk</vt:lpstr>
      <vt:lpstr>Dokument aplikace Microsoft Word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admin</cp:lastModifiedBy>
  <cp:revision>72</cp:revision>
  <dcterms:created xsi:type="dcterms:W3CDTF">2012-03-13T11:54:56Z</dcterms:created>
  <dcterms:modified xsi:type="dcterms:W3CDTF">2012-07-13T00:27:37Z</dcterms:modified>
</cp:coreProperties>
</file>