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13"/>
  </p:notesMasterIdLst>
  <p:sldIdLst>
    <p:sldId id="264" r:id="rId3"/>
    <p:sldId id="265" r:id="rId4"/>
    <p:sldId id="266" r:id="rId5"/>
    <p:sldId id="260" r:id="rId6"/>
    <p:sldId id="262" r:id="rId7"/>
    <p:sldId id="261" r:id="rId8"/>
    <p:sldId id="267" r:id="rId9"/>
    <p:sldId id="257" r:id="rId10"/>
    <p:sldId id="258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802FAB-B7C6-4F49-AAE7-F4DE02A3B48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3F0191-C922-4603-97BD-29D6BE0661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966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3F0191-C922-4603-97BD-29D6BE0661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64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520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27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155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624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322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71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323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846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584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235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3252-750D-434B-BF07-4E719B00143A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798FF-D95C-4924-AA50-01604584C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61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956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1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7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693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616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06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314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710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5383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399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6097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73252-750D-434B-BF07-4E719B00143A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2798FF-D95C-4924-AA50-01604584C0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50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990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aYE165oYzE&amp;feature=relmfu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aYE165oYzE&amp;feature=relmfu" TargetMode="External"/><Relationship Id="rId2" Type="http://schemas.openxmlformats.org/officeDocument/2006/relationships/hyperlink" Target="http://cs.wikipedia.org/wiki/Soubor:Edvard_Bene%C5%A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Gottwald_from_Bundesarchiv_Bild_183-R90009,_Budapest,_II._Weltfestspiele,_Festumzug,_tschechische_Delegati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140968"/>
            <a:ext cx="8458200" cy="1222375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ZŠP a ZŠS Uherský Brod</a:t>
            </a:r>
            <a:br>
              <a:rPr lang="cs-CZ" sz="3600" dirty="0" smtClean="0"/>
            </a:br>
            <a:r>
              <a:rPr lang="cs-CZ" sz="3600" dirty="0" smtClean="0"/>
              <a:t>projekt č. CZ.1.07/1.4.00/21.0961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61048"/>
            <a:ext cx="8136904" cy="2088232"/>
          </a:xfrm>
        </p:spPr>
        <p:txBody>
          <a:bodyPr>
            <a:normAutofit fontScale="92500" lnSpcReduction="20000"/>
          </a:bodyPr>
          <a:lstStyle/>
          <a:p>
            <a:pPr lvl="0" algn="l">
              <a:buClr>
                <a:srgbClr val="F0A22E"/>
              </a:buClr>
            </a:pPr>
            <a:r>
              <a:rPr lang="cs-CZ" sz="4100" dirty="0" smtClean="0">
                <a:solidFill>
                  <a:srgbClr val="4E3B30">
                    <a:shade val="75000"/>
                  </a:srgbClr>
                </a:solidFill>
              </a:rPr>
              <a:t>Novověk</a:t>
            </a:r>
            <a: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  <a:t/>
            </a:r>
            <a:b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</a:br>
            <a:r>
              <a:rPr lang="cs-CZ" sz="1900" dirty="0" smtClean="0">
                <a:solidFill>
                  <a:srgbClr val="4E3B30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1900" dirty="0" err="1" smtClean="0">
                <a:solidFill>
                  <a:srgbClr val="4E3B30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1900" dirty="0" smtClean="0">
                <a:solidFill>
                  <a:srgbClr val="4E3B30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:  VY_32_INOVACE_18_Převrat v únoru 1948 </a:t>
            </a:r>
            <a: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  <a:t>                                                             </a:t>
            </a:r>
            <a:b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</a:br>
            <a:endParaRPr lang="cs-CZ" sz="3100" dirty="0" smtClean="0">
              <a:solidFill>
                <a:srgbClr val="4E3B30">
                  <a:shade val="75000"/>
                </a:srgbClr>
              </a:solidFill>
            </a:endParaRPr>
          </a:p>
          <a:p>
            <a:pPr lvl="0">
              <a:buClr>
                <a:srgbClr val="F0A22E"/>
              </a:buClr>
            </a:pPr>
            <a:endParaRPr lang="cs-CZ" sz="2800" dirty="0" smtClean="0">
              <a:solidFill>
                <a:srgbClr val="4E3B30">
                  <a:shade val="75000"/>
                </a:srgbClr>
              </a:solidFill>
            </a:endParaRPr>
          </a:p>
          <a:p>
            <a:pPr lvl="0" algn="l">
              <a:buClr>
                <a:srgbClr val="F0A22E"/>
              </a:buClr>
            </a:pPr>
            <a:r>
              <a:rPr lang="cs-CZ" dirty="0" smtClean="0">
                <a:solidFill>
                  <a:srgbClr val="4E3B30">
                    <a:shade val="75000"/>
                  </a:srgbClr>
                </a:solidFill>
              </a:rPr>
              <a:t>Jméno autora: Mgr. Lenka Habartová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234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278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196752"/>
            <a:ext cx="712879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Anotace:</a:t>
            </a:r>
          </a:p>
          <a:p>
            <a:r>
              <a:rPr lang="cs-CZ" sz="2000" dirty="0">
                <a:solidFill>
                  <a:prstClr val="black"/>
                </a:solidFill>
              </a:rPr>
              <a:t>Prezentace slouží k  </a:t>
            </a:r>
            <a:r>
              <a:rPr lang="cs-CZ" sz="2000" dirty="0" smtClean="0">
                <a:solidFill>
                  <a:prstClr val="black"/>
                </a:solidFill>
              </a:rPr>
              <a:t>seznámení žáků s poválečnými změnami v ČSR ovlivněnými nástupem totalitního komunistického režimu v únoru 1948. Je určena pro výuku dějepisu                 v </a:t>
            </a:r>
            <a:r>
              <a:rPr lang="cs-CZ" sz="2000" dirty="0">
                <a:solidFill>
                  <a:prstClr val="black"/>
                </a:solidFill>
              </a:rPr>
              <a:t>9. </a:t>
            </a:r>
            <a:r>
              <a:rPr lang="cs-CZ" sz="2000" dirty="0" smtClean="0">
                <a:solidFill>
                  <a:prstClr val="black"/>
                </a:solidFill>
              </a:rPr>
              <a:t>ročníku. 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K doplňování lze použít pero </a:t>
            </a:r>
            <a:r>
              <a:rPr lang="cs-CZ" sz="2000" dirty="0" smtClean="0">
                <a:solidFill>
                  <a:prstClr val="black"/>
                </a:solidFill>
              </a:rPr>
              <a:t>ICT nebo fix. 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Období vytvoření výukového materiálu: </a:t>
            </a:r>
            <a:r>
              <a:rPr lang="cs-CZ" sz="2000" dirty="0" smtClean="0">
                <a:solidFill>
                  <a:prstClr val="black"/>
                </a:solidFill>
              </a:rPr>
              <a:t>duben 2012.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439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32700" y="2060848"/>
            <a:ext cx="7902326" cy="37856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/>
            <a:r>
              <a:rPr lang="cs-CZ" sz="8000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Převrat v únoru 1948</a:t>
            </a:r>
          </a:p>
          <a:p>
            <a:pPr algn="ctr"/>
            <a:endParaRPr lang="cs-CZ" sz="8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48645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75742"/>
            <a:ext cx="7560840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Doplň z nabídky:</a:t>
            </a:r>
          </a:p>
          <a:p>
            <a:r>
              <a:rPr lang="cs-CZ" sz="2800" dirty="0" smtClean="0"/>
              <a:t>Po 2. sv. válce se vrací do ČSR</a:t>
            </a:r>
          </a:p>
          <a:p>
            <a:r>
              <a:rPr lang="cs-CZ" sz="2800" dirty="0" smtClean="0"/>
              <a:t>exilová vláda v čele s ………………………………….                                         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i="1" dirty="0" smtClean="0"/>
              <a:t>Přeškrtni nevhodné varianty: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soudy nad kolaboranty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ýstavba koncentračních táborů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r</a:t>
            </a:r>
            <a:r>
              <a:rPr lang="cs-CZ" sz="2800" dirty="0" smtClean="0"/>
              <a:t>ozdělení majetku odsunutých Němců a zrádců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avázání spolupráce s Německem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první znárodnění průmyslu, bank a dolů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odpora kapitalistického podnikání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ř</a:t>
            </a:r>
            <a:r>
              <a:rPr lang="cs-CZ" sz="2800" dirty="0" smtClean="0"/>
              <a:t>ízení obcí národními výbory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(Emil Hácha, Ludvík Svoboda, Edvard Beneš, Klement Gottwald)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265" y="666274"/>
            <a:ext cx="1804167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99592" y="1967413"/>
            <a:ext cx="328891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POVÁLEČNÉ ZMĚNY: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1043608" y="5229200"/>
            <a:ext cx="5612657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043608" y="3573016"/>
            <a:ext cx="496855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043608" y="4365104"/>
            <a:ext cx="5256584" cy="7200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4348418" y="1284784"/>
            <a:ext cx="163859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Benešem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8673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20688"/>
            <a:ext cx="7488832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Na změnách v ČSR se podílí politické strany sdružené v </a:t>
            </a:r>
            <a:r>
              <a:rPr lang="cs-CZ" sz="3200" b="1" dirty="0" smtClean="0">
                <a:solidFill>
                  <a:srgbClr val="C00000"/>
                </a:solidFill>
              </a:rPr>
              <a:t>Národní </a:t>
            </a:r>
            <a:r>
              <a:rPr lang="cs-CZ" sz="3200" b="1" dirty="0">
                <a:solidFill>
                  <a:srgbClr val="C00000"/>
                </a:solidFill>
              </a:rPr>
              <a:t>frontě</a:t>
            </a:r>
            <a:r>
              <a:rPr lang="cs-CZ" sz="3200" b="1" dirty="0" smtClean="0">
                <a:solidFill>
                  <a:srgbClr val="C00000"/>
                </a:solidFill>
              </a:rPr>
              <a:t>:</a:t>
            </a:r>
            <a:endParaRPr lang="cs-CZ" sz="1200" b="1" dirty="0">
              <a:solidFill>
                <a:srgbClr val="C00000"/>
              </a:solidFill>
            </a:endParaRPr>
          </a:p>
          <a:p>
            <a:pPr lvl="0"/>
            <a:r>
              <a:rPr lang="cs-CZ" sz="2000" b="1" dirty="0" smtClean="0">
                <a:solidFill>
                  <a:srgbClr val="C00000"/>
                </a:solidFill>
              </a:rPr>
              <a:t>Strany jsou seřazeny podle výsledků voleb v roce 1946</a:t>
            </a:r>
          </a:p>
          <a:p>
            <a:pPr lvl="0"/>
            <a:endParaRPr lang="cs-CZ" sz="2000" b="1" dirty="0">
              <a:solidFill>
                <a:srgbClr val="C00000"/>
              </a:solidFill>
            </a:endParaRPr>
          </a:p>
          <a:p>
            <a:pPr lvl="0"/>
            <a:endParaRPr lang="cs-CZ" sz="2000" b="1" dirty="0">
              <a:solidFill>
                <a:srgbClr val="C00000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cs-CZ" sz="2400" dirty="0" smtClean="0">
                <a:solidFill>
                  <a:srgbClr val="C00000"/>
                </a:solidFill>
              </a:rPr>
              <a:t>Komunistická strana Československa = ............................</a:t>
            </a:r>
          </a:p>
          <a:p>
            <a:pPr lvl="0"/>
            <a:endParaRPr lang="cs-CZ" sz="2400" dirty="0" smtClean="0">
              <a:solidFill>
                <a:srgbClr val="C00000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cs-CZ" sz="2400" dirty="0" smtClean="0">
                <a:solidFill>
                  <a:srgbClr val="C00000"/>
                </a:solidFill>
              </a:rPr>
              <a:t>Československá </a:t>
            </a:r>
            <a:r>
              <a:rPr lang="cs-CZ" sz="2400" dirty="0">
                <a:solidFill>
                  <a:srgbClr val="C00000"/>
                </a:solidFill>
              </a:rPr>
              <a:t>strana národně socialistická </a:t>
            </a:r>
            <a:r>
              <a:rPr lang="cs-CZ" sz="2400" dirty="0" smtClean="0">
                <a:solidFill>
                  <a:srgbClr val="C00000"/>
                </a:solidFill>
              </a:rPr>
              <a:t>=………………</a:t>
            </a:r>
          </a:p>
          <a:p>
            <a:pPr marL="285750" lvl="0" indent="-285750">
              <a:buFontTx/>
              <a:buChar char="-"/>
            </a:pPr>
            <a:endParaRPr lang="cs-CZ" sz="2400" dirty="0" smtClean="0">
              <a:solidFill>
                <a:srgbClr val="C00000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cs-CZ" sz="2400" dirty="0" smtClean="0">
                <a:solidFill>
                  <a:srgbClr val="C00000"/>
                </a:solidFill>
              </a:rPr>
              <a:t>Československá strana lidová = …………………………………….</a:t>
            </a:r>
          </a:p>
          <a:p>
            <a:pPr marL="285750" lvl="0" indent="-285750">
              <a:buFontTx/>
              <a:buChar char="-"/>
            </a:pPr>
            <a:endParaRPr lang="cs-CZ" sz="2400" dirty="0">
              <a:solidFill>
                <a:srgbClr val="C00000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cs-CZ" sz="2400" dirty="0" smtClean="0">
                <a:solidFill>
                  <a:srgbClr val="C00000"/>
                </a:solidFill>
              </a:rPr>
              <a:t>Československá strana sociálně demokratická = …………….</a:t>
            </a:r>
          </a:p>
          <a:p>
            <a:pPr lvl="0"/>
            <a:endParaRPr lang="cs-CZ" sz="2400" dirty="0">
              <a:solidFill>
                <a:srgbClr val="C00000"/>
              </a:solidFill>
            </a:endParaRPr>
          </a:p>
          <a:p>
            <a:pPr lvl="0"/>
            <a:r>
              <a:rPr lang="cs-CZ" sz="2400" i="1" dirty="0" smtClean="0"/>
              <a:t>Doplň správnou zkratku politické strany z nápovědy:</a:t>
            </a:r>
            <a:endParaRPr lang="cs-CZ" sz="2400" dirty="0" smtClean="0">
              <a:solidFill>
                <a:srgbClr val="C00000"/>
              </a:solidFill>
            </a:endParaRPr>
          </a:p>
          <a:p>
            <a:pPr lvl="0"/>
            <a:r>
              <a:rPr lang="cs-CZ" sz="2400" dirty="0" smtClean="0"/>
              <a:t>(ČSSD, </a:t>
            </a:r>
            <a:r>
              <a:rPr lang="cs-CZ" sz="2400" dirty="0" smtClean="0">
                <a:solidFill>
                  <a:prstClr val="black"/>
                </a:solidFill>
              </a:rPr>
              <a:t>ČSNS, KSČ, ČSL, SSSD)</a:t>
            </a:r>
            <a:endParaRPr lang="cs-CZ" sz="2400" dirty="0">
              <a:solidFill>
                <a:srgbClr val="C00000"/>
              </a:solidFill>
            </a:endParaRPr>
          </a:p>
          <a:p>
            <a:pPr marL="285750" lvl="0" indent="-285750">
              <a:buFontTx/>
              <a:buChar char="-"/>
            </a:pP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282007" y="2197893"/>
            <a:ext cx="105419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KSČ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915387" y="4448437"/>
            <a:ext cx="137088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ČSSD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94237" y="3678996"/>
            <a:ext cx="98777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ČSL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06555" y="2939220"/>
            <a:ext cx="138691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ČSNS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69228" y="4741344"/>
            <a:ext cx="18473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19458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704856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Doplň z nabídky pod textem:</a:t>
            </a:r>
          </a:p>
          <a:p>
            <a:endParaRPr lang="cs-CZ" sz="2800" dirty="0" smtClean="0"/>
          </a:p>
          <a:p>
            <a:r>
              <a:rPr lang="cs-CZ" sz="2800" dirty="0" smtClean="0"/>
              <a:t>V ČSR sílí vliv …………………………………………………………</a:t>
            </a:r>
          </a:p>
          <a:p>
            <a:endParaRPr lang="cs-CZ" sz="2800" dirty="0" smtClean="0"/>
          </a:p>
          <a:p>
            <a:r>
              <a:rPr lang="cs-CZ" sz="2800" dirty="0" smtClean="0"/>
              <a:t>Opírá se o vítěznou mocnost = ……………………………….</a:t>
            </a:r>
            <a:endParaRPr lang="cs-CZ" sz="2800" dirty="0"/>
          </a:p>
          <a:p>
            <a:r>
              <a:rPr lang="cs-CZ" sz="2800" dirty="0" smtClean="0"/>
              <a:t>V čele této mocnosti stojí Stalin, který chce               v osvobozených zemích nastolit vlády bolševického typu.</a:t>
            </a:r>
          </a:p>
          <a:p>
            <a:r>
              <a:rPr lang="cs-CZ" sz="2800" dirty="0" smtClean="0"/>
              <a:t>Volby v r. 1946 - předseda vlády:……………………………</a:t>
            </a:r>
          </a:p>
          <a:p>
            <a:r>
              <a:rPr lang="cs-CZ" sz="2800" dirty="0" smtClean="0"/>
              <a:t>V roce 1948  KSČ zneužívá nespokojený lid                   k převratu.</a:t>
            </a:r>
          </a:p>
          <a:p>
            <a:endParaRPr lang="cs-CZ" dirty="0" smtClean="0"/>
          </a:p>
          <a:p>
            <a:r>
              <a:rPr lang="cs-CZ" dirty="0" smtClean="0"/>
              <a:t>(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Sovětský svaz, Komunistická strana Československa, Edvard Beneš, T.G.M. Klement Gottwald, Ludvík Svoboda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720591" y="1333614"/>
            <a:ext cx="57398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Komunistické strany Československa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36096" y="2444115"/>
            <a:ext cx="220669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Sovětský svaz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3760" y="3861048"/>
            <a:ext cx="30666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2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Klement Gottwald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0129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65761" y="908720"/>
            <a:ext cx="392287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6000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25. 2. 1948 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0205" y="2085072"/>
            <a:ext cx="705678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i="1" dirty="0">
                <a:solidFill>
                  <a:prstClr val="black"/>
                </a:solidFill>
              </a:rPr>
              <a:t>Doplň z nabídky</a:t>
            </a:r>
            <a:r>
              <a:rPr lang="cs-CZ" sz="2800" i="1" dirty="0" smtClean="0">
                <a:solidFill>
                  <a:prstClr val="black"/>
                </a:solidFill>
              </a:rPr>
              <a:t>:</a:t>
            </a:r>
            <a:endParaRPr lang="cs-CZ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– </a:t>
            </a:r>
            <a:r>
              <a:rPr lang="cs-CZ" sz="2800" dirty="0">
                <a:solidFill>
                  <a:prstClr val="black"/>
                </a:solidFill>
              </a:rPr>
              <a:t>přijímá prezident </a:t>
            </a:r>
            <a:r>
              <a:rPr lang="cs-CZ" sz="2800" dirty="0" smtClean="0">
                <a:solidFill>
                  <a:prstClr val="black"/>
                </a:solidFill>
              </a:rPr>
              <a:t>………………………………............   demisi nekomunistických </a:t>
            </a:r>
            <a:r>
              <a:rPr lang="cs-CZ" sz="2800" dirty="0">
                <a:solidFill>
                  <a:prstClr val="black"/>
                </a:solidFill>
              </a:rPr>
              <a:t>ministrů.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Předseda vlády ……………………………………………….. dosazuje </a:t>
            </a:r>
            <a:r>
              <a:rPr lang="cs-CZ" sz="2800" dirty="0">
                <a:solidFill>
                  <a:prstClr val="black"/>
                </a:solidFill>
              </a:rPr>
              <a:t>komunisty                           </a:t>
            </a:r>
            <a:r>
              <a:rPr lang="cs-CZ" sz="2800" dirty="0" smtClean="0">
                <a:solidFill>
                  <a:prstClr val="black"/>
                </a:solidFill>
              </a:rPr>
              <a:t>        nastoluje </a:t>
            </a:r>
            <a:r>
              <a:rPr lang="cs-CZ" sz="2800" dirty="0">
                <a:solidFill>
                  <a:prstClr val="black"/>
                </a:solidFill>
              </a:rPr>
              <a:t>vládu jedné strany</a:t>
            </a:r>
            <a:r>
              <a:rPr lang="cs-CZ" sz="2800" dirty="0" smtClean="0">
                <a:solidFill>
                  <a:prstClr val="black"/>
                </a:solidFill>
              </a:rPr>
              <a:t>:</a:t>
            </a:r>
          </a:p>
          <a:p>
            <a:pPr lvl="0"/>
            <a:endParaRPr lang="cs-CZ" sz="2800" dirty="0">
              <a:solidFill>
                <a:prstClr val="black"/>
              </a:solidFill>
            </a:endParaRPr>
          </a:p>
          <a:p>
            <a:pPr lvl="0"/>
            <a:endParaRPr lang="cs-CZ" sz="2800" dirty="0" smtClean="0">
              <a:solidFill>
                <a:prstClr val="black"/>
              </a:solidFill>
            </a:endParaRPr>
          </a:p>
          <a:p>
            <a:pPr lvl="0"/>
            <a:endParaRPr lang="cs-CZ" sz="2800" i="1" dirty="0" smtClean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523" y="3848523"/>
            <a:ext cx="1743075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335871" y="4757095"/>
            <a:ext cx="345638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TOTALITNÍ MOC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08397" y="4910983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888836" y="2420888"/>
            <a:ext cx="245548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EDVARD </a:t>
            </a:r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BENEŠ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04985" y="3328423"/>
            <a:ext cx="342318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KLEMENT GOTTWALD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5661248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Demokracie, Klement Gottwald,</a:t>
            </a:r>
            <a:r>
              <a:rPr lang="cs-CZ" dirty="0">
                <a:solidFill>
                  <a:prstClr val="black"/>
                </a:solidFill>
              </a:rPr>
              <a:t> Emil Hácha</a:t>
            </a:r>
            <a:r>
              <a:rPr lang="cs-CZ" dirty="0" smtClean="0"/>
              <a:t>, Edvard Beneš, totalitní moc,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T. G. Masaryk</a:t>
            </a:r>
            <a:r>
              <a:rPr lang="cs-CZ" dirty="0" smtClean="0"/>
              <a:t>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639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3105835"/>
            <a:ext cx="65527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http://www.youtube.com/watch?v=paYE165oYzE&amp;feature=relmfu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0092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51082" y="807421"/>
            <a:ext cx="4572000" cy="535531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Klement Gottwald</a:t>
            </a:r>
          </a:p>
          <a:p>
            <a:endParaRPr lang="cs-CZ" sz="3600" b="1" u="sng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        23. listopadu 1896 asi Hoštice-Heroltice nebo Dědice u Vyškova</a:t>
            </a:r>
          </a:p>
          <a:p>
            <a:r>
              <a:rPr lang="cs-CZ" dirty="0" smtClean="0"/>
              <a:t>         14. března 1953 Praha</a:t>
            </a:r>
          </a:p>
          <a:p>
            <a:endParaRPr lang="cs-CZ" dirty="0"/>
          </a:p>
          <a:p>
            <a:pPr lvl="0"/>
            <a:r>
              <a:rPr lang="cs-CZ" dirty="0">
                <a:solidFill>
                  <a:prstClr val="black"/>
                </a:solidFill>
              </a:rPr>
              <a:t>Nemanželský syn chudé zemědělské </a:t>
            </a:r>
            <a:r>
              <a:rPr lang="cs-CZ" dirty="0" smtClean="0">
                <a:solidFill>
                  <a:prstClr val="black"/>
                </a:solidFill>
              </a:rPr>
              <a:t>dělnice. </a:t>
            </a:r>
            <a:r>
              <a:rPr lang="cs-CZ" dirty="0">
                <a:solidFill>
                  <a:prstClr val="black"/>
                </a:solidFill>
              </a:rPr>
              <a:t>Před první světovou válkou se vyučil ve Vídni truhlářem.</a:t>
            </a:r>
          </a:p>
          <a:p>
            <a:endParaRPr lang="cs-CZ" dirty="0" smtClean="0"/>
          </a:p>
          <a:p>
            <a:r>
              <a:rPr lang="cs-CZ" dirty="0" smtClean="0"/>
              <a:t>Československý komunistický politik.</a:t>
            </a:r>
          </a:p>
          <a:p>
            <a:r>
              <a:rPr lang="cs-CZ" dirty="0" smtClean="0"/>
              <a:t>Od roku 1929 poslanec Národního shromáždění.</a:t>
            </a:r>
          </a:p>
          <a:p>
            <a:r>
              <a:rPr lang="cs-CZ" dirty="0" smtClean="0"/>
              <a:t>Po 2. světové válce premiér  vlády. </a:t>
            </a:r>
          </a:p>
          <a:p>
            <a:r>
              <a:rPr lang="cs-CZ" dirty="0" smtClean="0"/>
              <a:t>V roce 1948 zvolen prezidentem Československa.</a:t>
            </a:r>
          </a:p>
          <a:p>
            <a:endParaRPr lang="cs-CZ" dirty="0" smtClean="0"/>
          </a:p>
        </p:txBody>
      </p:sp>
      <p:sp>
        <p:nvSpPr>
          <p:cNvPr id="4" name="Pěticípá hvězda 3"/>
          <p:cNvSpPr/>
          <p:nvPr/>
        </p:nvSpPr>
        <p:spPr>
          <a:xfrm>
            <a:off x="641056" y="1974520"/>
            <a:ext cx="288032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cípá hvězda 4"/>
          <p:cNvSpPr/>
          <p:nvPr/>
        </p:nvSpPr>
        <p:spPr>
          <a:xfrm>
            <a:off x="641056" y="2506260"/>
            <a:ext cx="288032" cy="296692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7541" y="980728"/>
            <a:ext cx="3705804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6487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20688"/>
            <a:ext cx="7344816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  <a:latin typeface="Palatino Linotype"/>
            </a:endParaRPr>
          </a:p>
          <a:p>
            <a:pPr lvl="0"/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Citace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0"/>
            <a:endParaRPr lang="cs-CZ" sz="2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Snímek 4</a:t>
            </a:r>
            <a:endParaRPr lang="cs-CZ" sz="1200" dirty="0" smtClean="0">
              <a:solidFill>
                <a:prstClr val="black"/>
              </a:solidFill>
              <a:latin typeface="Palatino Linotype"/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Palatino Linotype"/>
              </a:rPr>
              <a:t>Autor </a:t>
            </a:r>
            <a:r>
              <a:rPr lang="cs-CZ" sz="1200" dirty="0" smtClean="0">
                <a:solidFill>
                  <a:prstClr val="black"/>
                </a:solidFill>
                <a:latin typeface="Palatino Linotype"/>
              </a:rPr>
              <a:t>neuveden. </a:t>
            </a:r>
            <a:r>
              <a:rPr lang="cs-CZ" sz="1200" dirty="0">
                <a:solidFill>
                  <a:prstClr val="black"/>
                </a:solidFill>
                <a:latin typeface="Palatino Linotype"/>
              </a:rPr>
              <a:t>[cit.2012-02-01]. Volné dílo, dostupný z </a:t>
            </a:r>
            <a:r>
              <a:rPr lang="cs-CZ" sz="1200" dirty="0" err="1">
                <a:solidFill>
                  <a:prstClr val="black"/>
                </a:solidFill>
                <a:latin typeface="Palatino Linotype"/>
              </a:rPr>
              <a:t>Wikimedia</a:t>
            </a:r>
            <a:r>
              <a:rPr lang="cs-CZ" sz="1200" dirty="0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Palatino Linotype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Palatino Linotype"/>
              </a:rPr>
              <a:t> na WWW: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Palatino Linotype"/>
              </a:rPr>
              <a:t>&lt; </a:t>
            </a:r>
            <a:r>
              <a:rPr lang="cs-CZ" sz="1200" dirty="0">
                <a:solidFill>
                  <a:prstClr val="black"/>
                </a:solidFill>
                <a:latin typeface="Palatino Linotype"/>
                <a:hlinkClick r:id="rId2"/>
              </a:rPr>
              <a:t>http://cs.wikipedia.org/wiki/Soubor:Edvard_Bene%C5%A1.jpg</a:t>
            </a:r>
            <a:r>
              <a:rPr lang="cs-CZ" sz="1200" dirty="0" smtClean="0">
                <a:solidFill>
                  <a:prstClr val="black"/>
                </a:solidFill>
                <a:latin typeface="Palatino Linotype"/>
              </a:rPr>
              <a:t>&gt;</a:t>
            </a:r>
          </a:p>
          <a:p>
            <a:pPr lvl="0"/>
            <a:endParaRPr lang="cs-CZ" sz="1200" dirty="0" smtClean="0">
              <a:solidFill>
                <a:prstClr val="black"/>
              </a:solidFill>
              <a:latin typeface="Palatino Linotype"/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Snímek 8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3"/>
              </a:rPr>
              <a:t>www.youtube.com/watch?v=paYE165oYzE&amp;feature=relmfu</a:t>
            </a:r>
            <a:endParaRPr lang="cs-CZ" sz="1200" dirty="0" smtClean="0">
              <a:solidFill>
                <a:prstClr val="black"/>
              </a:solidFill>
            </a:endParaRPr>
          </a:p>
          <a:p>
            <a:pPr lvl="0"/>
            <a:endParaRPr lang="cs-CZ" sz="1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Snímek 9</a:t>
            </a:r>
            <a:endParaRPr lang="cs-CZ" sz="1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 neznámý, </a:t>
            </a:r>
            <a:r>
              <a:rPr lang="cs-CZ" sz="1200" dirty="0" err="1"/>
              <a:t>Bundesarchiv</a:t>
            </a:r>
            <a:r>
              <a:rPr lang="cs-CZ" sz="1200" dirty="0"/>
              <a:t>, </a:t>
            </a:r>
            <a:r>
              <a:rPr lang="cs-CZ" sz="1200" dirty="0" err="1"/>
              <a:t>Bild</a:t>
            </a:r>
            <a:r>
              <a:rPr lang="cs-CZ" sz="1200" dirty="0"/>
              <a:t> 183-R90009 / </a:t>
            </a:r>
            <a:r>
              <a:rPr lang="cs-CZ" sz="1200" dirty="0" smtClean="0"/>
              <a:t>CC-BY-SA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200" dirty="0" smtClean="0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Palatino Linotype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Palatino Linotype"/>
              </a:rPr>
              <a:t>cit.2012-04-24</a:t>
            </a:r>
            <a:r>
              <a:rPr lang="cs-CZ" sz="1200" dirty="0">
                <a:solidFill>
                  <a:prstClr val="black"/>
                </a:solidFill>
                <a:latin typeface="Palatino Linotype"/>
              </a:rPr>
              <a:t>]. Tento soubor podléhá licenci </a:t>
            </a:r>
            <a:r>
              <a:rPr lang="cs-CZ" sz="1200" dirty="0" err="1">
                <a:solidFill>
                  <a:prstClr val="black"/>
                </a:solidFill>
                <a:latin typeface="Palatino Linotype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Palatino Linotype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Palatino Linotype"/>
              </a:rPr>
              <a:t>-zachovejte </a:t>
            </a:r>
            <a:r>
              <a:rPr lang="cs-CZ" sz="1200" dirty="0">
                <a:solidFill>
                  <a:prstClr val="black"/>
                </a:solidFill>
                <a:latin typeface="Palatino Linotype"/>
              </a:rPr>
              <a:t>licenci 3.0 </a:t>
            </a:r>
            <a:r>
              <a:rPr lang="cs-CZ" sz="1200" dirty="0" smtClean="0">
                <a:solidFill>
                  <a:prstClr val="black"/>
                </a:solidFill>
                <a:latin typeface="Palatino Linotype"/>
              </a:rPr>
              <a:t>Německo, </a:t>
            </a:r>
            <a:r>
              <a:rPr lang="cs-CZ" sz="1200" dirty="0">
                <a:solidFill>
                  <a:prstClr val="black"/>
                </a:solidFill>
                <a:latin typeface="Palatino Linotype"/>
              </a:rPr>
              <a:t>dostupný z </a:t>
            </a:r>
            <a:r>
              <a:rPr lang="cs-CZ" sz="1200" dirty="0" err="1">
                <a:solidFill>
                  <a:prstClr val="black"/>
                </a:solidFill>
                <a:latin typeface="Palatino Linotype"/>
              </a:rPr>
              <a:t>Wikimedia</a:t>
            </a:r>
            <a:r>
              <a:rPr lang="cs-CZ" sz="1200" dirty="0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Palatino Linotype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Palatino Linotype"/>
              </a:rPr>
              <a:t> na WWW: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Palatino Linotype"/>
              </a:rPr>
              <a:t>&lt;</a:t>
            </a:r>
            <a:r>
              <a:rPr lang="cs-CZ" sz="1200" dirty="0" smtClean="0">
                <a:solidFill>
                  <a:prstClr val="black"/>
                </a:solidFill>
                <a:latin typeface="Palatino Linotype"/>
                <a:hlinkClick r:id="rId4"/>
              </a:rPr>
              <a:t>http</a:t>
            </a:r>
            <a:r>
              <a:rPr lang="cs-CZ" sz="1200" dirty="0">
                <a:solidFill>
                  <a:prstClr val="black"/>
                </a:solidFill>
                <a:latin typeface="Palatino Linotype"/>
                <a:hlinkClick r:id="rId4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latin typeface="Palatino Linotype"/>
                <a:hlinkClick r:id="rId4"/>
              </a:rPr>
              <a:t>cs.wikipedia.org/wiki/Soubor:Gottwald_from_Bundesarchiv_Bild_183 R90009</a:t>
            </a:r>
            <a:r>
              <a:rPr lang="cs-CZ" sz="1200" dirty="0">
                <a:solidFill>
                  <a:prstClr val="black"/>
                </a:solidFill>
                <a:latin typeface="Palatino Linotype"/>
                <a:hlinkClick r:id="rId4"/>
              </a:rPr>
              <a:t>,_Budapest,_II._Weltfestspiele,_Festumzug,_</a:t>
            </a:r>
            <a:r>
              <a:rPr lang="cs-CZ" sz="1200" dirty="0" smtClean="0">
                <a:solidFill>
                  <a:prstClr val="black"/>
                </a:solidFill>
                <a:latin typeface="Palatino Linotype"/>
                <a:hlinkClick r:id="rId4"/>
              </a:rPr>
              <a:t>tschechische_Delegation.jpg</a:t>
            </a:r>
            <a:r>
              <a:rPr lang="cs-CZ" sz="1200" dirty="0" smtClean="0">
                <a:solidFill>
                  <a:prstClr val="black"/>
                </a:solidFill>
                <a:latin typeface="Palatino Linotype"/>
              </a:rPr>
              <a:t>&gt;</a:t>
            </a:r>
            <a:endParaRPr lang="cs-CZ" sz="1200" dirty="0">
              <a:solidFill>
                <a:prstClr val="black"/>
              </a:solidFill>
              <a:latin typeface="Palatino Linotype"/>
            </a:endParaRPr>
          </a:p>
          <a:p>
            <a:pPr lvl="0"/>
            <a:endParaRPr lang="cs-CZ" sz="1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7367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477</Words>
  <Application>Microsoft Office PowerPoint</Application>
  <PresentationFormat>Předvádění na obrazovce (4:3)</PresentationFormat>
  <Paragraphs>93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Exekutivní</vt:lpstr>
      <vt:lpstr>ZŠP a ZŠS Uherský Brod projekt č. CZ.1.07/1.4.00/21.0961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Převrat v únoru 1948</dc:title>
  <dc:creator>PC-1KN5</dc:creator>
  <cp:lastModifiedBy>PC-1KN5</cp:lastModifiedBy>
  <cp:revision>26</cp:revision>
  <dcterms:created xsi:type="dcterms:W3CDTF">2012-04-18T18:03:05Z</dcterms:created>
  <dcterms:modified xsi:type="dcterms:W3CDTF">2012-06-19T20:02:26Z</dcterms:modified>
</cp:coreProperties>
</file>