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2"/>
  </p:notesMasterIdLst>
  <p:sldIdLst>
    <p:sldId id="257" r:id="rId3"/>
    <p:sldId id="258" r:id="rId4"/>
    <p:sldId id="259" r:id="rId5"/>
    <p:sldId id="267" r:id="rId6"/>
    <p:sldId id="268" r:id="rId7"/>
    <p:sldId id="269" r:id="rId8"/>
    <p:sldId id="270" r:id="rId9"/>
    <p:sldId id="271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8E54AC-2E72-4B64-9F70-095A66E8E5BE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EC673F-8264-443E-96A3-BBF1BC1443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77230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6222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4400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7581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425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1562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3318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0872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7902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9923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9864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3084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73252-750D-434B-BF07-4E719B00143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798FF-D95C-4924-AA50-01604584C0B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6953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73252-750D-434B-BF07-4E719B00143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798FF-D95C-4924-AA50-01604584C0B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5518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73252-750D-434B-BF07-4E719B00143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798FF-D95C-4924-AA50-01604584C0B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356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73252-750D-434B-BF07-4E719B00143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798FF-D95C-4924-AA50-01604584C0B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2017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73252-750D-434B-BF07-4E719B00143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798FF-D95C-4924-AA50-01604584C0B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2864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73252-750D-434B-BF07-4E719B00143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798FF-D95C-4924-AA50-01604584C0B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3771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73252-750D-434B-BF07-4E719B00143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798FF-D95C-4924-AA50-01604584C0B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7082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73252-750D-434B-BF07-4E719B00143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798FF-D95C-4924-AA50-01604584C0B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1396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73252-750D-434B-BF07-4E719B00143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798FF-D95C-4924-AA50-01604584C0B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2867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73252-750D-434B-BF07-4E719B00143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798FF-D95C-4924-AA50-01604584C0B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513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73252-750D-434B-BF07-4E719B00143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798FF-D95C-4924-AA50-01604584C0B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2448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76745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D73252-750D-434B-BF07-4E719B00143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2798FF-D95C-4924-AA50-01604584C0B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0321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45bGzsJzWhA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45bGzsJzWhA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140968"/>
            <a:ext cx="8458200" cy="1222375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ZŠP a ZŠS Uherský Brod</a:t>
            </a:r>
            <a:br>
              <a:rPr lang="cs-CZ" sz="3600" dirty="0" smtClean="0"/>
            </a:br>
            <a:r>
              <a:rPr lang="cs-CZ" sz="3600" dirty="0" smtClean="0"/>
              <a:t>projekt č. CZ.1.07/1.4.00/21.0961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861048"/>
            <a:ext cx="8136904" cy="2088232"/>
          </a:xfrm>
        </p:spPr>
        <p:txBody>
          <a:bodyPr>
            <a:normAutofit fontScale="92500" lnSpcReduction="20000"/>
          </a:bodyPr>
          <a:lstStyle/>
          <a:p>
            <a:pPr lvl="0" algn="l">
              <a:buClr>
                <a:srgbClr val="F0A22E"/>
              </a:buClr>
            </a:pPr>
            <a:r>
              <a:rPr lang="cs-CZ" sz="4100" dirty="0" smtClean="0">
                <a:solidFill>
                  <a:srgbClr val="4E3B30">
                    <a:shade val="75000"/>
                  </a:srgbClr>
                </a:solidFill>
              </a:rPr>
              <a:t>Novověk</a:t>
            </a:r>
            <a:r>
              <a:rPr lang="cs-CZ" sz="3100" dirty="0" smtClean="0">
                <a:solidFill>
                  <a:srgbClr val="4E3B30">
                    <a:shade val="75000"/>
                  </a:srgbClr>
                </a:solidFill>
              </a:rPr>
              <a:t/>
            </a:r>
            <a:br>
              <a:rPr lang="cs-CZ" sz="3100" dirty="0" smtClean="0">
                <a:solidFill>
                  <a:srgbClr val="4E3B30">
                    <a:shade val="75000"/>
                  </a:srgbClr>
                </a:solidFill>
              </a:rPr>
            </a:br>
            <a:r>
              <a:rPr lang="cs-CZ" sz="1900" dirty="0" smtClean="0">
                <a:solidFill>
                  <a:srgbClr val="4E3B30">
                    <a:shade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Č. </a:t>
            </a:r>
            <a:r>
              <a:rPr lang="cs-CZ" sz="1900" dirty="0" err="1" smtClean="0">
                <a:solidFill>
                  <a:srgbClr val="4E3B30">
                    <a:shade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DUMu</a:t>
            </a:r>
            <a:r>
              <a:rPr lang="cs-CZ" sz="1900" dirty="0" smtClean="0">
                <a:solidFill>
                  <a:srgbClr val="4E3B30">
                    <a:shade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:  VY_32_INOVACE_19_Rok 1968 </a:t>
            </a:r>
            <a:r>
              <a:rPr lang="cs-CZ" sz="3100" dirty="0" smtClean="0">
                <a:solidFill>
                  <a:srgbClr val="4E3B30">
                    <a:shade val="75000"/>
                  </a:srgbClr>
                </a:solidFill>
              </a:rPr>
              <a:t>                                                             </a:t>
            </a:r>
            <a:br>
              <a:rPr lang="cs-CZ" sz="3100" dirty="0" smtClean="0">
                <a:solidFill>
                  <a:srgbClr val="4E3B30">
                    <a:shade val="75000"/>
                  </a:srgbClr>
                </a:solidFill>
              </a:rPr>
            </a:br>
            <a:endParaRPr lang="cs-CZ" sz="3100" dirty="0" smtClean="0">
              <a:solidFill>
                <a:srgbClr val="4E3B30">
                  <a:shade val="75000"/>
                </a:srgbClr>
              </a:solidFill>
            </a:endParaRPr>
          </a:p>
          <a:p>
            <a:pPr lvl="0">
              <a:buClr>
                <a:srgbClr val="F0A22E"/>
              </a:buClr>
            </a:pPr>
            <a:endParaRPr lang="cs-CZ" sz="2800" dirty="0" smtClean="0">
              <a:solidFill>
                <a:srgbClr val="4E3B30">
                  <a:shade val="75000"/>
                </a:srgbClr>
              </a:solidFill>
            </a:endParaRPr>
          </a:p>
          <a:p>
            <a:pPr lvl="0" algn="l">
              <a:buClr>
                <a:srgbClr val="F0A22E"/>
              </a:buClr>
            </a:pPr>
            <a:r>
              <a:rPr lang="cs-CZ" dirty="0" smtClean="0">
                <a:solidFill>
                  <a:srgbClr val="4E3B30">
                    <a:shade val="75000"/>
                  </a:srgbClr>
                </a:solidFill>
              </a:rPr>
              <a:t>Jméno autora: Mgr. Lenka Habartová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9234" y="620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6497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1196752"/>
            <a:ext cx="7128791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>
                <a:solidFill>
                  <a:prstClr val="black"/>
                </a:solidFill>
              </a:rPr>
              <a:t>Anotace:</a:t>
            </a:r>
          </a:p>
          <a:p>
            <a:r>
              <a:rPr lang="cs-CZ" sz="2000" dirty="0">
                <a:solidFill>
                  <a:prstClr val="black"/>
                </a:solidFill>
              </a:rPr>
              <a:t>Prezentace </a:t>
            </a:r>
            <a:r>
              <a:rPr lang="cs-CZ" sz="2000" dirty="0" smtClean="0">
                <a:solidFill>
                  <a:prstClr val="black"/>
                </a:solidFill>
              </a:rPr>
              <a:t>seznamuje žáky se situací v ČSSR  od roku 1960    až po okupaci sovětskou armádou v roce 1968. </a:t>
            </a:r>
            <a:r>
              <a:rPr lang="cs-CZ" sz="2000" dirty="0">
                <a:solidFill>
                  <a:prstClr val="black"/>
                </a:solidFill>
              </a:rPr>
              <a:t>Je určena </a:t>
            </a:r>
            <a:r>
              <a:rPr lang="cs-CZ" sz="2000" dirty="0" smtClean="0">
                <a:solidFill>
                  <a:prstClr val="black"/>
                </a:solidFill>
              </a:rPr>
              <a:t>   pro </a:t>
            </a:r>
            <a:r>
              <a:rPr lang="cs-CZ" sz="2000" dirty="0">
                <a:solidFill>
                  <a:prstClr val="black"/>
                </a:solidFill>
              </a:rPr>
              <a:t>výuku dějepisu </a:t>
            </a:r>
            <a:r>
              <a:rPr lang="cs-CZ" sz="2000" dirty="0" smtClean="0">
                <a:solidFill>
                  <a:prstClr val="black"/>
                </a:solidFill>
              </a:rPr>
              <a:t>v </a:t>
            </a:r>
            <a:r>
              <a:rPr lang="cs-CZ" sz="2000" dirty="0">
                <a:solidFill>
                  <a:prstClr val="black"/>
                </a:solidFill>
              </a:rPr>
              <a:t>9. ročníku. </a:t>
            </a:r>
          </a:p>
          <a:p>
            <a:r>
              <a:rPr lang="cs-CZ" sz="2000" dirty="0">
                <a:solidFill>
                  <a:prstClr val="black"/>
                </a:solidFill>
              </a:rPr>
              <a:t>K doplňování lze použít pero ICT nebo fix. </a:t>
            </a:r>
          </a:p>
          <a:p>
            <a:r>
              <a:rPr lang="cs-CZ" sz="2000" dirty="0">
                <a:solidFill>
                  <a:prstClr val="black"/>
                </a:solidFill>
              </a:rPr>
              <a:t>Období vytvoření výukového materiálu: </a:t>
            </a:r>
            <a:r>
              <a:rPr lang="cs-CZ" sz="2000" dirty="0" smtClean="0">
                <a:solidFill>
                  <a:prstClr val="black"/>
                </a:solidFill>
              </a:rPr>
              <a:t>květen </a:t>
            </a:r>
            <a:r>
              <a:rPr lang="cs-CZ" sz="2000" dirty="0">
                <a:solidFill>
                  <a:prstClr val="black"/>
                </a:solidFill>
              </a:rPr>
              <a:t>2012.</a:t>
            </a:r>
          </a:p>
        </p:txBody>
      </p:sp>
    </p:spTree>
    <p:extLst>
      <p:ext uri="{BB962C8B-B14F-4D97-AF65-F5344CB8AC3E}">
        <p14:creationId xmlns:p14="http://schemas.microsoft.com/office/powerpoint/2010/main" val="3574853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632700" y="1628800"/>
            <a:ext cx="7902326" cy="501675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0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Okupace Československa</a:t>
            </a:r>
          </a:p>
          <a:p>
            <a:pPr algn="ctr"/>
            <a:r>
              <a:rPr lang="cs-CZ" sz="8000" b="1" spc="50" dirty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r</a:t>
            </a:r>
            <a:r>
              <a:rPr lang="cs-CZ" sz="80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ok 1968</a:t>
            </a:r>
            <a:endParaRPr lang="cs-CZ" sz="80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alibri"/>
            </a:endParaRPr>
          </a:p>
          <a:p>
            <a:pPr algn="ctr"/>
            <a:endParaRPr lang="cs-CZ" sz="80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55878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43808" y="764704"/>
            <a:ext cx="30444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Rok 1960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551674"/>
              </p:ext>
            </p:extLst>
          </p:nvPr>
        </p:nvGraphicFramePr>
        <p:xfrm>
          <a:off x="1139420" y="2276872"/>
          <a:ext cx="6095979" cy="177139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20841"/>
                <a:gridCol w="320841"/>
                <a:gridCol w="320841"/>
                <a:gridCol w="320841"/>
                <a:gridCol w="320841"/>
                <a:gridCol w="320841"/>
                <a:gridCol w="320841"/>
                <a:gridCol w="320841"/>
                <a:gridCol w="320841"/>
                <a:gridCol w="320841"/>
                <a:gridCol w="320841"/>
                <a:gridCol w="320841"/>
                <a:gridCol w="320841"/>
                <a:gridCol w="320841"/>
                <a:gridCol w="320841"/>
                <a:gridCol w="320841"/>
                <a:gridCol w="320841"/>
                <a:gridCol w="320841"/>
                <a:gridCol w="320841"/>
              </a:tblGrid>
              <a:tr h="442848"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42848">
                <a:tc gridSpan="4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1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28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2848"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7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036652" y="1711616"/>
            <a:ext cx="619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Tajenka vyjeví nový název našeho státu: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36652" y="4211796"/>
            <a:ext cx="70637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Název našeho státu</a:t>
            </a:r>
          </a:p>
          <a:p>
            <a:pPr marL="342900" indent="-342900">
              <a:buAutoNum type="arabicPeriod"/>
            </a:pPr>
            <a:r>
              <a:rPr lang="cs-CZ" dirty="0" smtClean="0"/>
              <a:t>Vedoucí strana v ČSR – zkratka</a:t>
            </a:r>
          </a:p>
          <a:p>
            <a:pPr marL="342900" indent="-342900">
              <a:buAutoNum type="arabicPeriod"/>
            </a:pPr>
            <a:r>
              <a:rPr lang="cs-CZ" dirty="0" smtClean="0"/>
              <a:t>Odebírání majetku rolníkům</a:t>
            </a:r>
          </a:p>
          <a:p>
            <a:pPr marL="342900" indent="-342900">
              <a:buAutoNum type="arabicPeriod"/>
            </a:pPr>
            <a:r>
              <a:rPr lang="cs-CZ" dirty="0" smtClean="0"/>
              <a:t>Zakládání JZD = jednotných zemědělských d…….</a:t>
            </a:r>
          </a:p>
          <a:p>
            <a:endParaRPr lang="cs-CZ" dirty="0"/>
          </a:p>
          <a:p>
            <a:r>
              <a:rPr lang="cs-CZ" dirty="0" smtClean="0"/>
              <a:t>Tajenka:        …………………………………….</a:t>
            </a:r>
          </a:p>
          <a:p>
            <a:endParaRPr lang="cs-CZ" dirty="0" smtClean="0"/>
          </a:p>
          <a:p>
            <a:r>
              <a:rPr lang="cs-CZ" dirty="0" smtClean="0"/>
              <a:t>Celý název: …………………………………………………………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99792" y="2276872"/>
            <a:ext cx="4529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   E   S   K   O   S   L    O   V   E  N   S   K  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10435" y="2701323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  S   Č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36652" y="3206049"/>
            <a:ext cx="49755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Z   D   R   U   Ž  S    T   E   V   Ň  O   V  Á   N  Í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10434" y="3760047"/>
            <a:ext cx="2554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  R   U   Ž   S   T    E  V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991619" y="5229200"/>
            <a:ext cx="157126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ČSSR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10435" y="6120010"/>
            <a:ext cx="51138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Československá socialistická republika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950567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9" grpId="0" build="p"/>
      <p:bldP spid="10" grpId="0" build="p"/>
      <p:bldP spid="11" grpId="0" build="p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49859" y="1988840"/>
            <a:ext cx="724429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Škrtni nesprávná rozhodnutí:</a:t>
            </a:r>
          </a:p>
          <a:p>
            <a:endParaRPr lang="cs-CZ" dirty="0" smtClean="0"/>
          </a:p>
          <a:p>
            <a:r>
              <a:rPr lang="cs-CZ" dirty="0" smtClean="0"/>
              <a:t>-   Snaha o reformu hospodářství = oživení tržního hospodářství</a:t>
            </a:r>
          </a:p>
          <a:p>
            <a:r>
              <a:rPr lang="cs-CZ" dirty="0" smtClean="0"/>
              <a:t>			           = podpora nařízeného plánování</a:t>
            </a:r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>
                <a:solidFill>
                  <a:prstClr val="black"/>
                </a:solidFill>
              </a:rPr>
              <a:t>P</a:t>
            </a:r>
            <a:r>
              <a:rPr lang="cs-CZ" dirty="0" smtClean="0">
                <a:solidFill>
                  <a:prstClr val="black"/>
                </a:solidFill>
              </a:rPr>
              <a:t>ropouštění </a:t>
            </a:r>
            <a:r>
              <a:rPr lang="cs-CZ" dirty="0">
                <a:solidFill>
                  <a:prstClr val="black"/>
                </a:solidFill>
              </a:rPr>
              <a:t>nevinně </a:t>
            </a:r>
            <a:r>
              <a:rPr lang="cs-CZ" dirty="0" smtClean="0">
                <a:solidFill>
                  <a:prstClr val="black"/>
                </a:solidFill>
              </a:rPr>
              <a:t>odsouzených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solidFill>
                  <a:prstClr val="black"/>
                </a:solidFill>
              </a:rPr>
              <a:t>Nezájem lidí o dění v zemi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solidFill>
                  <a:prstClr val="black"/>
                </a:solidFill>
              </a:rPr>
              <a:t>Kritika KSČ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solidFill>
                  <a:prstClr val="black"/>
                </a:solidFill>
              </a:rPr>
              <a:t>Cenzura tisku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solidFill>
                  <a:prstClr val="black"/>
                </a:solidFill>
              </a:rPr>
              <a:t>Aktivita církve a nekomunistů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solidFill>
                  <a:prstClr val="black"/>
                </a:solidFill>
              </a:rPr>
              <a:t>Obnovení skautského hnutí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Tisk, rozhlas a TV se vymanily z vlivu KSČ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solidFill>
                  <a:prstClr val="black"/>
                </a:solidFill>
              </a:rPr>
              <a:t>Respektování vlivu Sovětského svazu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solidFill>
                  <a:prstClr val="black"/>
                </a:solidFill>
              </a:rPr>
              <a:t>Touha po svobodě a cestování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49859" y="692696"/>
            <a:ext cx="72442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Změny ve společnosti 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4283968" y="2996952"/>
            <a:ext cx="35283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115616" y="3573016"/>
            <a:ext cx="31683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949859" y="4077072"/>
            <a:ext cx="2253989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949859" y="5157192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115616" y="5157192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115616" y="5157192"/>
            <a:ext cx="41764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5590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49788" y="692696"/>
            <a:ext cx="30444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Rok 1968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96104" y="1844824"/>
            <a:ext cx="7344816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Jaro 1968 – uvolnění situace v zemi</a:t>
            </a:r>
          </a:p>
          <a:p>
            <a:r>
              <a:rPr lang="cs-CZ" dirty="0" smtClean="0"/>
              <a:t>V čele demokratických změn stojí Alexandr Dubček.</a:t>
            </a:r>
          </a:p>
          <a:p>
            <a:endParaRPr lang="cs-CZ" i="1" dirty="0" smtClean="0"/>
          </a:p>
          <a:p>
            <a:r>
              <a:rPr lang="cs-CZ" i="1" dirty="0" smtClean="0"/>
              <a:t>Doplň z nabídky:</a:t>
            </a:r>
          </a:p>
          <a:p>
            <a:endParaRPr lang="cs-CZ" dirty="0" smtClean="0"/>
          </a:p>
          <a:p>
            <a:r>
              <a:rPr lang="cs-CZ" dirty="0" smtClean="0"/>
              <a:t>Do čela státu nastupuje 7. prezident: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Ludvík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     …………………........</a:t>
            </a:r>
          </a:p>
          <a:p>
            <a:endParaRPr lang="cs-CZ" dirty="0"/>
          </a:p>
          <a:p>
            <a:r>
              <a:rPr lang="cs-CZ" dirty="0" smtClean="0"/>
              <a:t>Společenský rozvoj ohrožuje moc:…………………………………………</a:t>
            </a:r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http://www.youtube.com/watch?v=45bGzsJzWhA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(Gottwald, Novotný, Hácha, Svoboda, Masaryk, Beneš, Zápotocký, Anglie, Sovětského svazu, Německa)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868144" y="2996952"/>
            <a:ext cx="227979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Svoboda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71999" y="3783816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Sovětského svazu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727515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05925" y="692696"/>
            <a:ext cx="45512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20. </a:t>
            </a:r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</a:t>
            </a:r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rpen 1968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1772816"/>
            <a:ext cx="705678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Zakroužkuj správné odpovědi:</a:t>
            </a:r>
          </a:p>
          <a:p>
            <a:endParaRPr lang="cs-CZ" i="1" dirty="0"/>
          </a:p>
          <a:p>
            <a:r>
              <a:rPr lang="cs-CZ" dirty="0" smtClean="0"/>
              <a:t>V noci na 21. srpna 1968 nás obsadila vojska:</a:t>
            </a:r>
          </a:p>
          <a:p>
            <a:endParaRPr lang="cs-CZ" dirty="0"/>
          </a:p>
          <a:p>
            <a:r>
              <a:rPr lang="cs-CZ" dirty="0" smtClean="0"/>
              <a:t>Francie		</a:t>
            </a:r>
            <a:r>
              <a:rPr lang="cs-CZ" dirty="0"/>
              <a:t>S</a:t>
            </a:r>
            <a:r>
              <a:rPr lang="cs-CZ" dirty="0" smtClean="0"/>
              <a:t>ovětského svazu		Rakouska</a:t>
            </a:r>
          </a:p>
          <a:p>
            <a:endParaRPr lang="cs-CZ" dirty="0"/>
          </a:p>
          <a:p>
            <a:r>
              <a:rPr lang="cs-CZ" dirty="0" smtClean="0"/>
              <a:t>Německé demokratické republiky		Jugoslávie</a:t>
            </a:r>
          </a:p>
          <a:p>
            <a:endParaRPr lang="cs-CZ" dirty="0"/>
          </a:p>
          <a:p>
            <a:r>
              <a:rPr lang="cs-CZ" dirty="0" smtClean="0"/>
              <a:t>Turecka		Španělska	Polska		Albánie</a:t>
            </a:r>
          </a:p>
          <a:p>
            <a:endParaRPr lang="cs-CZ" dirty="0"/>
          </a:p>
          <a:p>
            <a:r>
              <a:rPr lang="cs-CZ" dirty="0" smtClean="0"/>
              <a:t>Bulharska	Itálie		Maďarské lidové republiky</a:t>
            </a:r>
          </a:p>
          <a:p>
            <a:endParaRPr lang="cs-CZ" dirty="0"/>
          </a:p>
          <a:p>
            <a:r>
              <a:rPr lang="cs-CZ" dirty="0" smtClean="0"/>
              <a:t>Vypiš z uvedených států vojsko, které v ČSSR zůstalo dalších 20 let, aby obnovilo cenzuru a totalitní režim:</a:t>
            </a:r>
          </a:p>
          <a:p>
            <a:endParaRPr lang="cs-CZ" dirty="0"/>
          </a:p>
          <a:p>
            <a:r>
              <a:rPr lang="cs-CZ" dirty="0" smtClean="0"/>
              <a:t>………………………………………………………………………….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2843808" y="2852936"/>
            <a:ext cx="2088232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043608" y="3356992"/>
            <a:ext cx="3672408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355976" y="3717032"/>
            <a:ext cx="1584176" cy="6480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043608" y="4365104"/>
            <a:ext cx="1262317" cy="61206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716016" y="4401108"/>
            <a:ext cx="3096344" cy="57606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043608" y="5650799"/>
            <a:ext cx="561564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</a:t>
            </a:r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ojsko Sovětského svazu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54023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20526" y="764704"/>
            <a:ext cx="61029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Reakce na okupaci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9614" y="2020252"/>
            <a:ext cx="6984776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Tx/>
              <a:buChar char="-"/>
            </a:pPr>
            <a:r>
              <a:rPr lang="cs-CZ" dirty="0" smtClean="0"/>
              <a:t>nová </a:t>
            </a:r>
            <a:r>
              <a:rPr lang="cs-CZ" dirty="0"/>
              <a:t>vlna emigrace na </a:t>
            </a:r>
            <a:r>
              <a:rPr lang="cs-CZ" dirty="0" smtClean="0"/>
              <a:t>Západ</a:t>
            </a:r>
          </a:p>
          <a:p>
            <a:pPr marL="285750" lvl="0" indent="-285750">
              <a:buFontTx/>
              <a:buChar char="-"/>
            </a:pPr>
            <a:r>
              <a:rPr lang="cs-CZ" dirty="0" smtClean="0"/>
              <a:t>leden </a:t>
            </a:r>
            <a:r>
              <a:rPr lang="cs-CZ" dirty="0"/>
              <a:t>1969 </a:t>
            </a:r>
            <a:r>
              <a:rPr lang="cs-CZ" dirty="0" smtClean="0"/>
              <a:t> =  živé pochodně proti režimu a lidské pasivitě:</a:t>
            </a:r>
          </a:p>
          <a:p>
            <a:pPr lvl="0"/>
            <a:r>
              <a:rPr lang="cs-CZ" dirty="0" smtClean="0"/>
              <a:t>		</a:t>
            </a:r>
            <a:r>
              <a:rPr lang="cs-CZ" b="1" dirty="0" smtClean="0">
                <a:solidFill>
                  <a:prstClr val="black"/>
                </a:solidFill>
              </a:rPr>
              <a:t>upálení studentů</a:t>
            </a:r>
            <a:endParaRPr lang="cs-CZ" b="1" dirty="0" smtClean="0"/>
          </a:p>
          <a:p>
            <a:pPr lvl="0"/>
            <a:r>
              <a:rPr lang="cs-CZ" dirty="0" smtClean="0"/>
              <a:t>	</a:t>
            </a:r>
          </a:p>
          <a:p>
            <a:pPr lvl="0"/>
            <a:r>
              <a:rPr lang="cs-CZ" dirty="0"/>
              <a:t>	</a:t>
            </a:r>
            <a:r>
              <a:rPr lang="cs-CZ" dirty="0" smtClean="0"/>
              <a:t>Praha -	</a:t>
            </a:r>
            <a:r>
              <a:rPr lang="cs-CZ" sz="2000" dirty="0" smtClean="0">
                <a:solidFill>
                  <a:srgbClr val="C00000"/>
                </a:solidFill>
              </a:rPr>
              <a:t>Jan Palach </a:t>
            </a:r>
            <a:r>
              <a:rPr lang="cs-CZ" dirty="0"/>
              <a:t>a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sz="2000" dirty="0" smtClean="0">
                <a:solidFill>
                  <a:srgbClr val="C00000"/>
                </a:solidFill>
              </a:rPr>
              <a:t>Jan Zajíc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</a:p>
          <a:p>
            <a:pPr lvl="0"/>
            <a:r>
              <a:rPr lang="cs-CZ" dirty="0" smtClean="0"/>
              <a:t>	</a:t>
            </a:r>
          </a:p>
          <a:p>
            <a:pPr lvl="0"/>
            <a:r>
              <a:rPr lang="cs-CZ" dirty="0"/>
              <a:t>	</a:t>
            </a:r>
            <a:r>
              <a:rPr lang="cs-CZ" dirty="0" smtClean="0"/>
              <a:t>Jihlava - …………………………………….</a:t>
            </a:r>
            <a:endParaRPr lang="cs-CZ" dirty="0"/>
          </a:p>
          <a:p>
            <a:pPr lvl="0"/>
            <a:endParaRPr lang="cs-CZ" i="1" dirty="0" smtClean="0"/>
          </a:p>
          <a:p>
            <a:pPr lvl="0"/>
            <a:r>
              <a:rPr lang="cs-CZ" i="1" dirty="0" smtClean="0"/>
              <a:t>Vylušti rébus</a:t>
            </a:r>
            <a:r>
              <a:rPr lang="cs-CZ" dirty="0" smtClean="0"/>
              <a:t>: </a:t>
            </a:r>
            <a:r>
              <a:rPr lang="cs-CZ" dirty="0"/>
              <a:t>	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0313284"/>
              </p:ext>
            </p:extLst>
          </p:nvPr>
        </p:nvGraphicFramePr>
        <p:xfrm>
          <a:off x="3995936" y="3645024"/>
          <a:ext cx="2124236" cy="2194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31059"/>
                <a:gridCol w="531059"/>
                <a:gridCol w="531059"/>
                <a:gridCol w="531059"/>
              </a:tblGrid>
              <a:tr h="346837"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46837"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34683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46837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/>
                </a:tc>
              </a:tr>
              <a:tr h="346837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  <a:tr h="346837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050117" y="4885642"/>
            <a:ext cx="19442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A1, B2, A3, A1, C1, B1, A2,B3, C2, A1, C3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09939" y="3664079"/>
            <a:ext cx="17060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Evžen Plocek</a:t>
            </a:r>
            <a:endParaRPr lang="cs-CZ" sz="2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3498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620688"/>
            <a:ext cx="7344816" cy="26161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>
              <a:solidFill>
                <a:prstClr val="black"/>
              </a:solidFill>
              <a:latin typeface="Palatino Linotype"/>
            </a:endParaRPr>
          </a:p>
          <a:p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Citace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endParaRPr lang="cs-CZ" sz="20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Snímek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6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 smtClean="0">
                <a:hlinkClick r:id="rId2"/>
              </a:rPr>
              <a:t>://www.youtube.com/watch?v=45bGzsJzWhA</a:t>
            </a:r>
            <a:endParaRPr lang="cs-CZ" dirty="0" smtClean="0"/>
          </a:p>
          <a:p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prstClr val="black"/>
              </a:solidFill>
              <a:latin typeface="Palatino Linotype"/>
            </a:endParaRPr>
          </a:p>
          <a:p>
            <a:endParaRPr lang="cs-CZ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5661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303</Words>
  <Application>Microsoft Office PowerPoint</Application>
  <PresentationFormat>Předvádění na obrazovce (4:3)</PresentationFormat>
  <Paragraphs>106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Exekutivní</vt:lpstr>
      <vt:lpstr>1_Motiv systému Office</vt:lpstr>
      <vt:lpstr>ZŠP a ZŠS Uherský Brod projekt č. CZ.1.07/1.4.00/21.0961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projekt č. CZ.1.07/1.4.00/21.0961</dc:title>
  <dc:creator>PC-1KN5</dc:creator>
  <cp:lastModifiedBy>PC-1KN5</cp:lastModifiedBy>
  <cp:revision>19</cp:revision>
  <dcterms:created xsi:type="dcterms:W3CDTF">2012-05-09T18:25:16Z</dcterms:created>
  <dcterms:modified xsi:type="dcterms:W3CDTF">2012-06-19T20:03:34Z</dcterms:modified>
</cp:coreProperties>
</file>