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7" r:id="rId3"/>
    <p:sldId id="258" r:id="rId4"/>
    <p:sldId id="259" r:id="rId5"/>
    <p:sldId id="266" r:id="rId6"/>
    <p:sldId id="267" r:id="rId7"/>
    <p:sldId id="268" r:id="rId8"/>
    <p:sldId id="265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143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080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109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436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456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211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5108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091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859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260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5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526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9638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9916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3909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714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529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754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923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02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29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5857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CF0109-1836-4468-B7E1-45B316113B31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197086-AC4E-4112-9FC9-D0AA9D0457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05628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19.6.2012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6204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y.cz/#q=mapa%20prahy%20m%C4%9Bstsk%C3%A9%20%C4%8D%C3%A1sti&amp;x=14.428635&amp;y=50.061123&amp;z=15&amp;t=s&amp;p=-1" TargetMode="External"/><Relationship Id="rId2" Type="http://schemas.openxmlformats.org/officeDocument/2006/relationships/hyperlink" Target="http://www.youtube.com/watch?v=f2fGdV43hhk&amp;feature=relate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jpe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creativecommons.org/licenses/by/3.0/deed.cs" TargetMode="External"/><Relationship Id="rId3" Type="http://schemas.openxmlformats.org/officeDocument/2006/relationships/hyperlink" Target="http://www.mapy.cz/#q=mapa%20prahy%20m%C4%9Bstsk%C3%A9%20%C4%8D%C3%A1sti&amp;x=14.428635&amp;y=50.061123&amp;z=15&amp;t=s&amp;p=-1" TargetMode="External"/><Relationship Id="rId7" Type="http://schemas.openxmlformats.org/officeDocument/2006/relationships/hyperlink" Target="http://cs.wikipedia.org/wiki/Soubor:Gottwald_from_Bundesarchiv_Bild_183-R90009,_Budapest,_II._Weltfestspiele,_Festumzug,_tschechische_Delegation.jpg" TargetMode="External"/><Relationship Id="rId2" Type="http://schemas.openxmlformats.org/officeDocument/2006/relationships/hyperlink" Target="http://www.youtube.com/watch?v=f2fGdV43hhk&amp;feature=relat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%C3%A1cha.jpg" TargetMode="External"/><Relationship Id="rId11" Type="http://schemas.openxmlformats.org/officeDocument/2006/relationships/hyperlink" Target="http://cs.wikipedia.org/wiki/Soubor:Ludv%C3%ADk_Svoboda_(Author_-_Stanislav_Tereba).JPG" TargetMode="External"/><Relationship Id="rId5" Type="http://schemas.openxmlformats.org/officeDocument/2006/relationships/hyperlink" Target="http://cs.wikipedia.org/wiki/Soubor:Edvard_Bene%C5%A1.jpg" TargetMode="External"/><Relationship Id="rId10" Type="http://schemas.openxmlformats.org/officeDocument/2006/relationships/hyperlink" Target="http://cs.wikipedia.org/wiki/Soubor:Anton%C3%ADn_Z%C3%A1potock%C3%BD.JPG" TargetMode="External"/><Relationship Id="rId4" Type="http://schemas.openxmlformats.org/officeDocument/2006/relationships/hyperlink" Target="http://cs.wikipedia.org/wiki/Soubor:Tom%C3%A1%C5%A1_Garrigue_Masaryk_1925.PNG" TargetMode="External"/><Relationship Id="rId9" Type="http://schemas.openxmlformats.org/officeDocument/2006/relationships/hyperlink" Target="//en.wikipedia.org/wiki/cs:Creative_Commons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en.wikipedia.org/wiki/cs:Creative_Commons" TargetMode="External"/><Relationship Id="rId7" Type="http://schemas.openxmlformats.org/officeDocument/2006/relationships/hyperlink" Target="http://cs.wikipedia.org/wiki/Soubor:V%C3%A1clav_Havel_cut_out.jpg" TargetMode="External"/><Relationship Id="rId2" Type="http://schemas.openxmlformats.org/officeDocument/2006/relationships/hyperlink" Target="//commons.wikimedia.org/wiki/File:Bundesarchiv_Bild_183-K0614-0006-003,_Berlin,_VIII._SED-Parteitag,_Honecker,_Husak,_Ulbrich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commons.wikimedia.org/w/index.php?title=User:Silforwiki&amp;action=edit&amp;redlink=1" TargetMode="External"/><Relationship Id="rId5" Type="http://schemas.openxmlformats.org/officeDocument/2006/relationships/hyperlink" Target="http://cs.wikipedia.org/wiki/Soubor:Husak.jpg" TargetMode="External"/><Relationship Id="rId4" Type="http://schemas.openxmlformats.org/officeDocument/2006/relationships/hyperlink" Target="//commons.wikimedia.org/wiki/Hlavn%C3%AD_strana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140968"/>
            <a:ext cx="8458200" cy="1222375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ZŠP a ZŠS Uherský Brod</a:t>
            </a:r>
            <a:br>
              <a:rPr lang="cs-CZ" sz="3600" dirty="0" smtClean="0"/>
            </a:br>
            <a:r>
              <a:rPr lang="cs-CZ" sz="3600" dirty="0" smtClean="0"/>
              <a:t>projekt č. CZ.1.07/1.4.00/21.0961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61048"/>
            <a:ext cx="8136904" cy="2088232"/>
          </a:xfrm>
        </p:spPr>
        <p:txBody>
          <a:bodyPr>
            <a:normAutofit fontScale="92500" lnSpcReduction="20000"/>
          </a:bodyPr>
          <a:lstStyle/>
          <a:p>
            <a:pPr lvl="0" algn="l">
              <a:buClr>
                <a:srgbClr val="F0A22E"/>
              </a:buClr>
            </a:pPr>
            <a:r>
              <a:rPr lang="cs-CZ" sz="4100" dirty="0" smtClean="0">
                <a:solidFill>
                  <a:srgbClr val="4E3B30">
                    <a:shade val="75000"/>
                  </a:srgbClr>
                </a:solidFill>
              </a:rPr>
              <a:t>Novověk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/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1900" dirty="0" err="1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1900" dirty="0" smtClean="0">
                <a:solidFill>
                  <a:srgbClr val="4E3B30">
                    <a:shade val="75000"/>
                  </a:srgbClr>
                </a:solidFill>
                <a:latin typeface="Times New Roman" pitchFamily="18" charset="0"/>
                <a:cs typeface="Times New Roman" pitchFamily="18" charset="0"/>
              </a:rPr>
              <a:t>:  VY_32_INOVACE_20_Sametová revoluce</a:t>
            </a:r>
            <a: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  <a:t>                                                             </a:t>
            </a:r>
            <a:br>
              <a:rPr lang="cs-CZ" sz="3100" dirty="0" smtClean="0">
                <a:solidFill>
                  <a:srgbClr val="4E3B30">
                    <a:shade val="75000"/>
                  </a:srgbClr>
                </a:solidFill>
              </a:rPr>
            </a:br>
            <a:endParaRPr lang="cs-CZ" sz="31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>
              <a:buClr>
                <a:srgbClr val="F0A22E"/>
              </a:buClr>
            </a:pPr>
            <a:endParaRPr lang="cs-CZ" sz="2800" dirty="0" smtClean="0">
              <a:solidFill>
                <a:srgbClr val="4E3B30">
                  <a:shade val="75000"/>
                </a:srgbClr>
              </a:solidFill>
            </a:endParaRPr>
          </a:p>
          <a:p>
            <a:pPr lvl="0" algn="l">
              <a:buClr>
                <a:srgbClr val="F0A22E"/>
              </a:buClr>
            </a:pPr>
            <a:r>
              <a:rPr lang="cs-CZ" dirty="0" smtClean="0">
                <a:solidFill>
                  <a:srgbClr val="4E3B30">
                    <a:shade val="75000"/>
                  </a:srgbClr>
                </a:solidFill>
              </a:rPr>
              <a:t>Jméno autora: Mgr. Lenka Habartová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234" y="620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0318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196752"/>
            <a:ext cx="7128791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prstClr val="black"/>
                </a:solidFill>
              </a:rPr>
              <a:t>Anotace:</a:t>
            </a:r>
          </a:p>
          <a:p>
            <a:r>
              <a:rPr lang="cs-CZ" sz="2000" dirty="0">
                <a:solidFill>
                  <a:prstClr val="black"/>
                </a:solidFill>
              </a:rPr>
              <a:t>Prezentace </a:t>
            </a:r>
            <a:r>
              <a:rPr lang="cs-CZ" sz="2000" dirty="0" smtClean="0">
                <a:solidFill>
                  <a:prstClr val="black"/>
                </a:solidFill>
              </a:rPr>
              <a:t>ukazuje žákům, že obnova demokracie v zemi, které téměř 40 let vládne KSČ, je možná i bez použití násilí. </a:t>
            </a:r>
            <a:r>
              <a:rPr lang="cs-CZ" sz="2000" dirty="0">
                <a:solidFill>
                  <a:prstClr val="black"/>
                </a:solidFill>
              </a:rPr>
              <a:t>Je </a:t>
            </a:r>
            <a:r>
              <a:rPr lang="cs-CZ" sz="2000" dirty="0" smtClean="0">
                <a:solidFill>
                  <a:prstClr val="black"/>
                </a:solidFill>
              </a:rPr>
              <a:t>určena </a:t>
            </a:r>
            <a:r>
              <a:rPr lang="cs-CZ" sz="2000" dirty="0">
                <a:solidFill>
                  <a:prstClr val="black"/>
                </a:solidFill>
              </a:rPr>
              <a:t>pro výuku dějepisu v 9. ročníku. </a:t>
            </a:r>
          </a:p>
          <a:p>
            <a:r>
              <a:rPr lang="cs-CZ" sz="2000" dirty="0">
                <a:solidFill>
                  <a:prstClr val="black"/>
                </a:solidFill>
              </a:rPr>
              <a:t>K doplňování lze použít pero </a:t>
            </a:r>
            <a:r>
              <a:rPr lang="cs-CZ" sz="2000" dirty="0" smtClean="0">
                <a:solidFill>
                  <a:prstClr val="black"/>
                </a:solidFill>
              </a:rPr>
              <a:t>ICT, fix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nebo magnetická písmena. Je vhodné použít mapu Prahy. 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Období vytvoření výukového materiálu: květen 2012.</a:t>
            </a:r>
          </a:p>
        </p:txBody>
      </p:sp>
    </p:spTree>
    <p:extLst>
      <p:ext uri="{BB962C8B-B14F-4D97-AF65-F5344CB8AC3E}">
        <p14:creationId xmlns:p14="http://schemas.microsoft.com/office/powerpoint/2010/main" val="4111399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632700" y="1628800"/>
            <a:ext cx="7902326" cy="501675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Sametová revoluce</a:t>
            </a:r>
          </a:p>
          <a:p>
            <a:pPr algn="ctr"/>
            <a:r>
              <a:rPr lang="cs-CZ" sz="80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alibri"/>
              </a:rPr>
              <a:t>1989</a:t>
            </a:r>
            <a:endParaRPr lang="cs-CZ" sz="80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alibri"/>
            </a:endParaRPr>
          </a:p>
          <a:p>
            <a:pPr algn="ctr"/>
            <a:endParaRPr lang="cs-CZ" sz="8000" b="1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95159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Vzpomínkové shromáždění studentů v Praze k 50. výročí zavření českých vysokých škol nacisty v roce 1939 přerostlo v protikomunistickou demonstraci.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http://www.youtube.com/watch?v=f2fGdV43hhk&amp;feature=related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Vyhledej na mapě Prahy trasu pochodu studentů: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Sraz – Albertov, Na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Slupi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Neklanova, Lumírova, V Pevnosti, Vyšehrad - Slavín – hrob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K.H.Máchy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Vyšehrad, Vratislavova, Vyšehradská, Plavecká, Rašínovo nábřeží, Národní třída – brutální zásah příslušníků SNB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http://www.mapy.cz/#q=mapa%20prahy%20m%C4%9Bstsk%C3%A9%20%C4%8D%C3%A1sti&amp;x=14.428635&amp;y=50.061123&amp;z=15&amp;t=s&amp;p=-1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84638" y="692696"/>
            <a:ext cx="50336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17.listopad 1989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22570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70485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Tajenka doplňovačky odhalí jméno jednoho z prvních mluvčích Charty 77</a:t>
            </a:r>
          </a:p>
          <a:p>
            <a:endParaRPr lang="cs-CZ" i="1" dirty="0"/>
          </a:p>
          <a:p>
            <a:pPr marL="342900" indent="-342900">
              <a:buAutoNum type="arabicPeriod"/>
            </a:pPr>
            <a:r>
              <a:rPr lang="cs-CZ" dirty="0" smtClean="0"/>
              <a:t>Centrum komunistické moci byla P….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Příjmení studenta, který se upálil v r. 1969 na protest proti okupaci ČSSR</a:t>
            </a:r>
          </a:p>
          <a:p>
            <a:pPr marL="342900" indent="-342900">
              <a:buAutoNum type="arabicPeriod"/>
            </a:pPr>
            <a:r>
              <a:rPr lang="cs-CZ" dirty="0" smtClean="0"/>
              <a:t>17.11.1989 vypukla sametová ……..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Lidé bojovali za d………</a:t>
            </a:r>
          </a:p>
          <a:p>
            <a:pPr marL="342900" indent="-342900">
              <a:buAutoNum type="arabicPeriod"/>
            </a:pPr>
            <a:r>
              <a:rPr lang="cs-CZ" dirty="0" smtClean="0"/>
              <a:t>V prosinci 1989 proběhla v…. prezidenta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6427495"/>
              </p:ext>
            </p:extLst>
          </p:nvPr>
        </p:nvGraphicFramePr>
        <p:xfrm>
          <a:off x="971604" y="3109609"/>
          <a:ext cx="7272804" cy="273630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  <a:gridCol w="606067"/>
              </a:tblGrid>
              <a:tr h="5472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726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6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043608" y="321297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         R           A        H        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95736" y="378904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P         A        L         A         CH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19672" y="429309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R          E         V        O        L          U         C         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95736" y="4869160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D         E        M       O          K         R         A         C          I          </a:t>
            </a:r>
            <a:r>
              <a:rPr lang="cs-CZ" dirty="0" err="1" smtClean="0"/>
              <a:t>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9672" y="544522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V          O        L         B        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27584" y="5949280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Tajenka:……………………………….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570083" y="5809743"/>
            <a:ext cx="105150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Havel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8462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7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Mluvčí Charty 77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Poslední československý prezident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První český prezident</a:t>
            </a:r>
          </a:p>
          <a:p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Dramatik, spisovatel a nepřítel socialistického státu </a:t>
            </a:r>
          </a:p>
          <a:p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Pojmenuj prezidenty a zakroužkuj Václava Havla</a:t>
            </a:r>
          </a:p>
          <a:p>
            <a:endParaRPr lang="cs-CZ" sz="20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i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……..………………………………………………………………………………………</a:t>
            </a:r>
          </a:p>
          <a:p>
            <a:endParaRPr lang="cs-CZ" sz="2000" i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(Zápotocký, Beneš, Gottwald, Novotný, Husák, Hácha, Masaryk, Svoboda, Havel)</a:t>
            </a:r>
            <a:endParaRPr lang="cs-CZ" sz="1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373320" y="908720"/>
            <a:ext cx="43973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Václav Havel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66720"/>
            <a:ext cx="771713" cy="1093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4533" y="3727597"/>
            <a:ext cx="822365" cy="1055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0430" y="3561018"/>
            <a:ext cx="758702" cy="122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6839" y="3624202"/>
            <a:ext cx="890672" cy="1158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7232" y="3624202"/>
            <a:ext cx="889290" cy="1161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496" y="3643634"/>
            <a:ext cx="990794" cy="1116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4522" y="3687865"/>
            <a:ext cx="850044" cy="1093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194" y="1832050"/>
            <a:ext cx="1380154" cy="157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8291" y="4878136"/>
            <a:ext cx="1152880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Masaryk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72865" y="4862747"/>
            <a:ext cx="91403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Beneš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24519" y="4880593"/>
            <a:ext cx="957313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Hácha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24766" y="4878136"/>
            <a:ext cx="1345241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Gottwald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23846" y="4866312"/>
            <a:ext cx="148309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Zápotocký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515207" y="4865883"/>
            <a:ext cx="1255472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Novotný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550752" y="4878955"/>
            <a:ext cx="1257075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Svoboda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631482" y="4862747"/>
            <a:ext cx="986167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Husák</a:t>
            </a:r>
            <a:endParaRPr lang="cs-CZ" sz="2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550752" y="1700808"/>
            <a:ext cx="1837672" cy="194282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noFill/>
            </a:endParaRPr>
          </a:p>
        </p:txBody>
      </p:sp>
      <p:pic>
        <p:nvPicPr>
          <p:cNvPr id="1026" name="Picture 2" descr="D:\D- novotný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5221" y="3637060"/>
            <a:ext cx="817886" cy="1145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5497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476672"/>
            <a:ext cx="7344816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Citace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Snímek 4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www.youtube.com/watch?v=f2fGdV43hhk&amp;feature=related</a:t>
            </a:r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1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http://www.mapy.cz/#q=mapa%20prahy%20m%C4%9Bstsk%C3%A9%20%C4%8D%C3%A1sti&amp;x=14.428635&amp;y=50.061123&amp;z=15&amp;t=s&amp;p=-</a:t>
            </a:r>
            <a:r>
              <a:rPr lang="cs-CZ" sz="1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3"/>
              </a:rPr>
              <a:t>1</a:t>
            </a:r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1200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</a:t>
            </a:r>
            <a:r>
              <a:rPr lang="cs-CZ" sz="1200" dirty="0" smtClean="0">
                <a:solidFill>
                  <a:prstClr val="black"/>
                </a:solidFill>
              </a:rPr>
              <a:t>6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Neznámý. [</a:t>
            </a:r>
            <a:r>
              <a:rPr lang="cs-CZ" sz="1200" dirty="0">
                <a:solidFill>
                  <a:prstClr val="black"/>
                </a:solidFill>
              </a:rPr>
              <a:t>cit.2011-10-19]. Volné </a:t>
            </a:r>
            <a:r>
              <a:rPr lang="cs-CZ" sz="1200" dirty="0" smtClean="0">
                <a:solidFill>
                  <a:prstClr val="black"/>
                </a:solidFill>
              </a:rPr>
              <a:t>dílo. Dostupný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&lt;</a:t>
            </a:r>
            <a:r>
              <a:rPr lang="cs-CZ" sz="1200" dirty="0">
                <a:solidFill>
                  <a:prstClr val="black"/>
                </a:solidFill>
                <a:hlinkClick r:id="rId4"/>
              </a:rPr>
              <a:t>http://cs.wikipedia.org/wiki/Soubor:Tom%C3%A1%C5%A1_Garrigue_Masaryk_1925.PNG</a:t>
            </a:r>
            <a:r>
              <a:rPr lang="cs-CZ" sz="1200" dirty="0" smtClean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Autor </a:t>
            </a:r>
            <a:r>
              <a:rPr lang="pt-BR" sz="1200" dirty="0" smtClean="0">
                <a:solidFill>
                  <a:prstClr val="black"/>
                </a:solidFill>
              </a:rPr>
              <a:t>neuveden</a:t>
            </a:r>
            <a:r>
              <a:rPr lang="cs-CZ" sz="1200" dirty="0" smtClean="0">
                <a:solidFill>
                  <a:prstClr val="black"/>
                </a:solidFill>
              </a:rPr>
              <a:t>. </a:t>
            </a:r>
            <a:r>
              <a:rPr lang="pt-BR" sz="1200" dirty="0" smtClean="0">
                <a:solidFill>
                  <a:prstClr val="black"/>
                </a:solidFill>
              </a:rPr>
              <a:t>[cit.2012-02-01</a:t>
            </a:r>
            <a:r>
              <a:rPr lang="pt-BR" sz="1200" dirty="0">
                <a:solidFill>
                  <a:prstClr val="black"/>
                </a:solidFill>
              </a:rPr>
              <a:t>]. Volné dílo, dostupný z Wikimedia Commons na WWW:</a:t>
            </a: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&lt; </a:t>
            </a:r>
            <a:r>
              <a:rPr lang="pt-BR" sz="1200" dirty="0">
                <a:solidFill>
                  <a:prstClr val="black"/>
                </a:solidFill>
                <a:hlinkClick r:id="rId5"/>
              </a:rPr>
              <a:t>http://cs.wikipedia.org/wiki/Soubor:Edvard_Bene%C5%A1.jpg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pt-BR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Bundesarchiv_Bild_121-1354,_Kurt_Daluege_in_Prag.jpg: </a:t>
            </a:r>
            <a:r>
              <a:rPr lang="cs-CZ" sz="1200" dirty="0" smtClean="0">
                <a:solidFill>
                  <a:prstClr val="black"/>
                </a:solidFill>
              </a:rPr>
              <a:t>neznámý   </a:t>
            </a:r>
            <a:r>
              <a:rPr lang="cs-CZ" sz="1200" dirty="0" err="1">
                <a:solidFill>
                  <a:prstClr val="black"/>
                </a:solidFill>
              </a:rPr>
              <a:t>derivative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work</a:t>
            </a:r>
            <a:r>
              <a:rPr lang="cs-CZ" sz="1200" dirty="0">
                <a:solidFill>
                  <a:prstClr val="black"/>
                </a:solidFill>
              </a:rPr>
              <a:t>: 33758X1X3 (talk</a:t>
            </a:r>
            <a:r>
              <a:rPr lang="cs-CZ" sz="1200" dirty="0" smtClean="0">
                <a:solidFill>
                  <a:prstClr val="black"/>
                </a:solidFill>
              </a:rPr>
              <a:t>). </a:t>
            </a:r>
            <a:r>
              <a:rPr lang="cs-CZ" sz="1200" dirty="0">
                <a:solidFill>
                  <a:prstClr val="black"/>
                </a:solidFill>
              </a:rPr>
              <a:t>[cit.2012-02-13]. Dostupný pod licencí http://creativecommons.org/licenses/by-sa/3.0/de/deed.cs 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WW: </a:t>
            </a:r>
            <a:r>
              <a:rPr lang="cs-CZ" sz="1200" dirty="0" smtClean="0">
                <a:solidFill>
                  <a:prstClr val="black"/>
                </a:solidFill>
              </a:rPr>
              <a:t>&lt; </a:t>
            </a:r>
            <a:r>
              <a:rPr lang="cs-CZ" sz="1200" dirty="0">
                <a:solidFill>
                  <a:prstClr val="black"/>
                </a:solidFill>
                <a:hlinkClick r:id="rId6"/>
              </a:rPr>
              <a:t>http://cs.wikipedia.org/wiki/Soubor:H%C3%A1cha.jpg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cs-CZ" sz="1200" dirty="0" smtClean="0">
                <a:solidFill>
                  <a:prstClr val="black"/>
                </a:solidFill>
              </a:rPr>
              <a:t>Autor </a:t>
            </a:r>
            <a:r>
              <a:rPr lang="cs-CZ" sz="1200" dirty="0">
                <a:solidFill>
                  <a:prstClr val="black"/>
                </a:solidFill>
              </a:rPr>
              <a:t>neznámý, </a:t>
            </a:r>
            <a:r>
              <a:rPr lang="cs-CZ" sz="1200" dirty="0" err="1">
                <a:solidFill>
                  <a:prstClr val="black"/>
                </a:solidFill>
              </a:rPr>
              <a:t>Bundesarchiv</a:t>
            </a:r>
            <a:r>
              <a:rPr lang="cs-CZ" sz="1200" dirty="0">
                <a:solidFill>
                  <a:prstClr val="black"/>
                </a:solidFill>
              </a:rPr>
              <a:t>, </a:t>
            </a:r>
            <a:r>
              <a:rPr lang="cs-CZ" sz="1200" dirty="0" err="1">
                <a:solidFill>
                  <a:prstClr val="black"/>
                </a:solidFill>
              </a:rPr>
              <a:t>Bild</a:t>
            </a:r>
            <a:r>
              <a:rPr lang="cs-CZ" sz="1200" dirty="0">
                <a:solidFill>
                  <a:prstClr val="black"/>
                </a:solidFill>
              </a:rPr>
              <a:t> 183-R90009 / </a:t>
            </a:r>
            <a:r>
              <a:rPr lang="cs-CZ" sz="1200" dirty="0" smtClean="0">
                <a:solidFill>
                  <a:prstClr val="black"/>
                </a:solidFill>
              </a:rPr>
              <a:t>CC-BY-SA. </a:t>
            </a:r>
            <a:r>
              <a:rPr lang="cs-CZ" sz="1200" dirty="0">
                <a:solidFill>
                  <a:prstClr val="black"/>
                </a:solidFill>
              </a:rPr>
              <a:t>[cit.2012-04-24]. Tento soubor podléhá licenci </a:t>
            </a:r>
            <a:r>
              <a:rPr lang="cs-CZ" sz="1200" dirty="0" err="1">
                <a:solidFill>
                  <a:prstClr val="black"/>
                </a:solidFill>
              </a:rPr>
              <a:t>Creative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-zachovejte licenci 3.0 Německo, dostupný z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</a:t>
            </a:r>
            <a:r>
              <a:rPr lang="pt-BR" sz="1200" dirty="0">
                <a:solidFill>
                  <a:prstClr val="black"/>
                </a:solidFill>
              </a:rPr>
              <a:t> 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&lt;</a:t>
            </a:r>
            <a:r>
              <a:rPr lang="cs-CZ" sz="1200" dirty="0">
                <a:solidFill>
                  <a:prstClr val="black"/>
                </a:solidFill>
                <a:latin typeface="Palatino Linotype"/>
                <a:hlinkClick r:id="rId7"/>
              </a:rPr>
              <a:t>http://cs.wikipedia.org/wiki/Soubor:Gottwald_from_Bundesarchiv_Bild_183 R90009,_Budapest,_II._Weltfestspiele,_Festumzug,_tschechische_Delegation.jpg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  <a:hlinkClick r:id="rId8"/>
              </a:rPr>
              <a:t>Uveďte autora 3.0 </a:t>
            </a:r>
            <a:r>
              <a:rPr lang="cs-CZ" sz="1200" dirty="0" err="1" smtClean="0">
                <a:solidFill>
                  <a:prstClr val="black"/>
                </a:solidFill>
                <a:hlinkClick r:id="rId8"/>
              </a:rPr>
              <a:t>Unported</a:t>
            </a:r>
            <a:r>
              <a:rPr lang="cs-CZ" sz="1200" dirty="0" smtClean="0">
                <a:solidFill>
                  <a:prstClr val="black"/>
                </a:solidFill>
              </a:rPr>
              <a:t>. </a:t>
            </a:r>
            <a:r>
              <a:rPr lang="pt-BR" sz="1200" dirty="0" smtClean="0">
                <a:solidFill>
                  <a:prstClr val="black"/>
                </a:solidFill>
              </a:rPr>
              <a:t>[cit.2012-0</a:t>
            </a:r>
            <a:r>
              <a:rPr lang="cs-CZ" sz="1200" dirty="0">
                <a:solidFill>
                  <a:prstClr val="black"/>
                </a:solidFill>
              </a:rPr>
              <a:t>5</a:t>
            </a:r>
            <a:r>
              <a:rPr lang="pt-BR" sz="1200" dirty="0">
                <a:solidFill>
                  <a:prstClr val="black"/>
                </a:solidFill>
              </a:rPr>
              <a:t>-</a:t>
            </a:r>
            <a:r>
              <a:rPr lang="cs-CZ" sz="1200" dirty="0">
                <a:solidFill>
                  <a:prstClr val="black"/>
                </a:solidFill>
              </a:rPr>
              <a:t>28</a:t>
            </a:r>
            <a:r>
              <a:rPr lang="pt-BR" sz="1200" dirty="0">
                <a:solidFill>
                  <a:prstClr val="black"/>
                </a:solidFill>
              </a:rPr>
              <a:t>].,</a:t>
            </a:r>
            <a:r>
              <a:rPr lang="cs-CZ" sz="1200" dirty="0">
                <a:solidFill>
                  <a:prstClr val="black"/>
                </a:solidFill>
                <a:hlinkClick r:id="rId9" tooltip="w:cs:Creative Commons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9" tooltip="w:cs:Creative Commons"/>
              </a:rPr>
              <a:t>Creative</a:t>
            </a:r>
            <a:r>
              <a:rPr lang="cs-CZ" sz="1200" dirty="0">
                <a:solidFill>
                  <a:prstClr val="black"/>
                </a:solidFill>
                <a:hlinkClick r:id="rId9" tooltip="w:cs:Creative Commons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9" tooltip="w:cs:Creative Commons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,</a:t>
            </a:r>
            <a:r>
              <a:rPr lang="pt-BR" sz="1200" dirty="0">
                <a:solidFill>
                  <a:prstClr val="black"/>
                </a:solidFill>
              </a:rPr>
              <a:t> dostupný z Wikimedia Commons na WWW: 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&lt;</a:t>
            </a:r>
            <a:r>
              <a:rPr lang="pt-BR" sz="1200" dirty="0">
                <a:solidFill>
                  <a:prstClr val="black"/>
                </a:solidFill>
                <a:hlinkClick r:id="rId10"/>
              </a:rPr>
              <a:t>http://cs.wikipedia.org/wiki/Soubor:Anton%C3%ADn_Z%C3%A1potock%C3%BD.JPG 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Stanislav </a:t>
            </a:r>
            <a:r>
              <a:rPr lang="cs-CZ" sz="1200" dirty="0" err="1" smtClean="0">
                <a:solidFill>
                  <a:prstClr val="black"/>
                </a:solidFill>
              </a:rPr>
              <a:t>Tereba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smtClean="0">
                <a:solidFill>
                  <a:prstClr val="black"/>
                </a:solidFill>
              </a:rPr>
              <a:t>.</a:t>
            </a:r>
            <a:r>
              <a:rPr lang="pt-BR" sz="1200" dirty="0" smtClean="0">
                <a:solidFill>
                  <a:prstClr val="black"/>
                </a:solidFill>
              </a:rPr>
              <a:t> </a:t>
            </a:r>
            <a:r>
              <a:rPr lang="pt-BR" sz="1200" dirty="0">
                <a:solidFill>
                  <a:prstClr val="black"/>
                </a:solidFill>
              </a:rPr>
              <a:t>[cit.2012-0</a:t>
            </a:r>
            <a:r>
              <a:rPr lang="cs-CZ" sz="1200" dirty="0">
                <a:solidFill>
                  <a:prstClr val="black"/>
                </a:solidFill>
              </a:rPr>
              <a:t>5</a:t>
            </a:r>
            <a:r>
              <a:rPr lang="pt-BR" sz="1200" dirty="0">
                <a:solidFill>
                  <a:prstClr val="black"/>
                </a:solidFill>
              </a:rPr>
              <a:t>-</a:t>
            </a:r>
            <a:r>
              <a:rPr lang="cs-CZ" sz="1200" dirty="0">
                <a:solidFill>
                  <a:prstClr val="black"/>
                </a:solidFill>
              </a:rPr>
              <a:t>28</a:t>
            </a:r>
            <a:r>
              <a:rPr lang="pt-BR" sz="1200" dirty="0">
                <a:solidFill>
                  <a:prstClr val="black"/>
                </a:solidFill>
              </a:rPr>
              <a:t>]. </a:t>
            </a:r>
            <a:r>
              <a:rPr lang="cs-CZ" sz="1200" dirty="0" err="1">
                <a:solidFill>
                  <a:prstClr val="black"/>
                </a:solidFill>
                <a:hlinkClick r:id="rId9" tooltip="w:cs:Creative Commons"/>
              </a:rPr>
              <a:t>Creative</a:t>
            </a:r>
            <a:r>
              <a:rPr lang="cs-CZ" sz="1200" dirty="0">
                <a:solidFill>
                  <a:prstClr val="black"/>
                </a:solidFill>
                <a:hlinkClick r:id="rId9" tooltip="w:cs:Creative Commons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9" tooltip="w:cs:Creative Commons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, </a:t>
            </a:r>
            <a:r>
              <a:rPr lang="pt-BR" sz="1200" dirty="0">
                <a:solidFill>
                  <a:prstClr val="black"/>
                </a:solidFill>
              </a:rPr>
              <a:t>dostupný z Wikimedia Commons na WWW: </a:t>
            </a:r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pt-BR" sz="1200" dirty="0">
                <a:solidFill>
                  <a:prstClr val="black"/>
                </a:solidFill>
              </a:rPr>
              <a:t>&lt;</a:t>
            </a:r>
            <a:r>
              <a:rPr lang="cs-CZ" sz="1200" dirty="0">
                <a:solidFill>
                  <a:prstClr val="black"/>
                </a:solidFill>
                <a:hlinkClick r:id="rId11"/>
              </a:rPr>
              <a:t>http://cs.wikipedia.org/wiki/Soubor:Ludv%C3%ADk_Svoboda_(Author_-_Stanislav_Tereba).JPG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endParaRPr lang="cs-CZ" sz="1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892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56084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solidFill>
                  <a:prstClr val="black"/>
                </a:solidFill>
              </a:rPr>
              <a:t>Foto z archivu autora</a:t>
            </a:r>
          </a:p>
          <a:p>
            <a:endParaRPr lang="cs-CZ" sz="1200" dirty="0" smtClean="0"/>
          </a:p>
          <a:p>
            <a:r>
              <a:rPr lang="cs-CZ" sz="1200" dirty="0" smtClean="0">
                <a:hlinkClick r:id="rId2" tooltip="File:Bundesarchiv Bild 183-K0614-0006-003, Berlin, VIII. SED-Parteitag, Honecker, Husak, Ulbricht.jpg"/>
              </a:rPr>
              <a:t>Bundesarchiv_Bild_183-K0614-0006-003,_Berlin,_VIII._SED-Parteitag,_Honecker,_Husak,_Ulbricht.jpg</a:t>
            </a:r>
            <a:r>
              <a:rPr lang="cs-CZ" sz="1200" dirty="0" smtClean="0"/>
              <a:t>: </a:t>
            </a:r>
            <a:r>
              <a:rPr lang="cs-CZ" sz="1200" dirty="0" err="1" smtClean="0"/>
              <a:t>Thieme</a:t>
            </a:r>
            <a:r>
              <a:rPr lang="cs-CZ" sz="1200" dirty="0" smtClean="0"/>
              <a:t>, Wolfgang. </a:t>
            </a:r>
            <a:r>
              <a:rPr lang="pt-BR" sz="1200" dirty="0" smtClean="0">
                <a:solidFill>
                  <a:prstClr val="black"/>
                </a:solidFill>
              </a:rPr>
              <a:t>[cit.2012-0</a:t>
            </a:r>
            <a:r>
              <a:rPr lang="cs-CZ" sz="1200" dirty="0">
                <a:solidFill>
                  <a:prstClr val="black"/>
                </a:solidFill>
              </a:rPr>
              <a:t>5</a:t>
            </a:r>
            <a:r>
              <a:rPr lang="pt-BR" sz="1200" dirty="0">
                <a:solidFill>
                  <a:prstClr val="black"/>
                </a:solidFill>
              </a:rPr>
              <a:t>-</a:t>
            </a:r>
            <a:r>
              <a:rPr lang="cs-CZ" sz="1200" dirty="0">
                <a:solidFill>
                  <a:prstClr val="black"/>
                </a:solidFill>
              </a:rPr>
              <a:t>28</a:t>
            </a:r>
            <a:r>
              <a:rPr lang="pt-BR" sz="1200" dirty="0" smtClean="0">
                <a:solidFill>
                  <a:prstClr val="black"/>
                </a:solidFill>
              </a:rPr>
              <a:t>]</a:t>
            </a:r>
            <a:r>
              <a:rPr lang="cs-CZ" sz="1200" dirty="0" smtClean="0">
                <a:solidFill>
                  <a:prstClr val="black"/>
                </a:solidFill>
              </a:rPr>
              <a:t>. Dostupný pod licencí </a:t>
            </a:r>
            <a:r>
              <a:rPr lang="cs-CZ" sz="1200" dirty="0" err="1" smtClean="0">
                <a:hlinkClick r:id="rId3" tooltip="w:cs:Creative Commons"/>
              </a:rPr>
              <a:t>Creative</a:t>
            </a:r>
            <a:r>
              <a:rPr lang="cs-CZ" sz="1200" dirty="0" smtClean="0">
                <a:hlinkClick r:id="rId3" tooltip="w:cs:Creative Commons"/>
              </a:rPr>
              <a:t> </a:t>
            </a:r>
            <a:r>
              <a:rPr lang="cs-CZ" sz="1200" dirty="0" err="1" smtClean="0">
                <a:hlinkClick r:id="rId3" tooltip="w:cs:Creative Commons"/>
              </a:rPr>
              <a:t>Commons</a:t>
            </a:r>
            <a:r>
              <a:rPr lang="cs-CZ" sz="1200" dirty="0" smtClean="0"/>
              <a:t> z </a:t>
            </a:r>
            <a:r>
              <a:rPr lang="cs-CZ" sz="1200" dirty="0" err="1" smtClean="0">
                <a:hlinkClick r:id="rId4"/>
              </a:rPr>
              <a:t>Wikimedia</a:t>
            </a:r>
            <a:r>
              <a:rPr lang="cs-CZ" sz="1200" dirty="0" smtClean="0">
                <a:hlinkClick r:id="rId4"/>
              </a:rPr>
              <a:t> </a:t>
            </a:r>
            <a:r>
              <a:rPr lang="cs-CZ" sz="1200" dirty="0" err="1" smtClean="0">
                <a:hlinkClick r:id="rId4"/>
              </a:rPr>
              <a:t>Commons</a:t>
            </a:r>
            <a:r>
              <a:rPr lang="cs-CZ" sz="1200" dirty="0" smtClean="0"/>
              <a:t> na WWW: </a:t>
            </a:r>
          </a:p>
          <a:p>
            <a:pPr lvl="0"/>
            <a:r>
              <a:rPr lang="pt-BR" sz="1200" dirty="0" smtClean="0">
                <a:solidFill>
                  <a:prstClr val="black"/>
                </a:solidFill>
              </a:rPr>
              <a:t>&lt; </a:t>
            </a:r>
            <a:r>
              <a:rPr lang="cs-CZ" sz="1200" dirty="0" smtClean="0">
                <a:hlinkClick r:id="rId5"/>
              </a:rPr>
              <a:t>http://cs.wikipedia.org/wiki/Soubor:Husak.jpg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endParaRPr lang="cs-CZ" sz="1200" dirty="0"/>
          </a:p>
          <a:p>
            <a:pPr lvl="0"/>
            <a:r>
              <a:rPr lang="cs-CZ" sz="1200" dirty="0" smtClean="0">
                <a:hlinkClick r:id="rId6" tooltip="User:Silforwiki (stránka neexistuje)"/>
              </a:rPr>
              <a:t>Ondřej Sláma</a:t>
            </a:r>
            <a:r>
              <a:rPr lang="cs-CZ" sz="1200" dirty="0"/>
              <a:t> </a:t>
            </a:r>
            <a:r>
              <a:rPr lang="cs-CZ" sz="1200" dirty="0" smtClean="0"/>
              <a:t>. </a:t>
            </a:r>
            <a:r>
              <a:rPr lang="pt-BR" sz="1200" dirty="0" smtClean="0">
                <a:solidFill>
                  <a:prstClr val="black"/>
                </a:solidFill>
              </a:rPr>
              <a:t>[</a:t>
            </a:r>
            <a:r>
              <a:rPr lang="pt-BR" sz="1200" dirty="0" smtClean="0">
                <a:solidFill>
                  <a:prstClr val="black"/>
                </a:solidFill>
              </a:rPr>
              <a:t>cit.2012-0</a:t>
            </a:r>
            <a:r>
              <a:rPr lang="cs-CZ" sz="1200" dirty="0">
                <a:solidFill>
                  <a:prstClr val="black"/>
                </a:solidFill>
              </a:rPr>
              <a:t>5</a:t>
            </a:r>
            <a:r>
              <a:rPr lang="pt-BR" sz="1200" dirty="0">
                <a:solidFill>
                  <a:prstClr val="black"/>
                </a:solidFill>
              </a:rPr>
              <a:t>-</a:t>
            </a:r>
            <a:r>
              <a:rPr lang="cs-CZ" sz="1200" dirty="0">
                <a:solidFill>
                  <a:prstClr val="black"/>
                </a:solidFill>
              </a:rPr>
              <a:t>28</a:t>
            </a:r>
            <a:r>
              <a:rPr lang="pt-BR" sz="1200" dirty="0">
                <a:solidFill>
                  <a:prstClr val="black"/>
                </a:solidFill>
              </a:rPr>
              <a:t>].</a:t>
            </a:r>
            <a:r>
              <a:rPr lang="cs-CZ" sz="1200" dirty="0">
                <a:solidFill>
                  <a:prstClr val="black"/>
                </a:solidFill>
                <a:hlinkClick r:id="rId3" tooltip="w:cs:Creative Commons"/>
              </a:rPr>
              <a:t> </a:t>
            </a:r>
            <a:r>
              <a:rPr lang="cs-CZ" sz="1200" dirty="0">
                <a:solidFill>
                  <a:prstClr val="black"/>
                </a:solidFill>
              </a:rPr>
              <a:t>Dostupný pod licencí </a:t>
            </a:r>
            <a:r>
              <a:rPr lang="cs-CZ" sz="1200" dirty="0" err="1">
                <a:solidFill>
                  <a:prstClr val="black"/>
                </a:solidFill>
                <a:hlinkClick r:id="rId3" tooltip="w:cs:Creative Commons"/>
              </a:rPr>
              <a:t>Creative</a:t>
            </a:r>
            <a:r>
              <a:rPr lang="cs-CZ" sz="1200" dirty="0">
                <a:solidFill>
                  <a:prstClr val="black"/>
                </a:solidFill>
                <a:hlinkClick r:id="rId3" tooltip="w:cs:Creative Commons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3" tooltip="w:cs:Creative Commons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z </a:t>
            </a:r>
            <a:r>
              <a:rPr lang="cs-CZ" sz="1200" dirty="0" err="1" smtClean="0">
                <a:solidFill>
                  <a:prstClr val="black"/>
                </a:solidFill>
                <a:hlinkClick r:id="rId4"/>
              </a:rPr>
              <a:t>Wikimedia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 </a:t>
            </a:r>
            <a:r>
              <a:rPr lang="cs-CZ" sz="1200" dirty="0" err="1">
                <a:solidFill>
                  <a:prstClr val="black"/>
                </a:solidFill>
                <a:hlinkClick r:id="rId4"/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</a:t>
            </a:r>
            <a:r>
              <a:rPr lang="cs-CZ" sz="1200" dirty="0" smtClean="0">
                <a:solidFill>
                  <a:prstClr val="black"/>
                </a:solidFill>
              </a:rPr>
              <a:t>:</a:t>
            </a:r>
            <a:r>
              <a:rPr lang="pt-BR" sz="1200" dirty="0">
                <a:solidFill>
                  <a:prstClr val="black"/>
                </a:solidFill>
              </a:rPr>
              <a:t> </a:t>
            </a:r>
            <a:endParaRPr lang="cs-CZ" sz="1200" dirty="0" smtClean="0">
              <a:solidFill>
                <a:prstClr val="black"/>
              </a:solidFill>
            </a:endParaRPr>
          </a:p>
          <a:p>
            <a:pPr lvl="0"/>
            <a:r>
              <a:rPr lang="pt-BR" sz="1200" dirty="0" smtClean="0">
                <a:solidFill>
                  <a:prstClr val="black"/>
                </a:solidFill>
              </a:rPr>
              <a:t>&lt;</a:t>
            </a:r>
            <a:r>
              <a:rPr lang="cs-CZ" sz="1200" dirty="0" smtClean="0">
                <a:solidFill>
                  <a:prstClr val="black"/>
                </a:solidFill>
              </a:rPr>
              <a:t> </a:t>
            </a:r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cs.wikipedia.org/wiki/Soubor:V%C3%A1clav_Havel_cut_out.jpg</a:t>
            </a:r>
            <a:r>
              <a:rPr lang="pt-BR" sz="1200" dirty="0">
                <a:solidFill>
                  <a:prstClr val="black"/>
                </a:solidFill>
              </a:rPr>
              <a:t>&gt;</a:t>
            </a:r>
            <a:endParaRPr lang="cs-CZ" sz="1200" dirty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2031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556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Exekutivní</vt:lpstr>
      <vt:lpstr>ZŠP a ZŠS Uherský Brod projekt č. CZ.1.07/1.4.00/21.0961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27</cp:revision>
  <dcterms:created xsi:type="dcterms:W3CDTF">2012-05-28T18:26:35Z</dcterms:created>
  <dcterms:modified xsi:type="dcterms:W3CDTF">2012-06-19T20:53:43Z</dcterms:modified>
</cp:coreProperties>
</file>