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94" y="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80680-4B56-4DDE-B027-A14CB3B78193}" type="datetimeFigureOut">
              <a:rPr lang="cs-CZ" smtClean="0"/>
              <a:t>1.10.2012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E7ED0-B73B-4313-B44F-EDA9DA519A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9287177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80680-4B56-4DDE-B027-A14CB3B78193}" type="datetimeFigureOut">
              <a:rPr lang="cs-CZ" smtClean="0"/>
              <a:t>1.10.2012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E7ED0-B73B-4313-B44F-EDA9DA519A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29532953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80680-4B56-4DDE-B027-A14CB3B78193}" type="datetimeFigureOut">
              <a:rPr lang="cs-CZ" smtClean="0"/>
              <a:t>1.10.2012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E7ED0-B73B-4313-B44F-EDA9DA519A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3990424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80680-4B56-4DDE-B027-A14CB3B78193}" type="datetimeFigureOut">
              <a:rPr lang="cs-CZ" smtClean="0"/>
              <a:t>1.10.2012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E7ED0-B73B-4313-B44F-EDA9DA519A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1047870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80680-4B56-4DDE-B027-A14CB3B78193}" type="datetimeFigureOut">
              <a:rPr lang="cs-CZ" smtClean="0"/>
              <a:t>1.10.2012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E7ED0-B73B-4313-B44F-EDA9DA519A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49361525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80680-4B56-4DDE-B027-A14CB3B78193}" type="datetimeFigureOut">
              <a:rPr lang="cs-CZ" smtClean="0"/>
              <a:t>1.10.2012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E7ED0-B73B-4313-B44F-EDA9DA519A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17813724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80680-4B56-4DDE-B027-A14CB3B78193}" type="datetimeFigureOut">
              <a:rPr lang="cs-CZ" smtClean="0"/>
              <a:t>1.10.2012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E7ED0-B73B-4313-B44F-EDA9DA519A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69672609"/>
      </p:ext>
    </p:extLst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80680-4B56-4DDE-B027-A14CB3B78193}" type="datetimeFigureOut">
              <a:rPr lang="cs-CZ" smtClean="0"/>
              <a:t>1.10.2012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E7ED0-B73B-4313-B44F-EDA9DA519A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0932250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80680-4B56-4DDE-B027-A14CB3B78193}" type="datetimeFigureOut">
              <a:rPr lang="cs-CZ" smtClean="0"/>
              <a:t>1.10.2012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E7ED0-B73B-4313-B44F-EDA9DA519A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2129515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80680-4B56-4DDE-B027-A14CB3B78193}" type="datetimeFigureOut">
              <a:rPr lang="cs-CZ" smtClean="0"/>
              <a:t>1.10.2012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E7ED0-B73B-4313-B44F-EDA9DA519A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12943634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80680-4B56-4DDE-B027-A14CB3B78193}" type="datetimeFigureOut">
              <a:rPr lang="cs-CZ" smtClean="0"/>
              <a:t>1.10.2012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E7ED0-B73B-4313-B44F-EDA9DA519A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0060801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080680-4B56-4DDE-B027-A14CB3B78193}" type="datetimeFigureOut">
              <a:rPr lang="cs-CZ" smtClean="0"/>
              <a:t>1.10.2012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CE7ED0-B73B-4313-B44F-EDA9DA519A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66983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sh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404664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/>
          <p:cNvSpPr/>
          <p:nvPr/>
        </p:nvSpPr>
        <p:spPr>
          <a:xfrm>
            <a:off x="1115616" y="5013176"/>
            <a:ext cx="373775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Jméno </a:t>
            </a:r>
            <a:r>
              <a:rPr lang="cs-CZ" dirty="0" smtClean="0"/>
              <a:t>autora:   Mgr. Lenka </a:t>
            </a:r>
            <a:r>
              <a:rPr lang="cs-CZ" dirty="0"/>
              <a:t>Habartová</a:t>
            </a:r>
          </a:p>
        </p:txBody>
      </p:sp>
      <p:sp>
        <p:nvSpPr>
          <p:cNvPr id="4" name="Obdélník 3"/>
          <p:cNvSpPr/>
          <p:nvPr/>
        </p:nvSpPr>
        <p:spPr>
          <a:xfrm>
            <a:off x="1115616" y="2428726"/>
            <a:ext cx="648072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dirty="0" smtClean="0"/>
          </a:p>
          <a:p>
            <a:r>
              <a:rPr lang="cs-CZ" dirty="0" smtClean="0"/>
              <a:t>ZŠP a ZŠS Uherský Brod</a:t>
            </a:r>
          </a:p>
          <a:p>
            <a:r>
              <a:rPr lang="cs-CZ" dirty="0" smtClean="0"/>
              <a:t>projekt č. CZ.1.07/1.4.00/21.0961</a:t>
            </a:r>
          </a:p>
          <a:p>
            <a:endParaRPr lang="cs-CZ" dirty="0" smtClean="0"/>
          </a:p>
          <a:p>
            <a:r>
              <a:rPr lang="cs-CZ" dirty="0" smtClean="0"/>
              <a:t>Novověk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Č.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DUMu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:  VY_32_INOVACE_10_Jak se žilo v první republice</a:t>
            </a:r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62270249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27584" y="908720"/>
            <a:ext cx="6840760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dirty="0" smtClean="0"/>
              <a:t>Anotace:</a:t>
            </a:r>
          </a:p>
          <a:p>
            <a:r>
              <a:rPr lang="cs-CZ" dirty="0" smtClean="0"/>
              <a:t>Prezentace je určena žákům 9. ročníku, kteří se v hodině dějepisu seznámí s životem lidí v období první republiky.</a:t>
            </a:r>
          </a:p>
          <a:p>
            <a:r>
              <a:rPr lang="cs-CZ" dirty="0" smtClean="0"/>
              <a:t>K </a:t>
            </a:r>
            <a:r>
              <a:rPr lang="cs-CZ" dirty="0"/>
              <a:t>doplňování lze použít pero </a:t>
            </a:r>
            <a:r>
              <a:rPr lang="cs-CZ" dirty="0" smtClean="0"/>
              <a:t>ICT, fix, magnetickou abecedu</a:t>
            </a:r>
            <a:endParaRPr lang="cs-CZ" dirty="0"/>
          </a:p>
          <a:p>
            <a:r>
              <a:rPr lang="cs-CZ" dirty="0"/>
              <a:t>Období vytvoření výukového materiálu: </a:t>
            </a:r>
            <a:r>
              <a:rPr lang="cs-CZ" dirty="0" smtClean="0"/>
              <a:t>prosinec 2011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0293909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227505" y="1844824"/>
            <a:ext cx="6564739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48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JAK SE ŽILO </a:t>
            </a:r>
          </a:p>
          <a:p>
            <a:pPr algn="ctr"/>
            <a:r>
              <a:rPr lang="cs-CZ" sz="48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V PRVNÍ REPUBLICE</a:t>
            </a:r>
            <a:endParaRPr lang="cs-CZ" sz="48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4479634" y="2967335"/>
            <a:ext cx="18473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cs-CZ" sz="5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  <a:p>
            <a:pPr algn="ctr"/>
            <a:endParaRPr lang="cs-CZ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2671869" y="4149080"/>
            <a:ext cx="367600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1918 - 1938</a:t>
            </a:r>
            <a:endParaRPr lang="cs-CZ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922185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1127260" y="980728"/>
            <a:ext cx="697126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Životní úroveň obyvatel</a:t>
            </a:r>
            <a:endParaRPr lang="cs-CZ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800638" y="2059854"/>
            <a:ext cx="2999539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s-CZ" sz="36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s</a:t>
            </a:r>
            <a:r>
              <a:rPr lang="cs-CZ" sz="3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e lišila podle: </a:t>
            </a:r>
          </a:p>
        </p:txBody>
      </p:sp>
      <p:sp>
        <p:nvSpPr>
          <p:cNvPr id="7" name="Obdélník 6"/>
          <p:cNvSpPr/>
          <p:nvPr/>
        </p:nvSpPr>
        <p:spPr>
          <a:xfrm>
            <a:off x="827584" y="2904468"/>
            <a:ext cx="329994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- místa bydliště </a:t>
            </a:r>
            <a:endParaRPr lang="cs-CZ" sz="3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580445" y="4869158"/>
            <a:ext cx="8064896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- příslušnosti ke společenské vrstvě</a:t>
            </a:r>
            <a:endParaRPr lang="cs-CZ" sz="3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146618" y="3550799"/>
            <a:ext cx="36848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=   územní oblast Československa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127525" y="4098960"/>
            <a:ext cx="26170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=   město   x   vesnice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5439744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84391" y="836712"/>
            <a:ext cx="859081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Československá republika</a:t>
            </a:r>
            <a:endParaRPr lang="cs-CZ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861" y="2564904"/>
            <a:ext cx="7534275" cy="3419475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1979712" y="299695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413713" y="1864403"/>
            <a:ext cx="74888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Doplň názvy územních celků a zakroužkuj nejchudší oblast republiky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1692197" y="3774004"/>
            <a:ext cx="944489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2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Čechy</a:t>
            </a:r>
            <a:endParaRPr lang="cs-CZ" sz="2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3019132" y="4293041"/>
            <a:ext cx="1120820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2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Morava</a:t>
            </a:r>
            <a:endParaRPr lang="cs-CZ" sz="2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3428593" y="3807153"/>
            <a:ext cx="1141658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20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</a:t>
            </a:r>
            <a:r>
              <a:rPr lang="cs-CZ" sz="2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lezsko</a:t>
            </a:r>
            <a:endParaRPr lang="cs-CZ" sz="2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4427984" y="4693151"/>
            <a:ext cx="1468672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2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Slovensko</a:t>
            </a:r>
            <a:endParaRPr lang="cs-CZ" sz="2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6588224" y="4893206"/>
            <a:ext cx="1928101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cs-CZ" sz="2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Podkarpatská</a:t>
            </a:r>
          </a:p>
          <a:p>
            <a:r>
              <a:rPr lang="cs-CZ" sz="2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Rus</a:t>
            </a:r>
            <a:endParaRPr lang="cs-CZ" sz="2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4" name="Ovál 13"/>
          <p:cNvSpPr/>
          <p:nvPr/>
        </p:nvSpPr>
        <p:spPr>
          <a:xfrm>
            <a:off x="6300192" y="4493096"/>
            <a:ext cx="2376264" cy="1491283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397623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99592" y="692696"/>
            <a:ext cx="628248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Společenské vrstvy</a:t>
            </a:r>
            <a:endParaRPr lang="cs-CZ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043607" y="1800692"/>
            <a:ext cx="5760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Zakroužkuj zástupce společenských vrstev ve městě 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065936" y="2182111"/>
            <a:ext cx="250581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ž</a:t>
            </a:r>
            <a:r>
              <a:rPr lang="cs-CZ" sz="3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ivnostník</a:t>
            </a:r>
          </a:p>
        </p:txBody>
      </p:sp>
      <p:sp>
        <p:nvSpPr>
          <p:cNvPr id="5" name="Obdélník 4"/>
          <p:cNvSpPr/>
          <p:nvPr/>
        </p:nvSpPr>
        <p:spPr>
          <a:xfrm>
            <a:off x="3887798" y="2182111"/>
            <a:ext cx="176843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čeledín</a:t>
            </a:r>
            <a:endParaRPr lang="cs-CZ" sz="3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068587" y="2852679"/>
            <a:ext cx="166584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statkář</a:t>
            </a:r>
            <a:endParaRPr lang="cs-CZ" sz="3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012956" y="2182111"/>
            <a:ext cx="1608133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dělník</a:t>
            </a:r>
            <a:endParaRPr lang="cs-CZ" sz="3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6073550" y="2852678"/>
            <a:ext cx="153118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rolník</a:t>
            </a:r>
            <a:endParaRPr lang="cs-CZ" sz="3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3275856" y="2852679"/>
            <a:ext cx="203132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továrník</a:t>
            </a:r>
            <a:endParaRPr lang="cs-CZ" sz="3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1068587" y="3614079"/>
            <a:ext cx="69847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Seřaď zástupce vrstev: nejbohatší – střední - nejchudší 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1068587" y="4022200"/>
            <a:ext cx="1582484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000" b="1" u="sng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město</a:t>
            </a:r>
            <a:endParaRPr lang="cs-CZ" sz="4000" b="1" u="sng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5081560" y="3983411"/>
            <a:ext cx="192232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000" b="1" u="sng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vesnice</a:t>
            </a:r>
            <a:endParaRPr lang="cs-CZ" sz="4000" b="1" u="sng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1043608" y="4912257"/>
            <a:ext cx="684076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……………………………………………………………………………</a:t>
            </a:r>
          </a:p>
          <a:p>
            <a:endParaRPr lang="cs-CZ" dirty="0"/>
          </a:p>
          <a:p>
            <a:r>
              <a:rPr lang="cs-CZ" dirty="0" smtClean="0"/>
              <a:t>……………………………………………………………………………</a:t>
            </a:r>
          </a:p>
          <a:p>
            <a:endParaRPr lang="cs-CZ" dirty="0"/>
          </a:p>
          <a:p>
            <a:r>
              <a:rPr lang="cs-CZ" dirty="0" smtClean="0"/>
              <a:t>……………………………………………………………………………</a:t>
            </a:r>
            <a:endParaRPr lang="cs-CZ" dirty="0"/>
          </a:p>
        </p:txBody>
      </p:sp>
      <p:sp>
        <p:nvSpPr>
          <p:cNvPr id="15" name="Ovál 14"/>
          <p:cNvSpPr/>
          <p:nvPr/>
        </p:nvSpPr>
        <p:spPr>
          <a:xfrm>
            <a:off x="3203848" y="2852679"/>
            <a:ext cx="2103333" cy="646331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622" y="4583419"/>
            <a:ext cx="2481263" cy="1054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096" y="5107211"/>
            <a:ext cx="2951163" cy="1054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622" y="5670498"/>
            <a:ext cx="2060575" cy="1054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7744" y="4580161"/>
            <a:ext cx="2116137" cy="1054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2733" y="5107211"/>
            <a:ext cx="1981200" cy="1054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3772" y="5634261"/>
            <a:ext cx="2219325" cy="1054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Ovál 17"/>
          <p:cNvSpPr/>
          <p:nvPr/>
        </p:nvSpPr>
        <p:spPr>
          <a:xfrm>
            <a:off x="899592" y="2170024"/>
            <a:ext cx="2988206" cy="682655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vál 19"/>
          <p:cNvSpPr/>
          <p:nvPr/>
        </p:nvSpPr>
        <p:spPr>
          <a:xfrm>
            <a:off x="5656232" y="2182111"/>
            <a:ext cx="2516168" cy="670568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5086155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8" grpId="0" animBg="1"/>
      <p:bldP spid="2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926640" y="908720"/>
            <a:ext cx="526297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Zdroj bohatství </a:t>
            </a:r>
            <a:endParaRPr lang="cs-CZ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1167548" y="1849708"/>
            <a:ext cx="2534668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n</a:t>
            </a:r>
            <a:r>
              <a:rPr lang="cs-CZ" sz="40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a vesnici</a:t>
            </a:r>
            <a:endParaRPr lang="cs-CZ" sz="4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5431922" y="1849708"/>
            <a:ext cx="2223686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v</a:t>
            </a:r>
            <a:r>
              <a:rPr lang="cs-CZ" sz="40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e městě</a:t>
            </a:r>
            <a:endParaRPr lang="cs-CZ" sz="4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1027" name="Picture 3" descr="C:\Users\PC-1KN5\AppData\Local\Microsoft\Windows\Temporary Internet Files\Content.IE5\93YEY6DN\MP900402208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6832" y="2549323"/>
            <a:ext cx="2936100" cy="2348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PC-1KN5\AppData\Local\Microsoft\Windows\Temporary Internet Files\Content.IE5\2FKPIWJX\MP900185109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6011" y="2508571"/>
            <a:ext cx="3657600" cy="2389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976182" y="5445224"/>
            <a:ext cx="29361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………………………………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4486996" y="5445224"/>
            <a:ext cx="37756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………………………………………..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966832" y="5955087"/>
            <a:ext cx="8595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/>
              <a:t>adůp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4486996" y="5951826"/>
            <a:ext cx="12380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/>
              <a:t>lsymůrp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976182" y="4924877"/>
            <a:ext cx="140455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4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půda</a:t>
            </a:r>
            <a:endParaRPr lang="cs-CZ" sz="4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4486996" y="4924877"/>
            <a:ext cx="2196434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4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průmysl</a:t>
            </a:r>
            <a:endParaRPr lang="cs-CZ" sz="4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8790369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93584" y="764704"/>
            <a:ext cx="7763664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Majetek společenských </a:t>
            </a:r>
          </a:p>
          <a:p>
            <a:pPr algn="ctr"/>
            <a:r>
              <a:rPr lang="cs-CZ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vrstev</a:t>
            </a:r>
            <a:endParaRPr lang="cs-CZ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93584" y="2519030"/>
            <a:ext cx="2438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Utvoř vhodné dvojice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693584" y="2967335"/>
            <a:ext cx="2250937" cy="304698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cs-CZ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ž</a:t>
            </a:r>
            <a:r>
              <a:rPr lang="cs-CZ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ivnostník</a:t>
            </a:r>
          </a:p>
          <a:p>
            <a:r>
              <a:rPr lang="cs-CZ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č</a:t>
            </a:r>
            <a:r>
              <a:rPr lang="cs-CZ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eledín</a:t>
            </a:r>
          </a:p>
          <a:p>
            <a:r>
              <a:rPr lang="cs-CZ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</a:t>
            </a:r>
            <a:r>
              <a:rPr lang="cs-CZ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tatkář</a:t>
            </a:r>
          </a:p>
          <a:p>
            <a:r>
              <a:rPr lang="cs-CZ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</a:t>
            </a:r>
            <a:r>
              <a:rPr lang="cs-CZ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ělník</a:t>
            </a:r>
          </a:p>
          <a:p>
            <a:r>
              <a:rPr lang="cs-CZ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r</a:t>
            </a:r>
            <a:r>
              <a:rPr lang="cs-CZ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olník</a:t>
            </a:r>
          </a:p>
          <a:p>
            <a:r>
              <a:rPr lang="cs-CZ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továrník</a:t>
            </a:r>
            <a:endParaRPr lang="cs-CZ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508104" y="2921168"/>
            <a:ext cx="2804896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</a:t>
            </a:r>
            <a:r>
              <a:rPr lang="cs-CZ" dirty="0" smtClean="0"/>
              <a:t>racovní síla</a:t>
            </a:r>
          </a:p>
          <a:p>
            <a:endParaRPr lang="cs-CZ" dirty="0"/>
          </a:p>
          <a:p>
            <a:r>
              <a:rPr lang="cs-CZ" dirty="0"/>
              <a:t>s</a:t>
            </a:r>
            <a:r>
              <a:rPr lang="cs-CZ" dirty="0" smtClean="0"/>
              <a:t>portovní automobil</a:t>
            </a:r>
          </a:p>
          <a:p>
            <a:endParaRPr lang="cs-CZ" dirty="0"/>
          </a:p>
          <a:p>
            <a:r>
              <a:rPr lang="cs-CZ" dirty="0"/>
              <a:t>ř</a:t>
            </a:r>
            <a:r>
              <a:rPr lang="cs-CZ" dirty="0" smtClean="0"/>
              <a:t>eznický krám</a:t>
            </a:r>
          </a:p>
          <a:p>
            <a:endParaRPr lang="cs-CZ" dirty="0"/>
          </a:p>
          <a:p>
            <a:r>
              <a:rPr lang="cs-CZ" dirty="0"/>
              <a:t>c</a:t>
            </a:r>
            <a:r>
              <a:rPr lang="cs-CZ" dirty="0" smtClean="0"/>
              <a:t>halupa</a:t>
            </a:r>
          </a:p>
          <a:p>
            <a:endParaRPr lang="cs-CZ" dirty="0"/>
          </a:p>
          <a:p>
            <a:r>
              <a:rPr lang="cs-CZ" dirty="0"/>
              <a:t>m</a:t>
            </a:r>
            <a:r>
              <a:rPr lang="cs-CZ" dirty="0" smtClean="0"/>
              <a:t>otorový pluh</a:t>
            </a:r>
          </a:p>
          <a:p>
            <a:endParaRPr lang="cs-CZ" dirty="0"/>
          </a:p>
          <a:p>
            <a:r>
              <a:rPr lang="cs-CZ" dirty="0" smtClean="0"/>
              <a:t>5 ha pole</a:t>
            </a:r>
            <a:endParaRPr lang="cs-CZ" dirty="0"/>
          </a:p>
        </p:txBody>
      </p:sp>
      <p:cxnSp>
        <p:nvCxnSpPr>
          <p:cNvPr id="10" name="Přímá spojnice se šipkou 9"/>
          <p:cNvCxnSpPr/>
          <p:nvPr/>
        </p:nvCxnSpPr>
        <p:spPr>
          <a:xfrm>
            <a:off x="2944521" y="3284984"/>
            <a:ext cx="2563583" cy="9361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>
            <a:off x="2267744" y="3753036"/>
            <a:ext cx="3240360" cy="9721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>
            <a:off x="2267744" y="4239090"/>
            <a:ext cx="3240360" cy="106211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 flipV="1">
            <a:off x="2123728" y="3140968"/>
            <a:ext cx="3384376" cy="162918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/>
          <p:nvPr/>
        </p:nvCxnSpPr>
        <p:spPr>
          <a:xfrm>
            <a:off x="2123728" y="5301208"/>
            <a:ext cx="3384376" cy="5760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se šipkou 19"/>
          <p:cNvCxnSpPr/>
          <p:nvPr/>
        </p:nvCxnSpPr>
        <p:spPr>
          <a:xfrm flipV="1">
            <a:off x="2483768" y="3753036"/>
            <a:ext cx="3024336" cy="212423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7466189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763688" y="764704"/>
            <a:ext cx="512832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Politické strany</a:t>
            </a:r>
            <a:endParaRPr lang="cs-CZ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773772" y="1718811"/>
            <a:ext cx="74168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Ke každému zástupci společenské vrstvy přiřaď název politické strany,</a:t>
            </a:r>
          </a:p>
          <a:p>
            <a:r>
              <a:rPr lang="cs-CZ" dirty="0"/>
              <a:t>k</a:t>
            </a:r>
            <a:r>
              <a:rPr lang="cs-CZ" dirty="0" smtClean="0"/>
              <a:t>terá tuto vrstvu hájí.</a:t>
            </a:r>
            <a:endParaRPr lang="cs-CZ" dirty="0"/>
          </a:p>
        </p:txBody>
      </p:sp>
      <p:pic>
        <p:nvPicPr>
          <p:cNvPr id="2054" name="Picture 6" descr="C:\Users\PC-1KN5\AppData\Local\Microsoft\Windows\Temporary Internet Files\Content.IE5\93YEY6DN\MP90028923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772" y="2863995"/>
            <a:ext cx="2088232" cy="1388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PC-1KN5\AppData\Local\Microsoft\Windows\Temporary Internet Files\Content.IE5\2FKPIWJX\MP900403797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2064" y="2863995"/>
            <a:ext cx="2160240" cy="1426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PC-1KN5\AppData\Local\Microsoft\Windows\Temporary Internet Files\Content.IE5\QISG7968\MP900289747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5580" y="2870643"/>
            <a:ext cx="2085016" cy="14073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bdélník 5"/>
          <p:cNvSpPr/>
          <p:nvPr/>
        </p:nvSpPr>
        <p:spPr>
          <a:xfrm>
            <a:off x="1271445" y="2395919"/>
            <a:ext cx="114486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2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dělník</a:t>
            </a:r>
            <a:endParaRPr lang="cs-CZ" sz="2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3934598" y="2395920"/>
            <a:ext cx="109517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2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rolník</a:t>
            </a:r>
            <a:endParaRPr lang="cs-CZ" sz="2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6583669" y="2387310"/>
            <a:ext cx="1128835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2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řezník</a:t>
            </a:r>
            <a:endParaRPr lang="cs-CZ" sz="2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773772" y="2492896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…………………….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402064" y="2494434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……………………..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091728" y="2479643"/>
            <a:ext cx="2085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…………………….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73772" y="4822772"/>
            <a:ext cx="783067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Československá sociálně demokratická strana (ČSSD) </a:t>
            </a:r>
          </a:p>
          <a:p>
            <a:r>
              <a:rPr lang="cs-CZ" dirty="0" smtClean="0"/>
              <a:t>Občanská </a:t>
            </a:r>
            <a:r>
              <a:rPr lang="cs-CZ" dirty="0" smtClean="0"/>
              <a:t>demokratická strana (ODS)</a:t>
            </a:r>
          </a:p>
          <a:p>
            <a:r>
              <a:rPr lang="cs-CZ" dirty="0" smtClean="0"/>
              <a:t>Komunistická strana Československa (KSČ)</a:t>
            </a:r>
          </a:p>
          <a:p>
            <a:r>
              <a:rPr lang="cs-CZ" dirty="0" smtClean="0"/>
              <a:t>Republikánská strana zemědělského a malorolnického lidu (RSZML)</a:t>
            </a:r>
          </a:p>
          <a:p>
            <a:r>
              <a:rPr lang="cs-CZ" dirty="0" smtClean="0"/>
              <a:t>Československá živnostensko-obchodnická strana (ČŽOS)</a:t>
            </a:r>
          </a:p>
          <a:p>
            <a:r>
              <a:rPr lang="cs-CZ" dirty="0" smtClean="0"/>
              <a:t>Unie svobody (US) 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773772" y="4437112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…………………….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402064" y="4437112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……………………..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6091728" y="4437112"/>
            <a:ext cx="20988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…………………….</a:t>
            </a:r>
            <a:endParaRPr lang="cs-CZ" dirty="0"/>
          </a:p>
        </p:txBody>
      </p:sp>
      <p:sp>
        <p:nvSpPr>
          <p:cNvPr id="17" name="Obdélník 16"/>
          <p:cNvSpPr/>
          <p:nvPr/>
        </p:nvSpPr>
        <p:spPr>
          <a:xfrm>
            <a:off x="773772" y="4309974"/>
            <a:ext cx="1898276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2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ČSSD, KSČ</a:t>
            </a:r>
            <a:endParaRPr lang="cs-CZ" sz="2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3820785" y="4295275"/>
            <a:ext cx="1322798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2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RSZML</a:t>
            </a:r>
            <a:endParaRPr lang="cs-CZ" sz="2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6593062" y="4271240"/>
            <a:ext cx="1082348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2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ČŽOS</a:t>
            </a:r>
            <a:endParaRPr lang="cs-CZ" sz="2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4927586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17" grpId="0"/>
      <p:bldP spid="18" grpId="0"/>
      <p:bldP spid="1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403648" y="836712"/>
            <a:ext cx="61670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Hospodářská krize</a:t>
            </a:r>
            <a:endParaRPr lang="cs-CZ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187624" y="1760042"/>
            <a:ext cx="63830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Text doplň slovy ze závorky.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899592" y="2492896"/>
            <a:ext cx="7200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888272" y="2276872"/>
            <a:ext cx="741682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Růst životní úrovně v letech 1929 – 1933 zastavila…………………….......</a:t>
            </a:r>
          </a:p>
          <a:p>
            <a:endParaRPr lang="cs-CZ" dirty="0"/>
          </a:p>
          <a:p>
            <a:r>
              <a:rPr lang="cs-CZ" dirty="0" smtClean="0"/>
              <a:t>…………………………………........................................................................ .</a:t>
            </a:r>
          </a:p>
          <a:p>
            <a:r>
              <a:rPr lang="cs-CZ" dirty="0" smtClean="0"/>
              <a:t>   </a:t>
            </a:r>
          </a:p>
          <a:p>
            <a:r>
              <a:rPr lang="cs-CZ" dirty="0" smtClean="0"/>
              <a:t>Počet nezaměstnaných……………….......... , dělníci ……….……………. .</a:t>
            </a:r>
          </a:p>
          <a:p>
            <a:endParaRPr lang="cs-CZ" dirty="0"/>
          </a:p>
          <a:p>
            <a:r>
              <a:rPr lang="cs-CZ" dirty="0" smtClean="0"/>
              <a:t>Výroba ………………………………. téměř na …………………………... .</a:t>
            </a:r>
          </a:p>
          <a:p>
            <a:endParaRPr lang="cs-CZ" dirty="0"/>
          </a:p>
          <a:p>
            <a:r>
              <a:rPr lang="cs-CZ" dirty="0" smtClean="0"/>
              <a:t>Ulice byly plné ………………………, lidé mají  ………………………… .</a:t>
            </a:r>
          </a:p>
          <a:p>
            <a:endParaRPr lang="cs-CZ" dirty="0"/>
          </a:p>
          <a:p>
            <a:r>
              <a:rPr lang="cs-CZ" dirty="0" smtClean="0"/>
              <a:t>Stát mírnil dopad krize:………………………………………………………</a:t>
            </a:r>
          </a:p>
          <a:p>
            <a:endParaRPr lang="cs-CZ" dirty="0"/>
          </a:p>
          <a:p>
            <a:r>
              <a:rPr lang="cs-CZ" dirty="0" smtClean="0"/>
              <a:t>(žebráků, stávkují, žebračenky, světová hospodářská krize, poklesla, se zvýšil, podpora v nezaměstnanosti, hlad, polovinu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1209773" y="2677562"/>
            <a:ext cx="3451586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20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</a:t>
            </a:r>
            <a:r>
              <a:rPr lang="cs-CZ" sz="2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větová hospodářská krize</a:t>
            </a:r>
            <a:endParaRPr lang="cs-CZ" sz="2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3520861" y="3220290"/>
            <a:ext cx="1245854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20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</a:t>
            </a:r>
            <a:r>
              <a:rPr lang="cs-CZ" sz="2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 zvýšil</a:t>
            </a:r>
            <a:endParaRPr lang="cs-CZ" sz="2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6285594" y="3220289"/>
            <a:ext cx="1189748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2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stávkují</a:t>
            </a:r>
            <a:endParaRPr lang="cs-CZ" sz="2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2044545" y="3718825"/>
            <a:ext cx="1233030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2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poklesla</a:t>
            </a:r>
            <a:endParaRPr lang="cs-CZ" sz="2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5830728" y="3726199"/>
            <a:ext cx="1305164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2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polovinu</a:t>
            </a:r>
            <a:endParaRPr lang="cs-CZ" sz="2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2727475" y="4276527"/>
            <a:ext cx="1184940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2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žebráků</a:t>
            </a:r>
            <a:endParaRPr lang="cs-CZ" sz="2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5992250" y="4276527"/>
            <a:ext cx="737701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2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hlad</a:t>
            </a:r>
            <a:endParaRPr lang="cs-CZ" sz="2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3306563" y="4905314"/>
            <a:ext cx="5110694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20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</a:t>
            </a:r>
            <a:r>
              <a:rPr lang="cs-CZ" sz="2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odpora v nezaměstnanosti, žebračenky</a:t>
            </a:r>
            <a:endParaRPr lang="cs-CZ" sz="2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8602465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971600" y="1052736"/>
            <a:ext cx="648072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4000" b="1" dirty="0" smtClean="0">
                <a:solidFill>
                  <a:prstClr val="black"/>
                </a:solidFill>
                <a:latin typeface="Calibri"/>
              </a:rPr>
              <a:t>CITACE</a:t>
            </a:r>
          </a:p>
          <a:p>
            <a:pPr lvl="0"/>
            <a:endParaRPr lang="cs-CZ" sz="1400" dirty="0" smtClean="0">
              <a:solidFill>
                <a:prstClr val="black"/>
              </a:solidFill>
              <a:latin typeface="Calibri"/>
            </a:endParaRPr>
          </a:p>
          <a:p>
            <a:pPr lvl="0"/>
            <a:r>
              <a:rPr lang="cs-CZ" dirty="0" smtClean="0">
                <a:solidFill>
                  <a:prstClr val="black"/>
                </a:solidFill>
                <a:latin typeface="Calibri"/>
              </a:rPr>
              <a:t>Snímek č.5</a:t>
            </a:r>
          </a:p>
          <a:p>
            <a:r>
              <a:rPr lang="cs-CZ" dirty="0">
                <a:solidFill>
                  <a:prstClr val="black"/>
                </a:solidFill>
                <a:latin typeface="Calibri"/>
              </a:rPr>
              <a:t>Foto z archivu </a:t>
            </a:r>
            <a:r>
              <a:rPr lang="cs-CZ" dirty="0" smtClean="0">
                <a:solidFill>
                  <a:prstClr val="black"/>
                </a:solidFill>
                <a:latin typeface="Calibri"/>
              </a:rPr>
              <a:t>autora</a:t>
            </a:r>
          </a:p>
          <a:p>
            <a:endParaRPr lang="cs-CZ" dirty="0">
              <a:solidFill>
                <a:prstClr val="black"/>
              </a:solidFill>
              <a:latin typeface="Calibri"/>
            </a:endParaRPr>
          </a:p>
          <a:p>
            <a:pPr lvl="0"/>
            <a:r>
              <a:rPr lang="cs-CZ" dirty="0" smtClean="0">
                <a:solidFill>
                  <a:prstClr val="black"/>
                </a:solidFill>
                <a:latin typeface="Calibri"/>
              </a:rPr>
              <a:t>Snímek č. 7, 9</a:t>
            </a:r>
            <a:endParaRPr lang="cs-CZ" dirty="0">
              <a:solidFill>
                <a:prstClr val="black"/>
              </a:solidFill>
              <a:latin typeface="Calibri"/>
            </a:endParaRPr>
          </a:p>
          <a:p>
            <a:pPr lvl="0"/>
            <a:r>
              <a:rPr lang="cs-CZ" dirty="0">
                <a:solidFill>
                  <a:prstClr val="black"/>
                </a:solidFill>
                <a:latin typeface="Calibri"/>
              </a:rPr>
              <a:t>Obrázky dostupné na www: </a:t>
            </a:r>
            <a:r>
              <a:rPr lang="cs-CZ" dirty="0">
                <a:solidFill>
                  <a:prstClr val="black"/>
                </a:solidFill>
              </a:rPr>
              <a:t>&lt; </a:t>
            </a:r>
            <a:r>
              <a:rPr lang="cs-CZ" dirty="0">
                <a:solidFill>
                  <a:prstClr val="black"/>
                </a:solidFill>
                <a:hlinkClick r:id="rId2"/>
              </a:rPr>
              <a:t>http://office.microsoft.com</a:t>
            </a:r>
            <a:r>
              <a:rPr lang="en-US" dirty="0">
                <a:solidFill>
                  <a:prstClr val="black"/>
                </a:solidFill>
              </a:rPr>
              <a:t>&gt;</a:t>
            </a:r>
            <a:endParaRPr lang="cs-CZ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28399556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362</Words>
  <Application>Microsoft Office PowerPoint</Application>
  <PresentationFormat>Předvádění na obrazovce (4:3)</PresentationFormat>
  <Paragraphs>124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ssubnet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Alenka</dc:creator>
  <cp:lastModifiedBy>Učitel</cp:lastModifiedBy>
  <cp:revision>3</cp:revision>
  <dcterms:created xsi:type="dcterms:W3CDTF">2012-10-01T12:28:35Z</dcterms:created>
  <dcterms:modified xsi:type="dcterms:W3CDTF">2012-10-01T13:10:27Z</dcterms:modified>
</cp:coreProperties>
</file>