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DB77"/>
    <a:srgbClr val="93E60C"/>
    <a:srgbClr val="00CC00"/>
    <a:srgbClr val="EFFE5E"/>
    <a:srgbClr val="003300"/>
    <a:srgbClr val="A5C26A"/>
    <a:srgbClr val="69EA08"/>
    <a:srgbClr val="45E33D"/>
    <a:srgbClr val="3CE4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737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DA14E6-3883-4E79-AC2A-8C49896F4F65}" type="presOf" srcId="{914700B9-77B5-440A-A438-DE98B6D4894D}" destId="{BD9AF279-D483-48F2-BBBD-45F8E8923512}" srcOrd="1" destOrd="0" presId="urn:microsoft.com/office/officeart/2005/8/layout/target3"/>
    <dgm:cxn modelId="{AB8F6F7B-F44E-47BF-B88F-AE0F57EDBCE0}" type="presOf" srcId="{1D8420EA-BFA0-403B-80F5-647FA396CC45}" destId="{8467D0EB-87A2-4285-8ACA-0398EFBF29BC}" srcOrd="1" destOrd="0" presId="urn:microsoft.com/office/officeart/2005/8/layout/target3"/>
    <dgm:cxn modelId="{DB3CB074-12E0-482C-8BF6-C7C7AEC50BB8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5EA742A-32B9-43E3-9757-F15B15F92423}" type="presOf" srcId="{27FE2D31-D344-4B63-A89A-A89AB0D9F3E3}" destId="{FE47432B-CA46-450C-8D8F-66C300A95B52}" srcOrd="0" destOrd="0" presId="urn:microsoft.com/office/officeart/2005/8/layout/target3"/>
    <dgm:cxn modelId="{16CDA409-DCCC-476F-B865-68FF5ECBF493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7D17624-DB47-478F-B456-8B5014D9B8A4}" type="presOf" srcId="{130831A4-0540-4EC5-8F5A-93030E89D2D9}" destId="{8E23E229-92FC-49D1-B5FE-0303176B8A4E}" srcOrd="1" destOrd="0" presId="urn:microsoft.com/office/officeart/2005/8/layout/target3"/>
    <dgm:cxn modelId="{0C796B4C-3C56-45B6-9885-61A859C546A5}" type="presOf" srcId="{914700B9-77B5-440A-A438-DE98B6D4894D}" destId="{E73F1C26-6DCD-4001-88B9-355E01E2BCE7}" srcOrd="0" destOrd="0" presId="urn:microsoft.com/office/officeart/2005/8/layout/target3"/>
    <dgm:cxn modelId="{925EAC65-3DEA-4404-86B0-47CE7F75EF10}" type="presOf" srcId="{1D8420EA-BFA0-403B-80F5-647FA396CC45}" destId="{F7B3C0B7-F0F7-4F49-B02C-3630F8C5FAE5}" srcOrd="0" destOrd="0" presId="urn:microsoft.com/office/officeart/2005/8/layout/target3"/>
    <dgm:cxn modelId="{50C593BC-861C-490A-A734-1F6432086D79}" type="presOf" srcId="{100B6B2E-82E6-4C11-B19B-F2DB3A0EA64F}" destId="{DBA8199F-D892-4A8E-A352-2B7844050E09}" srcOrd="1" destOrd="0" presId="urn:microsoft.com/office/officeart/2005/8/layout/target3"/>
    <dgm:cxn modelId="{BC72F25A-8EED-4B42-944F-F564DE62E159}" type="presParOf" srcId="{FE47432B-CA46-450C-8D8F-66C300A95B52}" destId="{B522209E-30D0-49D6-A340-2D383A11C668}" srcOrd="0" destOrd="0" presId="urn:microsoft.com/office/officeart/2005/8/layout/target3"/>
    <dgm:cxn modelId="{45C754FC-7ADC-4FEA-8BA5-019FD7DC7AF0}" type="presParOf" srcId="{FE47432B-CA46-450C-8D8F-66C300A95B52}" destId="{ED5A8377-51D5-4DC5-B0E7-680166966720}" srcOrd="1" destOrd="0" presId="urn:microsoft.com/office/officeart/2005/8/layout/target3"/>
    <dgm:cxn modelId="{FD5B21AE-54CE-4908-8896-69BB692E9D8D}" type="presParOf" srcId="{FE47432B-CA46-450C-8D8F-66C300A95B52}" destId="{F69CC921-512E-49F4-824C-A648EC5F27A5}" srcOrd="2" destOrd="0" presId="urn:microsoft.com/office/officeart/2005/8/layout/target3"/>
    <dgm:cxn modelId="{983F7A50-B61A-4B7B-892A-25D446DD59F0}" type="presParOf" srcId="{FE47432B-CA46-450C-8D8F-66C300A95B52}" destId="{61C9CE18-EDA6-4EDF-BA1C-09779D38FBBF}" srcOrd="3" destOrd="0" presId="urn:microsoft.com/office/officeart/2005/8/layout/target3"/>
    <dgm:cxn modelId="{B7C31D91-71DD-48AD-BC9E-3B6123F78E06}" type="presParOf" srcId="{FE47432B-CA46-450C-8D8F-66C300A95B52}" destId="{D60DEAAB-7AFE-435A-ACF6-18851E4B0426}" srcOrd="4" destOrd="0" presId="urn:microsoft.com/office/officeart/2005/8/layout/target3"/>
    <dgm:cxn modelId="{433E8FF8-7D5F-4BEA-A265-C59482BC684D}" type="presParOf" srcId="{FE47432B-CA46-450C-8D8F-66C300A95B52}" destId="{F7B3C0B7-F0F7-4F49-B02C-3630F8C5FAE5}" srcOrd="5" destOrd="0" presId="urn:microsoft.com/office/officeart/2005/8/layout/target3"/>
    <dgm:cxn modelId="{5855C6D8-E8A4-4E0E-8B96-4FE51F1C25B1}" type="presParOf" srcId="{FE47432B-CA46-450C-8D8F-66C300A95B52}" destId="{C9DA9446-E2D3-4F6A-8960-3CADFBF870B8}" srcOrd="6" destOrd="0" presId="urn:microsoft.com/office/officeart/2005/8/layout/target3"/>
    <dgm:cxn modelId="{1D6B64FA-F723-41C5-82A8-6A3E09379DF0}" type="presParOf" srcId="{FE47432B-CA46-450C-8D8F-66C300A95B52}" destId="{9726EC6F-D322-4CD3-B489-1BE3DF7CE70B}" srcOrd="7" destOrd="0" presId="urn:microsoft.com/office/officeart/2005/8/layout/target3"/>
    <dgm:cxn modelId="{21D60052-5AD2-4FDE-BE5B-668E496ED9D8}" type="presParOf" srcId="{FE47432B-CA46-450C-8D8F-66C300A95B52}" destId="{645AA564-2E9E-4954-AD87-AE01782CEC59}" srcOrd="8" destOrd="0" presId="urn:microsoft.com/office/officeart/2005/8/layout/target3"/>
    <dgm:cxn modelId="{550BF1A7-C1C4-4ED0-9B36-DA92C42B0026}" type="presParOf" srcId="{FE47432B-CA46-450C-8D8F-66C300A95B52}" destId="{8538CAC4-6A86-42B8-B5AF-2FF155DB9D02}" srcOrd="9" destOrd="0" presId="urn:microsoft.com/office/officeart/2005/8/layout/target3"/>
    <dgm:cxn modelId="{3993BDE0-432D-403E-BD60-1E3DE1D1E5F3}" type="presParOf" srcId="{FE47432B-CA46-450C-8D8F-66C300A95B52}" destId="{26FD6024-A07F-46D0-8BC0-B5E595C5673D}" srcOrd="10" destOrd="0" presId="urn:microsoft.com/office/officeart/2005/8/layout/target3"/>
    <dgm:cxn modelId="{57808E94-4C56-49A5-B7EA-84D9D4574A27}" type="presParOf" srcId="{FE47432B-CA46-450C-8D8F-66C300A95B52}" destId="{E73F1C26-6DCD-4001-88B9-355E01E2BCE7}" srcOrd="11" destOrd="0" presId="urn:microsoft.com/office/officeart/2005/8/layout/target3"/>
    <dgm:cxn modelId="{26F251C1-631B-45AE-BFD1-F0B37A9F17B6}" type="presParOf" srcId="{FE47432B-CA46-450C-8D8F-66C300A95B52}" destId="{8E23E229-92FC-49D1-B5FE-0303176B8A4E}" srcOrd="12" destOrd="0" presId="urn:microsoft.com/office/officeart/2005/8/layout/target3"/>
    <dgm:cxn modelId="{EA57FEF9-3F7F-4800-8ABD-65DF801CCA33}" type="presParOf" srcId="{FE47432B-CA46-450C-8D8F-66C300A95B52}" destId="{8467D0EB-87A2-4285-8ACA-0398EFBF29BC}" srcOrd="13" destOrd="0" presId="urn:microsoft.com/office/officeart/2005/8/layout/target3"/>
    <dgm:cxn modelId="{5D35C66B-CEC2-4DAB-88E5-41E101D9CFC4}" type="presParOf" srcId="{FE47432B-CA46-450C-8D8F-66C300A95B52}" destId="{DBA8199F-D892-4A8E-A352-2B7844050E09}" srcOrd="14" destOrd="0" presId="urn:microsoft.com/office/officeart/2005/8/layout/target3"/>
    <dgm:cxn modelId="{D8CA7B21-6B18-41AF-8FB6-06931847588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DC973-FBC7-4DDF-A932-622B65001169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A9CAD8-5C53-4C07-B1C0-FE86C8EEDA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5933859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Duálové tvary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1015983"/>
              </p:ext>
            </p:extLst>
          </p:nvPr>
        </p:nvGraphicFramePr>
        <p:xfrm>
          <a:off x="539552" y="3573016"/>
          <a:ext cx="8280920" cy="26204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96044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604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Barevné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fixy, sešity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a procvičení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fixů.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názornému seznámení s duálovými tvary, s jejich správným použitím a skloňováním.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jazykově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správně používá duálové tvary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 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může samostatně ověřit, zda ovládá skloňování duálových tvarů.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619672" y="1340768"/>
            <a:ext cx="6552728" cy="1368152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SKLOŇOVÁNÍ PODSTATNÝCH JMEN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2123728" y="3284984"/>
            <a:ext cx="5328592" cy="936104"/>
          </a:xfrm>
          <a:prstGeom prst="round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DUÁLOVÉ TVARY</a:t>
            </a:r>
            <a:endParaRPr lang="cs-CZ" sz="2800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ředitelka\AppData\Local\Microsoft\Windows\Temporary Internet Files\Content.IE5\O6QWF2JL\MC9003871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24744"/>
            <a:ext cx="4320480" cy="5472608"/>
          </a:xfrm>
          <a:prstGeom prst="rect">
            <a:avLst/>
          </a:prstGeom>
          <a:noFill/>
        </p:spPr>
      </p:pic>
      <p:sp>
        <p:nvSpPr>
          <p:cNvPr id="15" name="Zaoblený obdélník 14"/>
          <p:cNvSpPr/>
          <p:nvPr/>
        </p:nvSpPr>
        <p:spPr>
          <a:xfrm>
            <a:off x="395536" y="332656"/>
            <a:ext cx="8136904" cy="64807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Části lidského těla, která máme po dvou: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364088" y="1196752"/>
            <a:ext cx="208823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oči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5436096" y="2060848"/>
            <a:ext cx="208823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uši</a:t>
            </a:r>
            <a:endParaRPr lang="cs-CZ" sz="32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5436096" y="2852936"/>
            <a:ext cx="208823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ruce</a:t>
            </a:r>
            <a:endParaRPr lang="cs-CZ" sz="32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5436096" y="5229200"/>
            <a:ext cx="208823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kolena</a:t>
            </a:r>
            <a:endParaRPr lang="cs-CZ" sz="32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5436096" y="4437112"/>
            <a:ext cx="208823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prsa</a:t>
            </a:r>
            <a:endParaRPr lang="cs-CZ" sz="32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5436096" y="3645024"/>
            <a:ext cx="208823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ramena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436096" y="6021288"/>
            <a:ext cx="208823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nohy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39552" y="404664"/>
            <a:ext cx="8136904" cy="72008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Skloňování dvojných (duálových tvarů)</a:t>
            </a:r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611560" y="1268760"/>
            <a:ext cx="3168352" cy="64807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oči, uši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268760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Ale!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5148064" y="1268760"/>
            <a:ext cx="2880320" cy="648072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45E33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oka, ucha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060848"/>
            <a:ext cx="3672408" cy="3323987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1. p. oči, uši</a:t>
            </a:r>
          </a:p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2. p. očí, uší</a:t>
            </a:r>
          </a:p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3. p. očím, uším</a:t>
            </a:r>
          </a:p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4. p. oči, uši</a:t>
            </a:r>
          </a:p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6. p. očích, uších</a:t>
            </a:r>
          </a:p>
          <a:p>
            <a:pPr marL="342900" indent="-342900"/>
            <a:r>
              <a:rPr lang="cs-CZ" sz="3200" dirty="0" smtClean="0">
                <a:solidFill>
                  <a:srgbClr val="FFFF00"/>
                </a:solidFill>
              </a:rPr>
              <a:t>7. p. očima, ušima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2060848"/>
            <a:ext cx="3384376" cy="3323987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1. p. oka, ucha</a:t>
            </a:r>
          </a:p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2. p. ok, uch</a:t>
            </a:r>
          </a:p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3. p. okům, uchům</a:t>
            </a:r>
          </a:p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4. p. oka, ucha</a:t>
            </a:r>
          </a:p>
          <a:p>
            <a:pPr marL="342900" indent="-342900"/>
            <a:r>
              <a:rPr lang="cs-CZ" sz="3200" dirty="0" smtClean="0">
                <a:solidFill>
                  <a:schemeClr val="bg1"/>
                </a:solidFill>
              </a:rPr>
              <a:t>6. p. okách, uchách</a:t>
            </a:r>
          </a:p>
          <a:p>
            <a:pPr marL="342900" indent="-342900"/>
            <a:r>
              <a:rPr lang="cs-CZ" sz="3200" dirty="0" smtClean="0">
                <a:solidFill>
                  <a:srgbClr val="FFFF00"/>
                </a:solidFill>
              </a:rPr>
              <a:t>7. p. oky, uchy</a:t>
            </a:r>
          </a:p>
          <a:p>
            <a:pPr marL="342900" indent="-342900"/>
            <a:endParaRPr lang="cs-CZ" dirty="0"/>
          </a:p>
        </p:txBody>
      </p:sp>
      <p:pic>
        <p:nvPicPr>
          <p:cNvPr id="2053" name="Picture 5" descr="C:\Users\ředitelka\AppData\Local\Microsoft\Windows\Temporary Internet Files\Content.IE5\TJ4KF576\MP9004096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661248"/>
            <a:ext cx="1979712" cy="917525"/>
          </a:xfrm>
          <a:prstGeom prst="rect">
            <a:avLst/>
          </a:prstGeom>
          <a:noFill/>
        </p:spPr>
      </p:pic>
      <p:pic>
        <p:nvPicPr>
          <p:cNvPr id="13" name="imgHvThumb" descr="Zobrazit podrobnosti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589240"/>
            <a:ext cx="108012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imgHvThumb" descr="Zobrazit podrobnosti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517232"/>
            <a:ext cx="1656184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ředitelka\AppData\Local\Microsoft\Windows\Temporary Internet Files\Content.IE5\OJIJL6BD\MC9004118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5397289"/>
            <a:ext cx="2215581" cy="14607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ředitelka\AppData\Local\Microsoft\Windows\Temporary Internet Files\Content.IE5\OJIJL6BD\MC90044037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780928"/>
            <a:ext cx="1803648" cy="1227584"/>
          </a:xfrm>
          <a:prstGeom prst="rect">
            <a:avLst/>
          </a:prstGeom>
          <a:noFill/>
        </p:spPr>
      </p:pic>
      <p:pic>
        <p:nvPicPr>
          <p:cNvPr id="3081" name="Picture 9" descr="C:\Users\ředitelka\AppData\Local\Microsoft\Windows\Temporary Internet Files\Content.IE5\NFJMQT46\MP9004252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1844824"/>
            <a:ext cx="1495028" cy="177281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23528" y="260648"/>
            <a:ext cx="64087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3200" dirty="0" smtClean="0"/>
              <a:t>1. p. ruce, nohy</a:t>
            </a:r>
          </a:p>
          <a:p>
            <a:pPr marL="342900" indent="-342900"/>
            <a:r>
              <a:rPr lang="cs-CZ" sz="3200" dirty="0" smtClean="0"/>
              <a:t>2. p. rukou, nohou (noh)</a:t>
            </a:r>
          </a:p>
          <a:p>
            <a:pPr marL="342900" indent="-342900"/>
            <a:r>
              <a:rPr lang="cs-CZ" sz="3200" dirty="0" smtClean="0"/>
              <a:t>3. p. rukám, nohám</a:t>
            </a:r>
          </a:p>
          <a:p>
            <a:pPr marL="342900" indent="-342900"/>
            <a:r>
              <a:rPr lang="cs-CZ" sz="3200" dirty="0" smtClean="0"/>
              <a:t>4. p. ruce, nohy</a:t>
            </a:r>
          </a:p>
          <a:p>
            <a:pPr marL="342900" indent="-342900"/>
            <a:r>
              <a:rPr lang="cs-CZ" sz="3200" dirty="0" smtClean="0"/>
              <a:t>6. p. rukou, nohou (rukách, nohách)</a:t>
            </a:r>
          </a:p>
          <a:p>
            <a:pPr marL="342900" indent="-342900"/>
            <a:r>
              <a:rPr lang="cs-CZ" sz="3200" dirty="0" smtClean="0">
                <a:solidFill>
                  <a:srgbClr val="FFFF00"/>
                </a:solidFill>
              </a:rPr>
              <a:t>7. p. rukama, nohama</a:t>
            </a:r>
            <a:r>
              <a:rPr lang="cs-CZ" sz="3200" dirty="0" smtClean="0">
                <a:solidFill>
                  <a:srgbClr val="FFC000"/>
                </a:solidFill>
              </a:rPr>
              <a:t>                    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4149080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Ale!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301208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7. p.  nohami, ručičkami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3083" name="Picture 11" descr="C:\Users\ředitelka\AppData\Local\Microsoft\Windows\Temporary Internet Files\Content.IE5\O6QWF2JL\MC9002958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221088"/>
            <a:ext cx="1709596" cy="2409731"/>
          </a:xfrm>
          <a:prstGeom prst="rect">
            <a:avLst/>
          </a:prstGeom>
          <a:noFill/>
        </p:spPr>
      </p:pic>
      <p:pic>
        <p:nvPicPr>
          <p:cNvPr id="3088" name="Picture 16" descr="C:\Users\ředitelka\AppData\Local\Microsoft\Windows\Temporary Internet Files\Content.IE5\S60VYMRK\MC9002322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509120"/>
            <a:ext cx="1590392" cy="19102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260648"/>
            <a:ext cx="2520280" cy="86409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Jaké máš oči, uši? 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1008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modré</a:t>
            </a:r>
          </a:p>
          <a:p>
            <a:r>
              <a:rPr lang="cs-CZ" dirty="0" smtClean="0"/>
              <a:t>zelené</a:t>
            </a:r>
          </a:p>
          <a:p>
            <a:r>
              <a:rPr lang="cs-CZ" dirty="0" smtClean="0"/>
              <a:t>velké</a:t>
            </a:r>
          </a:p>
          <a:p>
            <a:r>
              <a:rPr lang="cs-CZ" dirty="0" smtClean="0"/>
              <a:t>upřímné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484784"/>
            <a:ext cx="129614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špičaté</a:t>
            </a:r>
          </a:p>
          <a:p>
            <a:r>
              <a:rPr lang="cs-CZ" dirty="0" smtClean="0"/>
              <a:t>umyté</a:t>
            </a:r>
          </a:p>
          <a:p>
            <a:r>
              <a:rPr lang="cs-CZ" dirty="0" smtClean="0"/>
              <a:t>malé</a:t>
            </a:r>
          </a:p>
          <a:p>
            <a:r>
              <a:rPr lang="cs-CZ" dirty="0" smtClean="0"/>
              <a:t>nemocné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788024" y="404664"/>
            <a:ext cx="1800200" cy="720080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7. pád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1484784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modr</a:t>
            </a:r>
            <a:r>
              <a:rPr lang="cs-CZ" b="1" dirty="0" smtClean="0"/>
              <a:t>ýma</a:t>
            </a:r>
          </a:p>
          <a:p>
            <a:r>
              <a:rPr lang="cs-CZ" dirty="0" smtClean="0"/>
              <a:t>zelen</a:t>
            </a:r>
            <a:r>
              <a:rPr lang="cs-CZ" b="1" dirty="0" smtClean="0"/>
              <a:t>ýma</a:t>
            </a:r>
          </a:p>
          <a:p>
            <a:r>
              <a:rPr lang="cs-CZ" dirty="0" smtClean="0"/>
              <a:t>velk</a:t>
            </a:r>
            <a:r>
              <a:rPr lang="cs-CZ" b="1" dirty="0" smtClean="0"/>
              <a:t>ýma</a:t>
            </a:r>
          </a:p>
          <a:p>
            <a:r>
              <a:rPr lang="cs-CZ" dirty="0" smtClean="0"/>
              <a:t>upřímn</a:t>
            </a:r>
            <a:r>
              <a:rPr lang="cs-CZ" b="1" dirty="0" smtClean="0"/>
              <a:t>ýma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788024" y="1844824"/>
            <a:ext cx="936104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oč</a:t>
            </a:r>
            <a:r>
              <a:rPr lang="cs-CZ" sz="2000" b="1" dirty="0" smtClean="0">
                <a:solidFill>
                  <a:srgbClr val="FFFF00"/>
                </a:solidFill>
              </a:rPr>
              <a:t>ima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1412776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špičat</a:t>
            </a:r>
            <a:r>
              <a:rPr lang="cs-CZ" b="1" dirty="0" smtClean="0"/>
              <a:t>ýma</a:t>
            </a:r>
          </a:p>
          <a:p>
            <a:r>
              <a:rPr lang="cs-CZ" dirty="0" smtClean="0"/>
              <a:t>umyt</a:t>
            </a:r>
            <a:r>
              <a:rPr lang="cs-CZ" b="1" dirty="0" smtClean="0"/>
              <a:t>ýma</a:t>
            </a:r>
          </a:p>
          <a:p>
            <a:r>
              <a:rPr lang="cs-CZ" dirty="0" smtClean="0"/>
              <a:t>mal</a:t>
            </a:r>
            <a:r>
              <a:rPr lang="cs-CZ" b="1" dirty="0" smtClean="0"/>
              <a:t>ýma</a:t>
            </a:r>
          </a:p>
          <a:p>
            <a:r>
              <a:rPr lang="cs-CZ" dirty="0" smtClean="0"/>
              <a:t>nemocn</a:t>
            </a:r>
            <a:r>
              <a:rPr lang="cs-CZ" b="1" dirty="0" smtClean="0"/>
              <a:t>ýma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7884368" y="1844824"/>
            <a:ext cx="936104" cy="504056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FF00"/>
                </a:solidFill>
              </a:rPr>
              <a:t>uš</a:t>
            </a:r>
            <a:r>
              <a:rPr lang="cs-CZ" sz="2000" b="1" dirty="0" smtClean="0">
                <a:solidFill>
                  <a:srgbClr val="FFFF00"/>
                </a:solidFill>
              </a:rPr>
              <a:t>ima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51520" y="3068960"/>
            <a:ext cx="3672408" cy="648072"/>
          </a:xfrm>
          <a:prstGeom prst="roundRect">
            <a:avLst/>
          </a:prstGeom>
          <a:solidFill>
            <a:srgbClr val="EFFE5E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3300"/>
                </a:solidFill>
              </a:rPr>
              <a:t>Jaká mohou být oka, ucha?</a:t>
            </a:r>
            <a:endParaRPr lang="cs-CZ" sz="2400" dirty="0">
              <a:solidFill>
                <a:srgbClr val="0033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48064" y="2996952"/>
            <a:ext cx="1800200" cy="720080"/>
          </a:xfrm>
          <a:prstGeom prst="roundRect">
            <a:avLst/>
          </a:prstGeom>
          <a:solidFill>
            <a:srgbClr val="EFFE5E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3300"/>
                </a:solidFill>
              </a:rPr>
              <a:t>7. pád</a:t>
            </a:r>
            <a:endParaRPr lang="cs-CZ" sz="2400" dirty="0">
              <a:solidFill>
                <a:srgbClr val="0033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3528" y="4005064"/>
            <a:ext cx="1440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pytlácká</a:t>
            </a:r>
          </a:p>
          <a:p>
            <a:r>
              <a:rPr lang="cs-CZ" dirty="0" smtClean="0"/>
              <a:t>nebezpečná</a:t>
            </a:r>
          </a:p>
          <a:p>
            <a:r>
              <a:rPr lang="cs-CZ" dirty="0" smtClean="0"/>
              <a:t>volská</a:t>
            </a:r>
          </a:p>
          <a:p>
            <a:r>
              <a:rPr lang="cs-CZ" dirty="0" smtClean="0"/>
              <a:t>drátěná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4005064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kožená</a:t>
            </a:r>
          </a:p>
          <a:p>
            <a:r>
              <a:rPr lang="cs-CZ" dirty="0" smtClean="0"/>
              <a:t>pevná</a:t>
            </a:r>
          </a:p>
          <a:p>
            <a:r>
              <a:rPr lang="cs-CZ" dirty="0" smtClean="0"/>
              <a:t>dlouhá</a:t>
            </a:r>
          </a:p>
          <a:p>
            <a:r>
              <a:rPr lang="cs-CZ" dirty="0" smtClean="0"/>
              <a:t>utržená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4077072"/>
            <a:ext cx="1584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pytláck</a:t>
            </a:r>
            <a:r>
              <a:rPr lang="cs-CZ" b="1" dirty="0" smtClean="0"/>
              <a:t>ými</a:t>
            </a:r>
          </a:p>
          <a:p>
            <a:r>
              <a:rPr lang="cs-CZ" dirty="0" smtClean="0"/>
              <a:t>nebezpečn</a:t>
            </a:r>
            <a:r>
              <a:rPr lang="cs-CZ" b="1" dirty="0" smtClean="0"/>
              <a:t>ými</a:t>
            </a:r>
          </a:p>
          <a:p>
            <a:r>
              <a:rPr lang="cs-CZ" dirty="0" smtClean="0"/>
              <a:t>volsk</a:t>
            </a:r>
            <a:r>
              <a:rPr lang="cs-CZ" b="1" dirty="0" smtClean="0"/>
              <a:t>ými</a:t>
            </a:r>
          </a:p>
          <a:p>
            <a:r>
              <a:rPr lang="cs-CZ" dirty="0" smtClean="0"/>
              <a:t>drátěn</a:t>
            </a:r>
            <a:r>
              <a:rPr lang="cs-CZ" b="1" dirty="0" smtClean="0"/>
              <a:t>ými</a:t>
            </a:r>
            <a:endParaRPr lang="cs-CZ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5580112" y="4293096"/>
            <a:ext cx="864096" cy="504056"/>
          </a:xfrm>
          <a:prstGeom prst="roundRect">
            <a:avLst/>
          </a:prstGeom>
          <a:solidFill>
            <a:srgbClr val="EFFE5E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3300"/>
                </a:solidFill>
              </a:rPr>
              <a:t>oky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4077072"/>
            <a:ext cx="12961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kožen</a:t>
            </a:r>
            <a:r>
              <a:rPr lang="cs-CZ" b="1" dirty="0" smtClean="0"/>
              <a:t>ými</a:t>
            </a:r>
          </a:p>
          <a:p>
            <a:r>
              <a:rPr lang="cs-CZ" dirty="0" smtClean="0"/>
              <a:t>pevn</a:t>
            </a:r>
            <a:r>
              <a:rPr lang="cs-CZ" b="1" dirty="0" smtClean="0"/>
              <a:t>ými</a:t>
            </a:r>
            <a:r>
              <a:rPr lang="cs-CZ" dirty="0" smtClean="0"/>
              <a:t> volsk</a:t>
            </a:r>
            <a:r>
              <a:rPr lang="cs-CZ" b="1" dirty="0" smtClean="0"/>
              <a:t>ými</a:t>
            </a:r>
          </a:p>
          <a:p>
            <a:r>
              <a:rPr lang="cs-CZ" dirty="0" smtClean="0"/>
              <a:t>utržen</a:t>
            </a:r>
            <a:r>
              <a:rPr lang="cs-CZ" b="1" dirty="0" smtClean="0"/>
              <a:t>ými</a:t>
            </a:r>
          </a:p>
          <a:p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8028384" y="4365104"/>
            <a:ext cx="827584" cy="504056"/>
          </a:xfrm>
          <a:prstGeom prst="roundRect">
            <a:avLst/>
          </a:prstGeom>
          <a:solidFill>
            <a:srgbClr val="EFFE5E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3300"/>
                </a:solidFill>
              </a:rPr>
              <a:t>uchy</a:t>
            </a:r>
            <a:endParaRPr lang="cs-CZ" sz="2000" dirty="0">
              <a:solidFill>
                <a:srgbClr val="0033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3528" y="5805264"/>
            <a:ext cx="8568952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3300"/>
                </a:solidFill>
              </a:rPr>
              <a:t>Nevěřícíma očima se díval na tašku s utrženými uchy.</a:t>
            </a:r>
            <a:endParaRPr lang="cs-CZ" sz="2800" dirty="0">
              <a:solidFill>
                <a:srgbClr val="003300"/>
              </a:solidFill>
            </a:endParaRPr>
          </a:p>
        </p:txBody>
      </p:sp>
      <p:pic>
        <p:nvPicPr>
          <p:cNvPr id="1027" name="Picture 3" descr="C:\Users\ředitelka\AppData\Local\Microsoft\Windows\Temporary Internet Files\Content.IE5\S60VYMRK\MP9004023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3068960"/>
            <a:ext cx="936104" cy="1080120"/>
          </a:xfrm>
          <a:prstGeom prst="rect">
            <a:avLst/>
          </a:prstGeom>
          <a:noFill/>
        </p:spPr>
      </p:pic>
      <p:pic>
        <p:nvPicPr>
          <p:cNvPr id="1028" name="Picture 4" descr="C:\Users\ředitelka\AppData\Local\Microsoft\Windows\Temporary Internet Files\Content.IE5\XGWX22YM\MC9002381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0"/>
            <a:ext cx="1082054" cy="1466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 animBg="1"/>
      <p:bldP spid="8" grpId="0"/>
      <p:bldP spid="9" grpId="0" animBg="1"/>
      <p:bldP spid="10" grpId="0" animBg="1"/>
      <p:bldP spid="12" grpId="0"/>
      <p:bldP spid="14" grpId="0"/>
      <p:bldP spid="15" grpId="0"/>
      <p:bldP spid="16" grpId="0" animBg="1"/>
      <p:bldP spid="17" grpId="0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DB7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332656"/>
            <a:ext cx="8280920" cy="720080"/>
          </a:xfrm>
          <a:prstGeom prst="roundRect">
            <a:avLst/>
          </a:prstGeom>
          <a:solidFill>
            <a:srgbClr val="003300"/>
          </a:solidFill>
          <a:ln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Doplň správný tvar v množném čísle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79928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Protože je maminka celý den na  </a:t>
            </a:r>
            <a:r>
              <a:rPr lang="cs-CZ" sz="2800" dirty="0" smtClean="0">
                <a:solidFill>
                  <a:srgbClr val="FFFF00"/>
                </a:solidFill>
              </a:rPr>
              <a:t>noha</a:t>
            </a:r>
            <a:r>
              <a:rPr lang="cs-CZ" sz="2800" dirty="0" smtClean="0"/>
              <a:t>  , rozhodl jsem se, že jí pomůžu alespoň s vařením. Člověk musí mít za   </a:t>
            </a:r>
            <a:r>
              <a:rPr lang="cs-CZ" sz="2800" dirty="0" smtClean="0">
                <a:solidFill>
                  <a:srgbClr val="FFFF00"/>
                </a:solidFill>
              </a:rPr>
              <a:t>ucho</a:t>
            </a:r>
            <a:r>
              <a:rPr lang="cs-CZ" sz="2800" dirty="0" smtClean="0"/>
              <a:t>    , aby si uměl správně ulehčit práci. Postavil jsem na plotnu hrnec   s   </a:t>
            </a:r>
            <a:r>
              <a:rPr lang="cs-CZ" sz="2800" dirty="0" smtClean="0">
                <a:solidFill>
                  <a:srgbClr val="FFFF00"/>
                </a:solidFill>
              </a:rPr>
              <a:t>velké ucho</a:t>
            </a:r>
            <a:r>
              <a:rPr lang="cs-CZ" sz="2800" dirty="0" smtClean="0"/>
              <a:t>   . Představoval jsem si, jak uvařím polévku s   </a:t>
            </a:r>
            <a:r>
              <a:rPr lang="cs-CZ" sz="2800" dirty="0" smtClean="0">
                <a:solidFill>
                  <a:srgbClr val="FFFF00"/>
                </a:solidFill>
              </a:rPr>
              <a:t>velké mastné oko</a:t>
            </a:r>
            <a:r>
              <a:rPr lang="cs-CZ" sz="2800" dirty="0" smtClean="0"/>
              <a:t>          . Nevěřil jsem    </a:t>
            </a:r>
            <a:r>
              <a:rPr lang="cs-CZ" sz="2800" dirty="0" smtClean="0">
                <a:solidFill>
                  <a:srgbClr val="FFFF00"/>
                </a:solidFill>
              </a:rPr>
              <a:t>své modré oko</a:t>
            </a:r>
            <a:r>
              <a:rPr lang="cs-CZ" sz="2800" dirty="0" smtClean="0"/>
              <a:t>     ,   když jsem uviděl tu hromadu brambor, které bych měl  </a:t>
            </a:r>
            <a:r>
              <a:rPr lang="cs-CZ" sz="2800" dirty="0" smtClean="0">
                <a:solidFill>
                  <a:srgbClr val="FFFF00"/>
                </a:solidFill>
              </a:rPr>
              <a:t>svoje zlatá ručička </a:t>
            </a:r>
            <a:r>
              <a:rPr lang="cs-CZ" sz="2800" dirty="0" smtClean="0"/>
              <a:t> okrájet. Vyměnil jsem hrnec za pánvičku a začal smažit   </a:t>
            </a:r>
            <a:r>
              <a:rPr lang="cs-CZ" sz="2800" dirty="0" smtClean="0">
                <a:solidFill>
                  <a:srgbClr val="FFFF00"/>
                </a:solidFill>
              </a:rPr>
              <a:t>volské oko</a:t>
            </a:r>
            <a:r>
              <a:rPr lang="cs-CZ" sz="2800" dirty="0" smtClean="0"/>
              <a:t>. Mamince se rozzářily </a:t>
            </a:r>
            <a:r>
              <a:rPr lang="cs-CZ" sz="2800" dirty="0" smtClean="0">
                <a:solidFill>
                  <a:srgbClr val="FFFF00"/>
                </a:solidFill>
              </a:rPr>
              <a:t>oko</a:t>
            </a:r>
            <a:r>
              <a:rPr lang="cs-CZ" sz="2800" dirty="0" smtClean="0"/>
              <a:t> , když mě viděla u plotny.    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1556792"/>
            <a:ext cx="1224136" cy="523220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nohou</a:t>
            </a:r>
            <a:r>
              <a:rPr lang="cs-CZ" sz="2800" dirty="0" smtClean="0"/>
              <a:t>,</a:t>
            </a:r>
            <a:endParaRPr lang="cs-CZ" sz="2400" dirty="0"/>
          </a:p>
        </p:txBody>
      </p:sp>
      <p:pic>
        <p:nvPicPr>
          <p:cNvPr id="1027" name="Picture 3" descr="C:\Users\ředitelka\AppData\Local\Microsoft\Windows\Temporary Internet Files\Content.IE5\XGWX22YM\MC9002792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75727" y="4725144"/>
            <a:ext cx="1268273" cy="182697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971600" y="2420888"/>
            <a:ext cx="1080120" cy="523220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ušima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2852936"/>
            <a:ext cx="2160240" cy="523220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velkými uchy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284984"/>
            <a:ext cx="3528392" cy="523220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velkými mastnými oky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717032"/>
            <a:ext cx="3168352" cy="523220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svým modrým očím</a:t>
            </a:r>
            <a:r>
              <a:rPr lang="cs-CZ" sz="2800" dirty="0" smtClean="0"/>
              <a:t>,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4077072"/>
            <a:ext cx="3888432" cy="523220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svýma zlatýma ručičkama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26309" y="4941168"/>
            <a:ext cx="1722209" cy="523220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volská oka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5013176"/>
            <a:ext cx="648072" cy="523220"/>
          </a:xfrm>
          <a:prstGeom prst="rect">
            <a:avLst/>
          </a:prstGeom>
          <a:solidFill>
            <a:srgbClr val="ABDB77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oči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692696"/>
            <a:ext cx="77048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materiály:</a:t>
            </a:r>
          </a:p>
          <a:p>
            <a:endParaRPr lang="cs-CZ" sz="2800" dirty="0" smtClean="0"/>
          </a:p>
          <a:p>
            <a:r>
              <a:rPr lang="cs-CZ" sz="2800" dirty="0" smtClean="0"/>
              <a:t>obrázky – </a:t>
            </a:r>
            <a:r>
              <a:rPr lang="cs-CZ" sz="2800" dirty="0" smtClean="0">
                <a:hlinkClick r:id="rId2"/>
              </a:rPr>
              <a:t>www.office.microsoft.com</a:t>
            </a:r>
            <a:r>
              <a:rPr lang="cs-CZ" sz="2800" dirty="0" smtClean="0"/>
              <a:t>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texty - vlastní</a:t>
            </a:r>
            <a:endParaRPr lang="cs-CZ" sz="28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500</TotalTime>
  <Words>523</Words>
  <Application>Microsoft Office PowerPoint</Application>
  <PresentationFormat>Předvádění na obrazovce (4:3)</PresentationFormat>
  <Paragraphs>124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58</cp:revision>
  <dcterms:created xsi:type="dcterms:W3CDTF">2012-04-04T10:50:12Z</dcterms:created>
  <dcterms:modified xsi:type="dcterms:W3CDTF">2012-07-13T00:40:01Z</dcterms:modified>
</cp:coreProperties>
</file>