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EDA7"/>
    <a:srgbClr val="F3E57B"/>
    <a:srgbClr val="F8EC52"/>
    <a:srgbClr val="F99391"/>
    <a:srgbClr val="CA7D5A"/>
    <a:srgbClr val="F1CC2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B914F83-D8C1-4A14-A5D4-75AC5E125407}" type="presOf" srcId="{130831A4-0540-4EC5-8F5A-93030E89D2D9}" destId="{F69CC921-512E-49F4-824C-A648EC5F27A5}" srcOrd="0" destOrd="0" presId="urn:microsoft.com/office/officeart/2005/8/layout/target3"/>
    <dgm:cxn modelId="{EC3F1A13-5C80-4B6B-A9B7-636610EDA72B}" type="presOf" srcId="{100B6B2E-82E6-4C11-B19B-F2DB3A0EA64F}" destId="{DBA8199F-D892-4A8E-A352-2B7844050E09}" srcOrd="1" destOrd="0" presId="urn:microsoft.com/office/officeart/2005/8/layout/target3"/>
    <dgm:cxn modelId="{540FC116-F370-4A0F-93D7-7E6A3FB3009A}" type="presOf" srcId="{1D8420EA-BFA0-403B-80F5-647FA396CC45}" destId="{F7B3C0B7-F0F7-4F49-B02C-3630F8C5FAE5}" srcOrd="0" destOrd="0" presId="urn:microsoft.com/office/officeart/2005/8/layout/target3"/>
    <dgm:cxn modelId="{5614991A-22B8-484B-BF8E-0919B8CDB01A}" type="presOf" srcId="{914700B9-77B5-440A-A438-DE98B6D4894D}" destId="{BD9AF279-D483-48F2-BBBD-45F8E8923512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1D918112-64F6-4BED-9365-D41DC0A75A84}" type="presOf" srcId="{100B6B2E-82E6-4C11-B19B-F2DB3A0EA64F}" destId="{645AA564-2E9E-4954-AD87-AE01782CEC59}" srcOrd="0" destOrd="0" presId="urn:microsoft.com/office/officeart/2005/8/layout/target3"/>
    <dgm:cxn modelId="{552ACC28-2207-4A9C-A499-F7D761697E4A}" type="presOf" srcId="{27FE2D31-D344-4B63-A89A-A89AB0D9F3E3}" destId="{FE47432B-CA46-450C-8D8F-66C300A95B52}" srcOrd="0" destOrd="0" presId="urn:microsoft.com/office/officeart/2005/8/layout/target3"/>
    <dgm:cxn modelId="{CFA7C26F-0D38-4E18-BF91-354C9B754ED8}" type="presOf" srcId="{130831A4-0540-4EC5-8F5A-93030E89D2D9}" destId="{8E23E229-92FC-49D1-B5FE-0303176B8A4E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8DA3997F-971B-4947-98A5-B35F3E75506A}" type="presOf" srcId="{914700B9-77B5-440A-A438-DE98B6D4894D}" destId="{E73F1C26-6DCD-4001-88B9-355E01E2BCE7}" srcOrd="0" destOrd="0" presId="urn:microsoft.com/office/officeart/2005/8/layout/target3"/>
    <dgm:cxn modelId="{1F08404C-68DC-4507-9B9A-99D84633332E}" type="presOf" srcId="{1D8420EA-BFA0-403B-80F5-647FA396CC45}" destId="{8467D0EB-87A2-4285-8ACA-0398EFBF29BC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3EF5606F-F3E3-4007-8CE0-6722CB2DD5B8}" type="presParOf" srcId="{FE47432B-CA46-450C-8D8F-66C300A95B52}" destId="{B522209E-30D0-49D6-A340-2D383A11C668}" srcOrd="0" destOrd="0" presId="urn:microsoft.com/office/officeart/2005/8/layout/target3"/>
    <dgm:cxn modelId="{49D1EB3A-AE2D-471A-B938-AA6AA4145C9C}" type="presParOf" srcId="{FE47432B-CA46-450C-8D8F-66C300A95B52}" destId="{ED5A8377-51D5-4DC5-B0E7-680166966720}" srcOrd="1" destOrd="0" presId="urn:microsoft.com/office/officeart/2005/8/layout/target3"/>
    <dgm:cxn modelId="{A68C429B-8D3E-4F9E-AFA5-9506CF78E00F}" type="presParOf" srcId="{FE47432B-CA46-450C-8D8F-66C300A95B52}" destId="{F69CC921-512E-49F4-824C-A648EC5F27A5}" srcOrd="2" destOrd="0" presId="urn:microsoft.com/office/officeart/2005/8/layout/target3"/>
    <dgm:cxn modelId="{26EEE004-A1E6-4102-88FD-E5E25F7BE270}" type="presParOf" srcId="{FE47432B-CA46-450C-8D8F-66C300A95B52}" destId="{61C9CE18-EDA6-4EDF-BA1C-09779D38FBBF}" srcOrd="3" destOrd="0" presId="urn:microsoft.com/office/officeart/2005/8/layout/target3"/>
    <dgm:cxn modelId="{88557E12-A45A-4017-9C46-64D2376680BD}" type="presParOf" srcId="{FE47432B-CA46-450C-8D8F-66C300A95B52}" destId="{D60DEAAB-7AFE-435A-ACF6-18851E4B0426}" srcOrd="4" destOrd="0" presId="urn:microsoft.com/office/officeart/2005/8/layout/target3"/>
    <dgm:cxn modelId="{B0BE9110-52D9-486F-B99D-84C0774C0640}" type="presParOf" srcId="{FE47432B-CA46-450C-8D8F-66C300A95B52}" destId="{F7B3C0B7-F0F7-4F49-B02C-3630F8C5FAE5}" srcOrd="5" destOrd="0" presId="urn:microsoft.com/office/officeart/2005/8/layout/target3"/>
    <dgm:cxn modelId="{E658E6B9-F3E1-4AD6-BDF0-28B0C3E93971}" type="presParOf" srcId="{FE47432B-CA46-450C-8D8F-66C300A95B52}" destId="{C9DA9446-E2D3-4F6A-8960-3CADFBF870B8}" srcOrd="6" destOrd="0" presId="urn:microsoft.com/office/officeart/2005/8/layout/target3"/>
    <dgm:cxn modelId="{A7C75B7C-F497-411A-9289-42B2A08FD958}" type="presParOf" srcId="{FE47432B-CA46-450C-8D8F-66C300A95B52}" destId="{9726EC6F-D322-4CD3-B489-1BE3DF7CE70B}" srcOrd="7" destOrd="0" presId="urn:microsoft.com/office/officeart/2005/8/layout/target3"/>
    <dgm:cxn modelId="{9B9D067A-05DB-48BB-87DE-C2D62082E814}" type="presParOf" srcId="{FE47432B-CA46-450C-8D8F-66C300A95B52}" destId="{645AA564-2E9E-4954-AD87-AE01782CEC59}" srcOrd="8" destOrd="0" presId="urn:microsoft.com/office/officeart/2005/8/layout/target3"/>
    <dgm:cxn modelId="{05021025-AA51-4327-AE35-5A8EC62CDA31}" type="presParOf" srcId="{FE47432B-CA46-450C-8D8F-66C300A95B52}" destId="{8538CAC4-6A86-42B8-B5AF-2FF155DB9D02}" srcOrd="9" destOrd="0" presId="urn:microsoft.com/office/officeart/2005/8/layout/target3"/>
    <dgm:cxn modelId="{6FABBEC3-04EF-40E0-8AD1-5AB590EB401C}" type="presParOf" srcId="{FE47432B-CA46-450C-8D8F-66C300A95B52}" destId="{26FD6024-A07F-46D0-8BC0-B5E595C5673D}" srcOrd="10" destOrd="0" presId="urn:microsoft.com/office/officeart/2005/8/layout/target3"/>
    <dgm:cxn modelId="{DBEFC414-B9B0-4E5D-89D0-519A0C065766}" type="presParOf" srcId="{FE47432B-CA46-450C-8D8F-66C300A95B52}" destId="{E73F1C26-6DCD-4001-88B9-355E01E2BCE7}" srcOrd="11" destOrd="0" presId="urn:microsoft.com/office/officeart/2005/8/layout/target3"/>
    <dgm:cxn modelId="{F743A072-5C1C-4538-9299-B293144D504F}" type="presParOf" srcId="{FE47432B-CA46-450C-8D8F-66C300A95B52}" destId="{8E23E229-92FC-49D1-B5FE-0303176B8A4E}" srcOrd="12" destOrd="0" presId="urn:microsoft.com/office/officeart/2005/8/layout/target3"/>
    <dgm:cxn modelId="{D628D9CE-35A6-4C44-B46D-71C219206EA9}" type="presParOf" srcId="{FE47432B-CA46-450C-8D8F-66C300A95B52}" destId="{8467D0EB-87A2-4285-8ACA-0398EFBF29BC}" srcOrd="13" destOrd="0" presId="urn:microsoft.com/office/officeart/2005/8/layout/target3"/>
    <dgm:cxn modelId="{11EF9C84-7107-488B-9C93-9761D2CA5CB0}" type="presParOf" srcId="{FE47432B-CA46-450C-8D8F-66C300A95B52}" destId="{DBA8199F-D892-4A8E-A352-2B7844050E09}" srcOrd="14" destOrd="0" presId="urn:microsoft.com/office/officeart/2005/8/layout/target3"/>
    <dgm:cxn modelId="{3390E512-81D1-452A-9497-81B89061D2A4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9509C-A377-4824-BD88-D34E1CF78A2B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15BF-0D9B-40E0-B9CC-59B0EDAC12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9509C-A377-4824-BD88-D34E1CF78A2B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15BF-0D9B-40E0-B9CC-59B0EDAC12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9509C-A377-4824-BD88-D34E1CF78A2B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15BF-0D9B-40E0-B9CC-59B0EDAC12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9509C-A377-4824-BD88-D34E1CF78A2B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15BF-0D9B-40E0-B9CC-59B0EDAC12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9509C-A377-4824-BD88-D34E1CF78A2B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15BF-0D9B-40E0-B9CC-59B0EDAC12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9509C-A377-4824-BD88-D34E1CF78A2B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15BF-0D9B-40E0-B9CC-59B0EDAC12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9509C-A377-4824-BD88-D34E1CF78A2B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15BF-0D9B-40E0-B9CC-59B0EDAC12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9509C-A377-4824-BD88-D34E1CF78A2B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15BF-0D9B-40E0-B9CC-59B0EDAC12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9509C-A377-4824-BD88-D34E1CF78A2B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15BF-0D9B-40E0-B9CC-59B0EDAC12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9509C-A377-4824-BD88-D34E1CF78A2B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15BF-0D9B-40E0-B9CC-59B0EDAC12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9509C-A377-4824-BD88-D34E1CF78A2B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15BF-0D9B-40E0-B9CC-59B0EDAC12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F9509C-A377-4824-BD88-D34E1CF78A2B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1A15BF-0D9B-40E0-B9CC-59B0EDAC12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7891422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VY_32_INOVACE_15_S07-Čj-6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6.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Přídavná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jména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4122" y="5373216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8553270"/>
              </p:ext>
            </p:extLst>
          </p:nvPr>
        </p:nvGraphicFramePr>
        <p:xfrm>
          <a:off x="539552" y="3573016"/>
          <a:ext cx="8280920" cy="25862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 pro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Barevné fixy, sešity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a 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tvaroslovné a pravopisné jevy, doplňují mluvnické kategorie u přídavných jmen.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8583021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 aktivnímu zopakování druhů přídavných jmen a k procvičení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pravopisu přídavných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jmen.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správně určuje druh přídavného jména a ovládá pravopis přídavných jmen tvrdých a měkkých.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188640"/>
            <a:ext cx="29097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PŘÍDAV</a:t>
            </a:r>
            <a:r>
              <a:rPr lang="cs-CZ" sz="2800" dirty="0" smtClean="0"/>
              <a:t>NÁ  JMÉNA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692696"/>
            <a:ext cx="33395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přidáv</a:t>
            </a:r>
            <a:r>
              <a:rPr lang="cs-CZ" dirty="0" smtClean="0"/>
              <a:t>áme k podstatným jménům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2996952"/>
            <a:ext cx="1080120" cy="50405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pes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788024" y="3068960"/>
            <a:ext cx="1080120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kočka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55776" y="5301208"/>
            <a:ext cx="1080120" cy="504056"/>
          </a:xfrm>
          <a:prstGeom prst="rect">
            <a:avLst/>
          </a:prstGeom>
          <a:solidFill>
            <a:srgbClr val="F1CC2F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kuře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267744" y="2204864"/>
            <a:ext cx="792088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jaký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95736" y="3068960"/>
            <a:ext cx="936104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který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95736" y="3933056"/>
            <a:ext cx="792088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876256" y="3933056"/>
            <a:ext cx="792088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804248" y="3068960"/>
            <a:ext cx="936104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která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04248" y="2132856"/>
            <a:ext cx="792088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jaká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211960" y="6165304"/>
            <a:ext cx="792088" cy="432048"/>
          </a:xfrm>
          <a:prstGeom prst="rect">
            <a:avLst/>
          </a:prstGeom>
          <a:solidFill>
            <a:srgbClr val="F3E57B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211960" y="5445224"/>
            <a:ext cx="936104" cy="432048"/>
          </a:xfrm>
          <a:prstGeom prst="rect">
            <a:avLst/>
          </a:prstGeom>
          <a:solidFill>
            <a:srgbClr val="F3E57B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které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211960" y="4797152"/>
            <a:ext cx="792088" cy="432048"/>
          </a:xfrm>
          <a:prstGeom prst="rect">
            <a:avLst/>
          </a:prstGeom>
          <a:solidFill>
            <a:srgbClr val="F3E57B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jaké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347864" y="2204864"/>
            <a:ext cx="7175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velký</a:t>
            </a:r>
            <a:endParaRPr lang="cs-CZ" sz="20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347864" y="3140968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lovecký</a:t>
            </a:r>
            <a:endParaRPr lang="cs-CZ" sz="20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347864" y="3933056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Petrův</a:t>
            </a:r>
            <a:endParaRPr lang="cs-CZ" sz="20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740352" y="2204864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černá</a:t>
            </a:r>
            <a:endParaRPr lang="cs-CZ" sz="20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740352" y="3068960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divoká</a:t>
            </a:r>
            <a:endParaRPr lang="cs-CZ" sz="20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740352" y="3933056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Zuzančina</a:t>
            </a:r>
            <a:endParaRPr lang="cs-CZ" sz="20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292080" y="4797152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žluté</a:t>
            </a:r>
            <a:endParaRPr lang="cs-CZ" sz="20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292080" y="5445224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malé</a:t>
            </a:r>
            <a:endParaRPr lang="cs-CZ" sz="20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364088" y="6237312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babiččino</a:t>
            </a:r>
            <a:endParaRPr lang="cs-CZ" sz="2000" dirty="0"/>
          </a:p>
        </p:txBody>
      </p:sp>
      <p:sp>
        <p:nvSpPr>
          <p:cNvPr id="52" name="Obdélník 51"/>
          <p:cNvSpPr/>
          <p:nvPr/>
        </p:nvSpPr>
        <p:spPr>
          <a:xfrm>
            <a:off x="2051720" y="1196752"/>
            <a:ext cx="5328592" cy="57606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Vyjadřují vlastnosti podstatných jmen.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ředitelka\AppData\Local\Microsoft\Windows\Temporary Internet Files\Content.IE5\I09YZ88C\MP9004465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556792"/>
            <a:ext cx="991766" cy="1124744"/>
          </a:xfrm>
          <a:prstGeom prst="rect">
            <a:avLst/>
          </a:prstGeom>
          <a:noFill/>
        </p:spPr>
      </p:pic>
      <p:pic>
        <p:nvPicPr>
          <p:cNvPr id="1029" name="Picture 5" descr="C:\Users\ředitelka\AppData\Local\Microsoft\Windows\Temporary Internet Files\Content.IE5\TJ4KF576\MC9004332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548680"/>
            <a:ext cx="1184176" cy="1184176"/>
          </a:xfrm>
          <a:prstGeom prst="rect">
            <a:avLst/>
          </a:prstGeom>
          <a:noFill/>
        </p:spPr>
      </p:pic>
      <p:pic>
        <p:nvPicPr>
          <p:cNvPr id="1030" name="Picture 6" descr="C:\Users\ředitelka\AppData\Local\Microsoft\Windows\Temporary Internet Files\Content.IE5\O6QWF2JL\MC90043637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5157192"/>
            <a:ext cx="1001266" cy="1073274"/>
          </a:xfrm>
          <a:prstGeom prst="rect">
            <a:avLst/>
          </a:prstGeom>
          <a:noFill/>
        </p:spPr>
      </p:pic>
      <p:cxnSp>
        <p:nvCxnSpPr>
          <p:cNvPr id="30" name="Přímá spojovací šipka 29"/>
          <p:cNvCxnSpPr>
            <a:stCxn id="4" idx="3"/>
            <a:endCxn id="7" idx="1"/>
          </p:cNvCxnSpPr>
          <p:nvPr/>
        </p:nvCxnSpPr>
        <p:spPr>
          <a:xfrm flipV="1">
            <a:off x="1547664" y="2420888"/>
            <a:ext cx="720080" cy="8280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>
            <a:stCxn id="4" idx="3"/>
            <a:endCxn id="8" idx="1"/>
          </p:cNvCxnSpPr>
          <p:nvPr/>
        </p:nvCxnSpPr>
        <p:spPr>
          <a:xfrm>
            <a:off x="1547664" y="3248980"/>
            <a:ext cx="648072" cy="360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>
            <a:stCxn id="4" idx="3"/>
            <a:endCxn id="9" idx="1"/>
          </p:cNvCxnSpPr>
          <p:nvPr/>
        </p:nvCxnSpPr>
        <p:spPr>
          <a:xfrm>
            <a:off x="1547664" y="3248980"/>
            <a:ext cx="648072" cy="9001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>
            <a:stCxn id="5" idx="3"/>
            <a:endCxn id="12" idx="1"/>
          </p:cNvCxnSpPr>
          <p:nvPr/>
        </p:nvCxnSpPr>
        <p:spPr>
          <a:xfrm flipV="1">
            <a:off x="5868144" y="2348880"/>
            <a:ext cx="936104" cy="972108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>
            <a:stCxn id="5" idx="3"/>
            <a:endCxn id="11" idx="1"/>
          </p:cNvCxnSpPr>
          <p:nvPr/>
        </p:nvCxnSpPr>
        <p:spPr>
          <a:xfrm flipV="1">
            <a:off x="5868144" y="3284984"/>
            <a:ext cx="936104" cy="36004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>
            <a:stCxn id="5" idx="3"/>
            <a:endCxn id="10" idx="1"/>
          </p:cNvCxnSpPr>
          <p:nvPr/>
        </p:nvCxnSpPr>
        <p:spPr>
          <a:xfrm>
            <a:off x="5868144" y="3320988"/>
            <a:ext cx="1008112" cy="828092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>
            <a:stCxn id="6" idx="3"/>
            <a:endCxn id="15" idx="1"/>
          </p:cNvCxnSpPr>
          <p:nvPr/>
        </p:nvCxnSpPr>
        <p:spPr>
          <a:xfrm flipV="1">
            <a:off x="3635896" y="5013176"/>
            <a:ext cx="576064" cy="540060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šipka 53"/>
          <p:cNvCxnSpPr>
            <a:stCxn id="6" idx="3"/>
            <a:endCxn id="14" idx="1"/>
          </p:cNvCxnSpPr>
          <p:nvPr/>
        </p:nvCxnSpPr>
        <p:spPr>
          <a:xfrm>
            <a:off x="3635896" y="5553236"/>
            <a:ext cx="576064" cy="108012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šipka 55"/>
          <p:cNvCxnSpPr>
            <a:stCxn id="6" idx="3"/>
            <a:endCxn id="13" idx="1"/>
          </p:cNvCxnSpPr>
          <p:nvPr/>
        </p:nvCxnSpPr>
        <p:spPr>
          <a:xfrm>
            <a:off x="3635896" y="5553236"/>
            <a:ext cx="576064" cy="828092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8496944" cy="8640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Vyjádři pomocí </a:t>
            </a:r>
            <a:r>
              <a:rPr lang="cs-CZ" sz="2400" dirty="0" smtClean="0">
                <a:solidFill>
                  <a:srgbClr val="FF0000"/>
                </a:solidFill>
              </a:rPr>
              <a:t>přídavného jména </a:t>
            </a:r>
            <a:r>
              <a:rPr lang="cs-CZ" sz="2400" dirty="0" smtClean="0">
                <a:solidFill>
                  <a:schemeClr val="tx1"/>
                </a:solidFill>
              </a:rPr>
              <a:t>vlastnost podstatného jména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340768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Chlapec, který nevyrostl, je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844824"/>
            <a:ext cx="3312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Dívka, která se ráda směje, je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492896"/>
            <a:ext cx="46805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Sešit, který ti nepatří, je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5445224"/>
            <a:ext cx="324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Podlaha, která se nemyje, je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3068960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Auto, které nejede, je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3645024"/>
            <a:ext cx="33843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Prsten, který nosí maminka, je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6093296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Žák, který se rád učí, je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4221088"/>
            <a:ext cx="4536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Ptáci, kteří odlétají do teplých krajin, jsou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4869160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Brýle, které patří dědečkovi, jsou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3491880" y="1340768"/>
            <a:ext cx="1080120" cy="43204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malý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3779912" y="1844824"/>
            <a:ext cx="1224136" cy="43204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veselá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3203848" y="2492896"/>
            <a:ext cx="1080120" cy="43204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cizí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2987824" y="3068960"/>
            <a:ext cx="1368152" cy="43204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rozbité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3923928" y="3645024"/>
            <a:ext cx="1872208" cy="43204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maminčin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5076056" y="4221088"/>
            <a:ext cx="1728192" cy="43204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stěhovaví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4139952" y="4869160"/>
            <a:ext cx="2160240" cy="43204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dědečkovy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3635896" y="5373216"/>
            <a:ext cx="1368152" cy="43204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špinavá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3059832" y="6093296"/>
            <a:ext cx="1080120" cy="43204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pilný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7020272" y="1340768"/>
            <a:ext cx="1512168" cy="1584176"/>
          </a:xfrm>
          <a:prstGeom prst="ellipse">
            <a:avLst/>
          </a:prstGeom>
          <a:solidFill>
            <a:srgbClr val="00B0F0"/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Jaký?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7092280" y="3212976"/>
            <a:ext cx="1512168" cy="1584176"/>
          </a:xfrm>
          <a:prstGeom prst="ellipse">
            <a:avLst/>
          </a:prstGeom>
          <a:solidFill>
            <a:srgbClr val="00B0F0"/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Který?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7164288" y="5085184"/>
            <a:ext cx="1512168" cy="1584176"/>
          </a:xfrm>
          <a:prstGeom prst="ellipse">
            <a:avLst/>
          </a:prstGeom>
          <a:solidFill>
            <a:srgbClr val="00B0F0"/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Čí?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32656"/>
            <a:ext cx="8352928" cy="122413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Přídavná jména se shodují s řídícím podstatným jménem </a:t>
            </a:r>
            <a:r>
              <a:rPr lang="cs-CZ" sz="2800" dirty="0" smtClean="0">
                <a:solidFill>
                  <a:srgbClr val="FF0000"/>
                </a:solidFill>
              </a:rPr>
              <a:t>v rodě, čísle a pádě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700808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 koruně stromu zpíval </a:t>
            </a:r>
            <a:r>
              <a:rPr lang="cs-CZ" sz="2800" b="1" dirty="0" smtClean="0">
                <a:solidFill>
                  <a:srgbClr val="FF0000"/>
                </a:solidFill>
              </a:rPr>
              <a:t>černý kos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276872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kos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35696" y="2276872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1. pád, číslo jednotné, rod mužský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2852936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černý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35696" y="2780928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1. pád, číslo jednotné, rod mužský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3501008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Nejlepší sirup je z </a:t>
            </a:r>
            <a:r>
              <a:rPr lang="cs-CZ" sz="2800" b="1" dirty="0" smtClean="0">
                <a:solidFill>
                  <a:srgbClr val="FF0000"/>
                </a:solidFill>
              </a:rPr>
              <a:t>lesních malin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4005064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malin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07704" y="4005064"/>
            <a:ext cx="6336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2. pád, číslo množné, rod ženský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4509120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lesních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07704" y="4509120"/>
            <a:ext cx="5040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2. pád, číslo množné, rod ženský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9" name="Picture 5" descr="C:\Users\ředitelka\AppData\Local\Microsoft\Windows\Temporary Internet Files\Content.IE5\FPBKAKOT\MC90043690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2924944"/>
            <a:ext cx="1714500" cy="1714500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467544" y="5517232"/>
            <a:ext cx="8352928" cy="115212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Rod, číslo a pád přídavného jména snadno  určíme podle rodu, čísla a pádu řídícího podstatného jména.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1" grpId="0"/>
      <p:bldP spid="13" grpId="0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260648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Druhy přídavných jmen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179512" y="980728"/>
            <a:ext cx="2592288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tvrdá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131840" y="980728"/>
            <a:ext cx="2592288" cy="720080"/>
          </a:xfrm>
          <a:prstGeom prst="rect">
            <a:avLst/>
          </a:prstGeom>
          <a:solidFill>
            <a:srgbClr val="F8EC5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měkká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300192" y="980728"/>
            <a:ext cx="2592288" cy="720080"/>
          </a:xfrm>
          <a:prstGeom prst="rect">
            <a:avLst/>
          </a:prstGeom>
          <a:solidFill>
            <a:srgbClr val="F9939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přivlastňovací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71600" y="1844824"/>
            <a:ext cx="15121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mlad</a:t>
            </a:r>
            <a:r>
              <a:rPr lang="cs-CZ" sz="2800" b="1" dirty="0" smtClean="0"/>
              <a:t>ý</a:t>
            </a:r>
          </a:p>
          <a:p>
            <a:r>
              <a:rPr lang="cs-CZ" sz="2800" dirty="0" smtClean="0"/>
              <a:t>mlad</a:t>
            </a:r>
            <a:r>
              <a:rPr lang="cs-CZ" sz="2800" b="1" dirty="0" smtClean="0"/>
              <a:t>á</a:t>
            </a:r>
          </a:p>
          <a:p>
            <a:r>
              <a:rPr lang="cs-CZ" sz="2800" dirty="0" smtClean="0"/>
              <a:t>mlad</a:t>
            </a:r>
            <a:r>
              <a:rPr lang="cs-CZ" sz="2800" b="1" dirty="0" smtClean="0"/>
              <a:t>é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23928" y="1844824"/>
            <a:ext cx="11521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jarn</a:t>
            </a:r>
            <a:r>
              <a:rPr lang="cs-CZ" sz="2800" b="1" dirty="0" smtClean="0"/>
              <a:t>í</a:t>
            </a:r>
          </a:p>
          <a:p>
            <a:r>
              <a:rPr lang="cs-CZ" sz="2800" dirty="0" smtClean="0"/>
              <a:t>jarn</a:t>
            </a:r>
            <a:r>
              <a:rPr lang="cs-CZ" sz="2800" b="1" dirty="0" smtClean="0"/>
              <a:t>í</a:t>
            </a:r>
          </a:p>
          <a:p>
            <a:r>
              <a:rPr lang="cs-CZ" sz="2800" dirty="0" smtClean="0"/>
              <a:t>jarn</a:t>
            </a:r>
            <a:r>
              <a:rPr lang="cs-CZ" sz="2800" b="1" dirty="0" smtClean="0"/>
              <a:t>í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1772816"/>
            <a:ext cx="1224136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otc</a:t>
            </a:r>
            <a:r>
              <a:rPr lang="cs-CZ" sz="2800" b="1" dirty="0" smtClean="0"/>
              <a:t>ův</a:t>
            </a:r>
          </a:p>
          <a:p>
            <a:r>
              <a:rPr lang="cs-CZ" sz="2800" dirty="0" smtClean="0"/>
              <a:t>otc</a:t>
            </a:r>
            <a:r>
              <a:rPr lang="cs-CZ" sz="2800" b="1" dirty="0" smtClean="0"/>
              <a:t>ova</a:t>
            </a:r>
          </a:p>
          <a:p>
            <a:r>
              <a:rPr lang="cs-CZ" sz="2800" dirty="0" smtClean="0"/>
              <a:t>otc</a:t>
            </a:r>
            <a:r>
              <a:rPr lang="cs-CZ" sz="2800" b="1" dirty="0" smtClean="0"/>
              <a:t>ovo</a:t>
            </a: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631832" y="1772816"/>
            <a:ext cx="15121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matč</a:t>
            </a:r>
            <a:r>
              <a:rPr lang="cs-CZ" sz="2800" b="1" dirty="0" smtClean="0"/>
              <a:t>in</a:t>
            </a:r>
          </a:p>
          <a:p>
            <a:r>
              <a:rPr lang="cs-CZ" sz="2800" dirty="0" smtClean="0"/>
              <a:t>matč</a:t>
            </a:r>
            <a:r>
              <a:rPr lang="cs-CZ" sz="2800" b="1" dirty="0" smtClean="0"/>
              <a:t>ina</a:t>
            </a:r>
          </a:p>
          <a:p>
            <a:r>
              <a:rPr lang="cs-CZ" sz="2800" dirty="0" smtClean="0"/>
              <a:t>matč</a:t>
            </a:r>
            <a:r>
              <a:rPr lang="cs-CZ" sz="2800" b="1" dirty="0" smtClean="0"/>
              <a:t>ino</a:t>
            </a:r>
            <a:endParaRPr lang="cs-CZ" sz="2800" b="1" dirty="0"/>
          </a:p>
        </p:txBody>
      </p:sp>
      <p:sp>
        <p:nvSpPr>
          <p:cNvPr id="13" name="Obdélník 12"/>
          <p:cNvSpPr/>
          <p:nvPr/>
        </p:nvSpPr>
        <p:spPr>
          <a:xfrm>
            <a:off x="323528" y="3284984"/>
            <a:ext cx="576064" cy="5760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-ý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115616" y="3284984"/>
            <a:ext cx="576064" cy="5760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-á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835696" y="3284984"/>
            <a:ext cx="576064" cy="5760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-é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131840" y="3284984"/>
            <a:ext cx="576064" cy="576064"/>
          </a:xfrm>
          <a:prstGeom prst="rect">
            <a:avLst/>
          </a:prstGeom>
          <a:solidFill>
            <a:srgbClr val="F8EC5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-í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788024" y="3284984"/>
            <a:ext cx="576064" cy="576064"/>
          </a:xfrm>
          <a:prstGeom prst="rect">
            <a:avLst/>
          </a:prstGeom>
          <a:solidFill>
            <a:srgbClr val="F8EC5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-í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995936" y="3284984"/>
            <a:ext cx="576064" cy="576064"/>
          </a:xfrm>
          <a:prstGeom prst="rect">
            <a:avLst/>
          </a:prstGeom>
          <a:solidFill>
            <a:srgbClr val="F8EC5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-í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516216" y="3212976"/>
            <a:ext cx="648072" cy="576064"/>
          </a:xfrm>
          <a:prstGeom prst="rect">
            <a:avLst/>
          </a:prstGeom>
          <a:solidFill>
            <a:srgbClr val="F9939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-</a:t>
            </a:r>
            <a:r>
              <a:rPr lang="cs-CZ" sz="2800" dirty="0" smtClean="0">
                <a:solidFill>
                  <a:schemeClr val="tx1"/>
                </a:solidFill>
              </a:rPr>
              <a:t>ův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516216" y="4653136"/>
            <a:ext cx="864096" cy="576064"/>
          </a:xfrm>
          <a:prstGeom prst="rect">
            <a:avLst/>
          </a:prstGeom>
          <a:solidFill>
            <a:srgbClr val="F9939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-</a:t>
            </a:r>
            <a:r>
              <a:rPr lang="cs-CZ" sz="2800" dirty="0" smtClean="0">
                <a:solidFill>
                  <a:schemeClr val="tx1"/>
                </a:solidFill>
              </a:rPr>
              <a:t>ovo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516216" y="3933056"/>
            <a:ext cx="864096" cy="576064"/>
          </a:xfrm>
          <a:prstGeom prst="rect">
            <a:avLst/>
          </a:prstGeom>
          <a:solidFill>
            <a:srgbClr val="F9939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-ova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8172400" y="4653136"/>
            <a:ext cx="792088" cy="576064"/>
          </a:xfrm>
          <a:prstGeom prst="rect">
            <a:avLst/>
          </a:prstGeom>
          <a:solidFill>
            <a:srgbClr val="F9939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-</a:t>
            </a:r>
            <a:r>
              <a:rPr lang="cs-CZ" sz="2800" dirty="0" smtClean="0">
                <a:solidFill>
                  <a:schemeClr val="tx1"/>
                </a:solidFill>
              </a:rPr>
              <a:t>ino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8172400" y="3933056"/>
            <a:ext cx="792088" cy="576064"/>
          </a:xfrm>
          <a:prstGeom prst="rect">
            <a:avLst/>
          </a:prstGeom>
          <a:solidFill>
            <a:srgbClr val="F9939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-</a:t>
            </a:r>
            <a:r>
              <a:rPr lang="cs-CZ" sz="2800" dirty="0" smtClean="0">
                <a:solidFill>
                  <a:schemeClr val="tx1"/>
                </a:solidFill>
              </a:rPr>
              <a:t>ina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8172400" y="3212976"/>
            <a:ext cx="576064" cy="576064"/>
          </a:xfrm>
          <a:prstGeom prst="rect">
            <a:avLst/>
          </a:prstGeom>
          <a:solidFill>
            <a:srgbClr val="F9939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-in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79512" y="4725144"/>
            <a:ext cx="5976664" cy="1512168"/>
          </a:xfrm>
          <a:prstGeom prst="rect">
            <a:avLst/>
          </a:prstGeom>
          <a:solidFill>
            <a:srgbClr val="F8EC5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Přídavná jména odvozená z názvů </a:t>
            </a:r>
            <a:r>
              <a:rPr lang="cs-CZ" sz="2400" b="1" dirty="0" smtClean="0">
                <a:solidFill>
                  <a:schemeClr val="tx1"/>
                </a:solidFill>
              </a:rPr>
              <a:t>zvířat</a:t>
            </a:r>
            <a:r>
              <a:rPr lang="cs-CZ" sz="2400" dirty="0" smtClean="0">
                <a:solidFill>
                  <a:schemeClr val="tx1"/>
                </a:solidFill>
              </a:rPr>
              <a:t> jsou vždy </a:t>
            </a:r>
            <a:r>
              <a:rPr lang="cs-CZ" sz="2400" b="1" dirty="0" smtClean="0">
                <a:solidFill>
                  <a:schemeClr val="tx1"/>
                </a:solidFill>
              </a:rPr>
              <a:t>měkká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pPr algn="ctr"/>
            <a:endParaRPr lang="cs-CZ" sz="2400" dirty="0" smtClean="0">
              <a:solidFill>
                <a:schemeClr val="tx1"/>
              </a:solidFill>
            </a:endParaRP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ps</a:t>
            </a:r>
            <a:r>
              <a:rPr lang="cs-CZ" sz="2400" b="1" dirty="0" smtClean="0">
                <a:solidFill>
                  <a:schemeClr val="tx1"/>
                </a:solidFill>
              </a:rPr>
              <a:t>í</a:t>
            </a:r>
            <a:r>
              <a:rPr lang="cs-CZ" sz="2400" dirty="0" smtClean="0">
                <a:solidFill>
                  <a:schemeClr val="tx1"/>
                </a:solidFill>
              </a:rPr>
              <a:t>, želv</a:t>
            </a:r>
            <a:r>
              <a:rPr lang="cs-CZ" sz="2400" b="1" dirty="0" smtClean="0">
                <a:solidFill>
                  <a:schemeClr val="tx1"/>
                </a:solidFill>
              </a:rPr>
              <a:t>í</a:t>
            </a:r>
            <a:r>
              <a:rPr lang="cs-CZ" sz="2400" dirty="0" smtClean="0">
                <a:solidFill>
                  <a:schemeClr val="tx1"/>
                </a:solidFill>
              </a:rPr>
              <a:t>, krokodýl</a:t>
            </a:r>
            <a:r>
              <a:rPr lang="cs-CZ" sz="2400" b="1" dirty="0" smtClean="0">
                <a:solidFill>
                  <a:schemeClr val="tx1"/>
                </a:solidFill>
              </a:rPr>
              <a:t>í</a:t>
            </a:r>
            <a:r>
              <a:rPr lang="cs-CZ" sz="2400" dirty="0" smtClean="0">
                <a:solidFill>
                  <a:schemeClr val="tx1"/>
                </a:solidFill>
              </a:rPr>
              <a:t>, sov</a:t>
            </a:r>
            <a:r>
              <a:rPr lang="cs-CZ" sz="2400" b="1" dirty="0" smtClean="0">
                <a:solidFill>
                  <a:schemeClr val="tx1"/>
                </a:solidFill>
              </a:rPr>
              <a:t>í</a:t>
            </a:r>
            <a:r>
              <a:rPr lang="cs-CZ" sz="2400" dirty="0" smtClean="0">
                <a:solidFill>
                  <a:schemeClr val="tx1"/>
                </a:solidFill>
              </a:rPr>
              <a:t>, orl</a:t>
            </a:r>
            <a:r>
              <a:rPr lang="cs-CZ" sz="2400" b="1" dirty="0" smtClean="0">
                <a:solidFill>
                  <a:schemeClr val="tx1"/>
                </a:solidFill>
              </a:rPr>
              <a:t>í</a:t>
            </a:r>
            <a:r>
              <a:rPr lang="cs-CZ" sz="2400" dirty="0" smtClean="0">
                <a:solidFill>
                  <a:schemeClr val="tx1"/>
                </a:solidFill>
              </a:rPr>
              <a:t>, ryb</a:t>
            </a:r>
            <a:r>
              <a:rPr lang="cs-CZ" sz="2400" b="1" dirty="0" smtClean="0">
                <a:solidFill>
                  <a:schemeClr val="tx1"/>
                </a:solidFill>
              </a:rPr>
              <a:t>í</a:t>
            </a:r>
            <a:r>
              <a:rPr lang="cs-CZ" sz="2400" dirty="0" smtClean="0">
                <a:solidFill>
                  <a:schemeClr val="tx1"/>
                </a:solidFill>
              </a:rPr>
              <a:t>,</a:t>
            </a:r>
          </a:p>
        </p:txBody>
      </p:sp>
      <p:sp>
        <p:nvSpPr>
          <p:cNvPr id="27" name="Zaoblený obdélník 26"/>
          <p:cNvSpPr/>
          <p:nvPr/>
        </p:nvSpPr>
        <p:spPr>
          <a:xfrm>
            <a:off x="179512" y="1844824"/>
            <a:ext cx="720080" cy="360040"/>
          </a:xfrm>
          <a:prstGeom prst="roundRect">
            <a:avLst/>
          </a:prstGeom>
          <a:solidFill>
            <a:srgbClr val="92D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ten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79512" y="2276872"/>
            <a:ext cx="720080" cy="360040"/>
          </a:xfrm>
          <a:prstGeom prst="roundRect">
            <a:avLst/>
          </a:prstGeom>
          <a:solidFill>
            <a:srgbClr val="92D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ta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79512" y="2708920"/>
            <a:ext cx="720080" cy="360040"/>
          </a:xfrm>
          <a:prstGeom prst="roundRect">
            <a:avLst/>
          </a:prstGeom>
          <a:solidFill>
            <a:srgbClr val="92D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to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ředitelka\AppData\Local\Microsoft\Windows\Temporary Internet Files\Content.IE5\S60VYMRK\MP90043102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5517232"/>
            <a:ext cx="999133" cy="11247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/>
      <p:bldP spid="10" grpId="0"/>
      <p:bldP spid="11" grpId="0"/>
      <p:bldP spid="12" grpId="0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88640"/>
            <a:ext cx="7200800" cy="6480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Přídavná jména tvrdá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124744"/>
            <a:ext cx="576064" cy="5040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-í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124744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píšeme pouze v 1. a 5. pádu čísla množného rodu mužského životného</a:t>
            </a:r>
            <a:endParaRPr lang="cs-CZ" sz="24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331640" y="1988840"/>
          <a:ext cx="6264696" cy="41730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6344"/>
                <a:gridCol w="3168352"/>
              </a:tblGrid>
              <a:tr h="52777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1. pád,</a:t>
                      </a:r>
                      <a:r>
                        <a:rPr lang="cs-CZ" sz="2400" baseline="0" dirty="0" smtClean="0"/>
                        <a:t> číslo jednotné</a:t>
                      </a:r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1. pád, číslo množné</a:t>
                      </a:r>
                      <a:endParaRPr lang="cs-CZ" sz="2400" dirty="0"/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527778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vybíravý</a:t>
                      </a:r>
                      <a:endParaRPr lang="cs-CZ" sz="20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27778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hravý</a:t>
                      </a:r>
                      <a:endParaRPr lang="cs-CZ" sz="20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7865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drahý</a:t>
                      </a:r>
                      <a:endParaRPr lang="cs-CZ" sz="20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27778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známý</a:t>
                      </a:r>
                      <a:endParaRPr lang="cs-CZ" sz="20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27778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hladový</a:t>
                      </a:r>
                      <a:endParaRPr lang="cs-CZ" sz="20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27778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zdravý</a:t>
                      </a:r>
                      <a:endParaRPr lang="cs-CZ" sz="20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27778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rockový</a:t>
                      </a:r>
                      <a:endParaRPr lang="cs-CZ" sz="20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555776" y="2492896"/>
            <a:ext cx="158417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strávník</a:t>
            </a:r>
          </a:p>
          <a:p>
            <a:endParaRPr lang="cs-CZ" dirty="0" smtClean="0"/>
          </a:p>
          <a:p>
            <a:r>
              <a:rPr lang="cs-CZ" dirty="0" smtClean="0"/>
              <a:t>pes</a:t>
            </a:r>
          </a:p>
          <a:p>
            <a:endParaRPr lang="cs-CZ" dirty="0" smtClean="0"/>
          </a:p>
          <a:p>
            <a:r>
              <a:rPr lang="cs-CZ" dirty="0" smtClean="0"/>
              <a:t>přítel</a:t>
            </a:r>
          </a:p>
          <a:p>
            <a:endParaRPr lang="cs-CZ" dirty="0" smtClean="0"/>
          </a:p>
          <a:p>
            <a:r>
              <a:rPr lang="cs-CZ" dirty="0" smtClean="0"/>
              <a:t>spisovatel</a:t>
            </a:r>
          </a:p>
          <a:p>
            <a:endParaRPr lang="cs-CZ" dirty="0" smtClean="0"/>
          </a:p>
          <a:p>
            <a:r>
              <a:rPr lang="cs-CZ" dirty="0" smtClean="0"/>
              <a:t>chlapec</a:t>
            </a:r>
          </a:p>
          <a:p>
            <a:endParaRPr lang="cs-CZ" dirty="0" smtClean="0"/>
          </a:p>
          <a:p>
            <a:r>
              <a:rPr lang="cs-CZ" dirty="0" smtClean="0"/>
              <a:t>sportovec</a:t>
            </a:r>
          </a:p>
          <a:p>
            <a:endParaRPr lang="cs-CZ" dirty="0" smtClean="0"/>
          </a:p>
          <a:p>
            <a:r>
              <a:rPr lang="cs-CZ" dirty="0" smtClean="0"/>
              <a:t>zpěvák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99992" y="2492897"/>
            <a:ext cx="316835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vybírav</a:t>
            </a:r>
            <a:r>
              <a:rPr lang="cs-CZ" b="1" dirty="0" smtClean="0"/>
              <a:t>í</a:t>
            </a:r>
            <a:r>
              <a:rPr lang="cs-CZ" dirty="0" smtClean="0"/>
              <a:t> strávníci</a:t>
            </a:r>
          </a:p>
          <a:p>
            <a:endParaRPr lang="cs-CZ" dirty="0" smtClean="0"/>
          </a:p>
          <a:p>
            <a:r>
              <a:rPr lang="cs-CZ" dirty="0" smtClean="0"/>
              <a:t>hrav</a:t>
            </a:r>
            <a:r>
              <a:rPr lang="cs-CZ" b="1" dirty="0" smtClean="0"/>
              <a:t>í</a:t>
            </a:r>
            <a:r>
              <a:rPr lang="cs-CZ" dirty="0" smtClean="0"/>
              <a:t> psi</a:t>
            </a:r>
          </a:p>
          <a:p>
            <a:endParaRPr lang="cs-CZ" dirty="0" smtClean="0"/>
          </a:p>
          <a:p>
            <a:r>
              <a:rPr lang="cs-CZ" dirty="0" smtClean="0"/>
              <a:t>draz</a:t>
            </a:r>
            <a:r>
              <a:rPr lang="cs-CZ" b="1" dirty="0" smtClean="0"/>
              <a:t>í</a:t>
            </a:r>
            <a:r>
              <a:rPr lang="cs-CZ" dirty="0" smtClean="0"/>
              <a:t> přátelé</a:t>
            </a:r>
          </a:p>
          <a:p>
            <a:endParaRPr lang="cs-CZ" dirty="0" smtClean="0"/>
          </a:p>
          <a:p>
            <a:r>
              <a:rPr lang="cs-CZ" dirty="0" smtClean="0"/>
              <a:t>znám</a:t>
            </a:r>
            <a:r>
              <a:rPr lang="cs-CZ" b="1" dirty="0" smtClean="0"/>
              <a:t>í</a:t>
            </a:r>
            <a:r>
              <a:rPr lang="cs-CZ" dirty="0" smtClean="0"/>
              <a:t> spisovatelé</a:t>
            </a:r>
          </a:p>
          <a:p>
            <a:endParaRPr lang="cs-CZ" dirty="0" smtClean="0"/>
          </a:p>
          <a:p>
            <a:r>
              <a:rPr lang="cs-CZ" dirty="0" smtClean="0"/>
              <a:t>hladov</a:t>
            </a:r>
            <a:r>
              <a:rPr lang="cs-CZ" b="1" dirty="0" smtClean="0"/>
              <a:t>í</a:t>
            </a:r>
            <a:r>
              <a:rPr lang="cs-CZ" dirty="0" smtClean="0"/>
              <a:t> chlapci</a:t>
            </a:r>
          </a:p>
          <a:p>
            <a:endParaRPr lang="cs-CZ" dirty="0" smtClean="0"/>
          </a:p>
          <a:p>
            <a:r>
              <a:rPr lang="cs-CZ" dirty="0" smtClean="0"/>
              <a:t>zdrav</a:t>
            </a:r>
            <a:r>
              <a:rPr lang="cs-CZ" b="1" dirty="0" smtClean="0"/>
              <a:t>í </a:t>
            </a:r>
            <a:r>
              <a:rPr lang="cs-CZ" dirty="0" smtClean="0"/>
              <a:t>sportovci</a:t>
            </a:r>
          </a:p>
          <a:p>
            <a:endParaRPr lang="cs-CZ" dirty="0" smtClean="0"/>
          </a:p>
          <a:p>
            <a:r>
              <a:rPr lang="cs-CZ" dirty="0" smtClean="0"/>
              <a:t>rockov</a:t>
            </a:r>
            <a:r>
              <a:rPr lang="cs-CZ" b="1" dirty="0" smtClean="0"/>
              <a:t>í</a:t>
            </a:r>
            <a:r>
              <a:rPr lang="cs-CZ" dirty="0" smtClean="0"/>
              <a:t> zpěváci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8028384" y="2708920"/>
            <a:ext cx="576064" cy="504056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-í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95536" y="2708920"/>
            <a:ext cx="576064" cy="50405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ý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188640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Doplň i/y.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052736"/>
            <a:ext cx="8640960" cy="2448272"/>
          </a:xfrm>
          <a:prstGeom prst="rect">
            <a:avLst/>
          </a:prstGeom>
          <a:solidFill>
            <a:srgbClr val="F7EDA7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Na komíně </a:t>
            </a:r>
            <a:r>
              <a:rPr lang="cs-CZ" sz="2000" b="1" dirty="0" smtClean="0">
                <a:solidFill>
                  <a:schemeClr val="tx1"/>
                </a:solidFill>
              </a:rPr>
              <a:t>opuštěného</a:t>
            </a:r>
            <a:r>
              <a:rPr lang="cs-CZ" sz="2000" dirty="0" smtClean="0">
                <a:solidFill>
                  <a:schemeClr val="tx1"/>
                </a:solidFill>
              </a:rPr>
              <a:t> pivovaru se usadil čáp </a:t>
            </a:r>
            <a:r>
              <a:rPr lang="cs-CZ" sz="2000" dirty="0" smtClean="0">
                <a:solidFill>
                  <a:schemeClr val="tx1"/>
                </a:solidFill>
              </a:rPr>
              <a:t>bíl</a:t>
            </a:r>
            <a:r>
              <a:rPr lang="cs-CZ" sz="2000" dirty="0" smtClean="0">
                <a:solidFill>
                  <a:schemeClr val="tx1"/>
                </a:solidFill>
              </a:rPr>
              <a:t>-. Je to </a:t>
            </a:r>
            <a:r>
              <a:rPr lang="cs-CZ" sz="2000" b="1" dirty="0" smtClean="0">
                <a:solidFill>
                  <a:schemeClr val="tx1"/>
                </a:solidFill>
              </a:rPr>
              <a:t>nejznámější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brodiv</a:t>
            </a:r>
            <a:r>
              <a:rPr lang="cs-CZ" sz="2000" dirty="0" smtClean="0">
                <a:solidFill>
                  <a:schemeClr val="tx1"/>
                </a:solidFill>
              </a:rPr>
              <a:t>- pták. </a:t>
            </a:r>
          </a:p>
          <a:p>
            <a:r>
              <a:rPr lang="cs-CZ" sz="2000" b="1" dirty="0" smtClean="0">
                <a:solidFill>
                  <a:schemeClr val="tx1"/>
                </a:solidFill>
              </a:rPr>
              <a:t>Čap-</a:t>
            </a:r>
            <a:r>
              <a:rPr lang="cs-CZ" sz="2000" dirty="0" smtClean="0">
                <a:solidFill>
                  <a:schemeClr val="tx1"/>
                </a:solidFill>
              </a:rPr>
              <a:t> hnízdo se skládá z větví a klacků. Čápi tvoří věrný pár po cel- život. Samice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snáší 3 – 5 </a:t>
            </a:r>
            <a:r>
              <a:rPr lang="cs-CZ" sz="2000" b="1" dirty="0" smtClean="0">
                <a:solidFill>
                  <a:schemeClr val="tx1"/>
                </a:solidFill>
              </a:rPr>
              <a:t>bíl</a:t>
            </a:r>
            <a:r>
              <a:rPr lang="cs-CZ" sz="2000" b="1" dirty="0" smtClean="0">
                <a:solidFill>
                  <a:schemeClr val="tx1"/>
                </a:solidFill>
              </a:rPr>
              <a:t>-ch</a:t>
            </a:r>
            <a:r>
              <a:rPr lang="cs-CZ" sz="2000" dirty="0" smtClean="0">
                <a:solidFill>
                  <a:schemeClr val="tx1"/>
                </a:solidFill>
              </a:rPr>
              <a:t> vajec. </a:t>
            </a:r>
            <a:r>
              <a:rPr lang="cs-CZ" sz="2000" dirty="0" smtClean="0">
                <a:solidFill>
                  <a:schemeClr val="tx1"/>
                </a:solidFill>
              </a:rPr>
              <a:t>Starostliv</a:t>
            </a:r>
            <a:r>
              <a:rPr lang="cs-CZ" sz="2000" dirty="0" smtClean="0">
                <a:solidFill>
                  <a:schemeClr val="tx1"/>
                </a:solidFill>
              </a:rPr>
              <a:t>- rodiče naučí mláďata vše potřebné pro život.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Klapot čap-ch zobáků je slyšet na </a:t>
            </a:r>
            <a:r>
              <a:rPr lang="cs-CZ" sz="2000" b="1" dirty="0" smtClean="0">
                <a:solidFill>
                  <a:schemeClr val="tx1"/>
                </a:solidFill>
              </a:rPr>
              <a:t>velkou</a:t>
            </a:r>
            <a:r>
              <a:rPr lang="cs-CZ" sz="2000" dirty="0" smtClean="0">
                <a:solidFill>
                  <a:schemeClr val="tx1"/>
                </a:solidFill>
              </a:rPr>
              <a:t> vzdálenost. Čápa s jeho jeden a půl </a:t>
            </a:r>
          </a:p>
          <a:p>
            <a:r>
              <a:rPr lang="cs-CZ" sz="2000" b="1" dirty="0" smtClean="0">
                <a:solidFill>
                  <a:schemeClr val="tx1"/>
                </a:solidFill>
              </a:rPr>
              <a:t>metrov</a:t>
            </a:r>
            <a:r>
              <a:rPr lang="cs-CZ" sz="2000" b="1" dirty="0" smtClean="0">
                <a:solidFill>
                  <a:schemeClr val="tx1"/>
                </a:solidFill>
              </a:rPr>
              <a:t>-m</a:t>
            </a:r>
            <a:r>
              <a:rPr lang="cs-CZ" sz="2000" dirty="0" smtClean="0">
                <a:solidFill>
                  <a:schemeClr val="tx1"/>
                </a:solidFill>
              </a:rPr>
              <a:t> rozpětím křídel nelze na obloze přehlédnout. Skvěle ovládají plachtění, při letu dokážou využít </a:t>
            </a:r>
            <a:r>
              <a:rPr lang="cs-CZ" sz="2000" dirty="0" smtClean="0">
                <a:solidFill>
                  <a:schemeClr val="tx1"/>
                </a:solidFill>
              </a:rPr>
              <a:t>tepl</a:t>
            </a:r>
            <a:r>
              <a:rPr lang="cs-CZ" sz="2000" dirty="0" smtClean="0">
                <a:solidFill>
                  <a:schemeClr val="tx1"/>
                </a:solidFill>
              </a:rPr>
              <a:t>-ch vzdušných proudů. Do </a:t>
            </a:r>
            <a:r>
              <a:rPr lang="cs-CZ" sz="2000" dirty="0" smtClean="0">
                <a:solidFill>
                  <a:schemeClr val="tx1"/>
                </a:solidFill>
              </a:rPr>
              <a:t>tepl</a:t>
            </a:r>
            <a:r>
              <a:rPr lang="cs-CZ" sz="2000" dirty="0" smtClean="0">
                <a:solidFill>
                  <a:schemeClr val="tx1"/>
                </a:solidFill>
              </a:rPr>
              <a:t>-ch krajin se vracejí na zimu, jsou to </a:t>
            </a:r>
            <a:r>
              <a:rPr lang="cs-CZ" sz="2000" b="1" dirty="0" smtClean="0">
                <a:solidFill>
                  <a:schemeClr val="tx1"/>
                </a:solidFill>
              </a:rPr>
              <a:t>stěhovav</a:t>
            </a:r>
            <a:r>
              <a:rPr lang="cs-CZ" sz="2000" b="1" dirty="0" smtClean="0">
                <a:solidFill>
                  <a:schemeClr val="tx1"/>
                </a:solidFill>
              </a:rPr>
              <a:t>-</a:t>
            </a:r>
            <a:r>
              <a:rPr lang="cs-CZ" sz="2000" dirty="0" smtClean="0">
                <a:solidFill>
                  <a:schemeClr val="tx1"/>
                </a:solidFill>
              </a:rPr>
              <a:t> ptáci.</a:t>
            </a:r>
            <a:endParaRPr lang="cs-CZ" sz="2000" dirty="0">
              <a:solidFill>
                <a:schemeClr val="tx1"/>
              </a:solidFill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323528" y="3645024"/>
          <a:ext cx="8496942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960106"/>
                <a:gridCol w="1416157"/>
                <a:gridCol w="1416157"/>
                <a:gridCol w="1416157"/>
                <a:gridCol w="141615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pád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druh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opuštěného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nejznámější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čapí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bílých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velkou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metrovým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stěhovaví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2195736" y="4005064"/>
          <a:ext cx="6624738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6104"/>
                <a:gridCol w="1440160"/>
                <a:gridCol w="1440160"/>
                <a:gridCol w="1368152"/>
                <a:gridCol w="14401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2.p.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jednotné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mužský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tvrdé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mladý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1.p.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jednotné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mužský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měkké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jarní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1.p.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jednotné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střední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měkké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jarní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2.p.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množné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střední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tvrdé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mladý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4.p.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jednotné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ženský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tvrdé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mladý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7.p.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jednotné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střední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tvrdé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mladý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1.p.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množné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mužský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tvrdé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mladý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7" name="Picture 3" descr="C:\Users\ředitelka\AppData\Local\Microsoft\Windows\Temporary Internet Files\Content.IE5\XGWX22YM\MC9002875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0"/>
            <a:ext cx="2016224" cy="908720"/>
          </a:xfrm>
          <a:prstGeom prst="rect">
            <a:avLst/>
          </a:prstGeom>
          <a:noFill/>
        </p:spPr>
      </p:pic>
      <p:pic>
        <p:nvPicPr>
          <p:cNvPr id="1031" name="Picture 7" descr="C:\Users\ředitelka\AppData\Local\Microsoft\Windows\Temporary Internet Files\Content.IE5\O6QWF2JL\MC90023737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0"/>
            <a:ext cx="1224136" cy="9807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13690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Použité materiály:</a:t>
            </a:r>
          </a:p>
          <a:p>
            <a:endParaRPr lang="cs-CZ" sz="2800" dirty="0" smtClean="0"/>
          </a:p>
          <a:p>
            <a:r>
              <a:rPr lang="cs-CZ" sz="2800" dirty="0" smtClean="0"/>
              <a:t>Ilustrace – </a:t>
            </a:r>
            <a:r>
              <a:rPr lang="cs-CZ" sz="2800" dirty="0" smtClean="0">
                <a:hlinkClick r:id="rId2"/>
              </a:rPr>
              <a:t>www.office.microsoft.com</a:t>
            </a:r>
            <a:r>
              <a:rPr lang="cs-CZ" sz="2800" dirty="0" smtClean="0"/>
              <a:t> 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Texty - vlastní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747</TotalTime>
  <Words>666</Words>
  <Application>Microsoft Office PowerPoint</Application>
  <PresentationFormat>Předvádění na obrazovce (4:3)</PresentationFormat>
  <Paragraphs>226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admin</cp:lastModifiedBy>
  <cp:revision>76</cp:revision>
  <dcterms:created xsi:type="dcterms:W3CDTF">2012-04-16T10:52:33Z</dcterms:created>
  <dcterms:modified xsi:type="dcterms:W3CDTF">2012-07-13T00:44:24Z</dcterms:modified>
</cp:coreProperties>
</file>