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B7B7"/>
    <a:srgbClr val="FFE89F"/>
    <a:srgbClr val="FFD03B"/>
    <a:srgbClr val="1DC4FF"/>
    <a:srgbClr val="FF4F4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152" y="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A00BAC-76E1-4ED3-8B67-B7F0219180E7}" type="presOf" srcId="{1D8420EA-BFA0-403B-80F5-647FA396CC45}" destId="{F7B3C0B7-F0F7-4F49-B02C-3630F8C5FAE5}" srcOrd="0" destOrd="0" presId="urn:microsoft.com/office/officeart/2005/8/layout/target3"/>
    <dgm:cxn modelId="{BBD3ADB0-3663-4D48-9BD2-566795E8DAAD}" type="presOf" srcId="{914700B9-77B5-440A-A438-DE98B6D4894D}" destId="{E73F1C26-6DCD-4001-88B9-355E01E2BCE7}" srcOrd="0" destOrd="0" presId="urn:microsoft.com/office/officeart/2005/8/layout/target3"/>
    <dgm:cxn modelId="{4E2895E5-885B-4322-9F3F-E9C25864769B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D2F8A1E2-D413-471B-9C4B-4F12DDB3FBA7}" type="presOf" srcId="{100B6B2E-82E6-4C11-B19B-F2DB3A0EA64F}" destId="{DBA8199F-D892-4A8E-A352-2B7844050E09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95F69300-EFDD-4111-965D-08F9BABC0D25}" type="presOf" srcId="{914700B9-77B5-440A-A438-DE98B6D4894D}" destId="{BD9AF279-D483-48F2-BBBD-45F8E8923512}" srcOrd="1" destOrd="0" presId="urn:microsoft.com/office/officeart/2005/8/layout/target3"/>
    <dgm:cxn modelId="{0E912E7C-02B3-48F8-8518-16F0779D8537}" type="presOf" srcId="{130831A4-0540-4EC5-8F5A-93030E89D2D9}" destId="{F69CC921-512E-49F4-824C-A648EC5F27A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51551445-0A72-410F-9014-B62C7F7D12A1}" type="presOf" srcId="{130831A4-0540-4EC5-8F5A-93030E89D2D9}" destId="{8E23E229-92FC-49D1-B5FE-0303176B8A4E}" srcOrd="1" destOrd="0" presId="urn:microsoft.com/office/officeart/2005/8/layout/target3"/>
    <dgm:cxn modelId="{466AFF95-8872-4067-8E8E-2A1ED46E6DA0}" type="presOf" srcId="{1D8420EA-BFA0-403B-80F5-647FA396CC45}" destId="{8467D0EB-87A2-4285-8ACA-0398EFBF29BC}" srcOrd="1" destOrd="0" presId="urn:microsoft.com/office/officeart/2005/8/layout/target3"/>
    <dgm:cxn modelId="{89B9AD68-445D-4EB1-9300-5DF59F90ADA7}" type="presOf" srcId="{27FE2D31-D344-4B63-A89A-A89AB0D9F3E3}" destId="{FE47432B-CA46-450C-8D8F-66C300A95B52}" srcOrd="0" destOrd="0" presId="urn:microsoft.com/office/officeart/2005/8/layout/target3"/>
    <dgm:cxn modelId="{111D1FD3-F94A-4254-99C5-609F5CD34DB4}" type="presParOf" srcId="{FE47432B-CA46-450C-8D8F-66C300A95B52}" destId="{B522209E-30D0-49D6-A340-2D383A11C668}" srcOrd="0" destOrd="0" presId="urn:microsoft.com/office/officeart/2005/8/layout/target3"/>
    <dgm:cxn modelId="{472D4837-B551-4A5F-8537-66FCF39FFD43}" type="presParOf" srcId="{FE47432B-CA46-450C-8D8F-66C300A95B52}" destId="{ED5A8377-51D5-4DC5-B0E7-680166966720}" srcOrd="1" destOrd="0" presId="urn:microsoft.com/office/officeart/2005/8/layout/target3"/>
    <dgm:cxn modelId="{7CFDB4DC-5F57-40C4-B21A-7AD6C879D973}" type="presParOf" srcId="{FE47432B-CA46-450C-8D8F-66C300A95B52}" destId="{F69CC921-512E-49F4-824C-A648EC5F27A5}" srcOrd="2" destOrd="0" presId="urn:microsoft.com/office/officeart/2005/8/layout/target3"/>
    <dgm:cxn modelId="{0B3BB9EE-5AB2-40E1-A52E-0980BBD3B005}" type="presParOf" srcId="{FE47432B-CA46-450C-8D8F-66C300A95B52}" destId="{61C9CE18-EDA6-4EDF-BA1C-09779D38FBBF}" srcOrd="3" destOrd="0" presId="urn:microsoft.com/office/officeart/2005/8/layout/target3"/>
    <dgm:cxn modelId="{F9985E82-A3FD-41A8-AFF9-5E86A102F43F}" type="presParOf" srcId="{FE47432B-CA46-450C-8D8F-66C300A95B52}" destId="{D60DEAAB-7AFE-435A-ACF6-18851E4B0426}" srcOrd="4" destOrd="0" presId="urn:microsoft.com/office/officeart/2005/8/layout/target3"/>
    <dgm:cxn modelId="{E33C1DE7-CA67-4B17-9E93-C59AC6A6A962}" type="presParOf" srcId="{FE47432B-CA46-450C-8D8F-66C300A95B52}" destId="{F7B3C0B7-F0F7-4F49-B02C-3630F8C5FAE5}" srcOrd="5" destOrd="0" presId="urn:microsoft.com/office/officeart/2005/8/layout/target3"/>
    <dgm:cxn modelId="{8E7EB0AF-AF6B-40D5-8ED1-32023F0339C1}" type="presParOf" srcId="{FE47432B-CA46-450C-8D8F-66C300A95B52}" destId="{C9DA9446-E2D3-4F6A-8960-3CADFBF870B8}" srcOrd="6" destOrd="0" presId="urn:microsoft.com/office/officeart/2005/8/layout/target3"/>
    <dgm:cxn modelId="{590721EF-60A8-44E7-89F1-12D07195D93C}" type="presParOf" srcId="{FE47432B-CA46-450C-8D8F-66C300A95B52}" destId="{9726EC6F-D322-4CD3-B489-1BE3DF7CE70B}" srcOrd="7" destOrd="0" presId="urn:microsoft.com/office/officeart/2005/8/layout/target3"/>
    <dgm:cxn modelId="{82DABC11-8A41-47D3-AECF-897DE16B5D6A}" type="presParOf" srcId="{FE47432B-CA46-450C-8D8F-66C300A95B52}" destId="{645AA564-2E9E-4954-AD87-AE01782CEC59}" srcOrd="8" destOrd="0" presId="urn:microsoft.com/office/officeart/2005/8/layout/target3"/>
    <dgm:cxn modelId="{3BDBEB41-37A9-410C-8F53-042CB55AE274}" type="presParOf" srcId="{FE47432B-CA46-450C-8D8F-66C300A95B52}" destId="{8538CAC4-6A86-42B8-B5AF-2FF155DB9D02}" srcOrd="9" destOrd="0" presId="urn:microsoft.com/office/officeart/2005/8/layout/target3"/>
    <dgm:cxn modelId="{BD30F0A6-34B2-480F-8D5B-D66479323FAE}" type="presParOf" srcId="{FE47432B-CA46-450C-8D8F-66C300A95B52}" destId="{26FD6024-A07F-46D0-8BC0-B5E595C5673D}" srcOrd="10" destOrd="0" presId="urn:microsoft.com/office/officeart/2005/8/layout/target3"/>
    <dgm:cxn modelId="{D4F9E53A-0348-4B92-A003-E45757ACF262}" type="presParOf" srcId="{FE47432B-CA46-450C-8D8F-66C300A95B52}" destId="{E73F1C26-6DCD-4001-88B9-355E01E2BCE7}" srcOrd="11" destOrd="0" presId="urn:microsoft.com/office/officeart/2005/8/layout/target3"/>
    <dgm:cxn modelId="{9D495B83-96C2-4B35-9753-9BD2716B0528}" type="presParOf" srcId="{FE47432B-CA46-450C-8D8F-66C300A95B52}" destId="{8E23E229-92FC-49D1-B5FE-0303176B8A4E}" srcOrd="12" destOrd="0" presId="urn:microsoft.com/office/officeart/2005/8/layout/target3"/>
    <dgm:cxn modelId="{BB887F09-3F16-45ED-BC4D-43CC09231D10}" type="presParOf" srcId="{FE47432B-CA46-450C-8D8F-66C300A95B52}" destId="{8467D0EB-87A2-4285-8ACA-0398EFBF29BC}" srcOrd="13" destOrd="0" presId="urn:microsoft.com/office/officeart/2005/8/layout/target3"/>
    <dgm:cxn modelId="{E653B2DE-353C-4E03-9659-D5E9A3F51ACB}" type="presParOf" srcId="{FE47432B-CA46-450C-8D8F-66C300A95B52}" destId="{DBA8199F-D892-4A8E-A352-2B7844050E09}" srcOrd="14" destOrd="0" presId="urn:microsoft.com/office/officeart/2005/8/layout/target3"/>
    <dgm:cxn modelId="{8BD63AA0-7C6C-46FD-8BE2-953829B69E72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D4DFB-E687-4EC0-A334-0818B442056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AF8C-6B98-4CCD-BEB7-05C71D8BA8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D4DFB-E687-4EC0-A334-0818B442056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AF8C-6B98-4CCD-BEB7-05C71D8BA8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D4DFB-E687-4EC0-A334-0818B442056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AF8C-6B98-4CCD-BEB7-05C71D8BA8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D4DFB-E687-4EC0-A334-0818B442056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AF8C-6B98-4CCD-BEB7-05C71D8BA8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D4DFB-E687-4EC0-A334-0818B442056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AF8C-6B98-4CCD-BEB7-05C71D8BA8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D4DFB-E687-4EC0-A334-0818B442056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AF8C-6B98-4CCD-BEB7-05C71D8BA8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D4DFB-E687-4EC0-A334-0818B442056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AF8C-6B98-4CCD-BEB7-05C71D8BA8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D4DFB-E687-4EC0-A334-0818B442056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AF8C-6B98-4CCD-BEB7-05C71D8BA8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D4DFB-E687-4EC0-A334-0818B442056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AF8C-6B98-4CCD-BEB7-05C71D8BA8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D4DFB-E687-4EC0-A334-0818B442056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AF8C-6B98-4CCD-BEB7-05C71D8BA8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D4DFB-E687-4EC0-A334-0818B442056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F2AF8C-6B98-4CCD-BEB7-05C71D8BA8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CD4DFB-E687-4EC0-A334-0818B442056D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F2AF8C-6B98-4CCD-BEB7-05C71D8BA80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8944874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VY_32_INOVACE_16_S07-Čj-6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Přídavná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jména přivlastňovací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904" y="5344864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9269304"/>
              </p:ext>
            </p:extLst>
          </p:nvPr>
        </p:nvGraphicFramePr>
        <p:xfrm>
          <a:off x="539552" y="3573016"/>
          <a:ext cx="8280920" cy="23500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6373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možností doplňování na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6373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6373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procvičování učiva s využitím interaktivní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tabule.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tvaroslovné a  pravopisné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jevy. 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aktivnímu zopakování a procvičení přídavných jmen přivlastňovacích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správně rozlišuje rozdíl mezi podstatnými jmény a přídavnými jmény přivlastňovacími. Ovládá pravopis koncovek přídavných jmen přivlastňovacích. Umí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použít jmenné tvary přídavných jmen.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bg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Přídavná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jména přivlastňovací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63888" y="476672"/>
            <a:ext cx="108012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čí ?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23528" y="980728"/>
          <a:ext cx="85689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6104"/>
                <a:gridCol w="2376264"/>
                <a:gridCol w="2664296"/>
                <a:gridCol w="259228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syn             klobouk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dcera              kniha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štěně                 kolo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otec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otcův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otcova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otcovo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matka</a:t>
                      </a:r>
                      <a:endParaRPr lang="cs-CZ" dirty="0"/>
                    </a:p>
                  </a:txBody>
                  <a:tcPr>
                    <a:solidFill>
                      <a:srgbClr val="FFE89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matčin</a:t>
                      </a:r>
                      <a:endParaRPr lang="cs-CZ" dirty="0"/>
                    </a:p>
                  </a:txBody>
                  <a:tcPr>
                    <a:solidFill>
                      <a:srgbClr val="FFE89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matčina</a:t>
                      </a:r>
                      <a:endParaRPr lang="cs-CZ" dirty="0"/>
                    </a:p>
                  </a:txBody>
                  <a:tcPr>
                    <a:solidFill>
                      <a:srgbClr val="FFE89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matčino</a:t>
                      </a:r>
                      <a:endParaRPr lang="cs-CZ" dirty="0"/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23528" y="2204864"/>
          <a:ext cx="85689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6104"/>
                <a:gridCol w="2376264"/>
                <a:gridCol w="2664296"/>
                <a:gridCol w="259228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synové </a:t>
                      </a: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          klobouky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dcery              knihy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štěňata                 kola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otec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otc</a:t>
                      </a:r>
                      <a:r>
                        <a:rPr lang="cs-CZ" b="1" dirty="0" smtClean="0"/>
                        <a:t>ovi</a:t>
                      </a:r>
                      <a:r>
                        <a:rPr lang="cs-CZ" dirty="0" smtClean="0"/>
                        <a:t>             otcov</a:t>
                      </a:r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otcov</a:t>
                      </a:r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otcov</a:t>
                      </a:r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matka</a:t>
                      </a:r>
                      <a:endParaRPr lang="cs-CZ" dirty="0"/>
                    </a:p>
                  </a:txBody>
                  <a:tcPr>
                    <a:solidFill>
                      <a:srgbClr val="FFE89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matčin</a:t>
                      </a:r>
                      <a:r>
                        <a:rPr lang="cs-CZ" b="1" dirty="0" smtClean="0"/>
                        <a:t>i</a:t>
                      </a:r>
                      <a:r>
                        <a:rPr lang="cs-CZ" dirty="0" smtClean="0"/>
                        <a:t>           matčin</a:t>
                      </a:r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solidFill>
                      <a:srgbClr val="FFE89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matčin</a:t>
                      </a:r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>
                    <a:solidFill>
                      <a:srgbClr val="FFE89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matčin</a:t>
                      </a:r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539552" y="3717032"/>
            <a:ext cx="648072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-</a:t>
            </a:r>
            <a:r>
              <a:rPr lang="cs-CZ" sz="2400" dirty="0" smtClean="0">
                <a:solidFill>
                  <a:schemeClr val="tx1"/>
                </a:solidFill>
              </a:rPr>
              <a:t>ovi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3717032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pouze v 1. a 5. pádu rodu mužského životného</a:t>
            </a:r>
            <a:endParaRPr lang="cs-CZ" sz="2400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359024" y="3501008"/>
          <a:ext cx="8605463" cy="316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88056"/>
                <a:gridCol w="940092"/>
                <a:gridCol w="3977315"/>
              </a:tblGrid>
              <a:tr h="207219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soused - hrušky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4. pád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  <a:tr h="207219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Jana - kamarádka</a:t>
                      </a:r>
                      <a:endParaRPr lang="cs-CZ" sz="2000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7. pád</a:t>
                      </a:r>
                      <a:endParaRPr lang="cs-CZ" sz="20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  <a:tr h="207219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dědeček - housle</a:t>
                      </a:r>
                      <a:endParaRPr lang="cs-CZ" sz="2000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2. pád</a:t>
                      </a:r>
                      <a:endParaRPr lang="cs-CZ" sz="20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  <a:tr h="207219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tatínek - bratři</a:t>
                      </a:r>
                      <a:endParaRPr lang="cs-CZ" sz="2000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1. pád</a:t>
                      </a:r>
                      <a:endParaRPr lang="cs-CZ" sz="20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  <a:tr h="207219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babička - kočka</a:t>
                      </a:r>
                      <a:endParaRPr lang="cs-CZ" sz="2000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3. pád</a:t>
                      </a:r>
                      <a:endParaRPr lang="cs-CZ" sz="20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  <a:tr h="207219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Ota - slovníky</a:t>
                      </a:r>
                      <a:endParaRPr lang="cs-CZ" sz="2000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4. pád</a:t>
                      </a:r>
                      <a:endParaRPr lang="cs-CZ" sz="20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  <a:tr h="207219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Hrubín - verše</a:t>
                      </a:r>
                      <a:endParaRPr lang="cs-CZ" sz="2000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6. pád</a:t>
                      </a:r>
                      <a:endParaRPr lang="cs-CZ" sz="20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  <a:tr h="207219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Kolumbus - lodě</a:t>
                      </a:r>
                      <a:endParaRPr lang="cs-CZ" sz="2000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7. pád</a:t>
                      </a:r>
                      <a:endParaRPr lang="cs-CZ" sz="2000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4932040" y="3501008"/>
          <a:ext cx="4032448" cy="316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32448"/>
              </a:tblGrid>
              <a:tr h="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sousedovy hrušky</a:t>
                      </a:r>
                      <a:endParaRPr lang="cs-CZ" sz="2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  <a:tr h="38884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s Janinou kamarádkou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  <a:tr h="38884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dědečkových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 houslí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  <a:tr h="38884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tatínkovi bratři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  <a:tr h="38884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babiččině kočce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  <a:tr h="38884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Otovy slovníky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  <a:tr h="38884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o Hrubínových verších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  <a:tr h="38884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Kolumbovými loděmi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E89F"/>
                    </a:solidFill>
                  </a:tcPr>
                </a:tc>
              </a:tr>
            </a:tbl>
          </a:graphicData>
        </a:graphic>
      </p:graphicFrame>
      <p:pic>
        <p:nvPicPr>
          <p:cNvPr id="2054" name="Picture 6" descr="C:\Users\ředitelka\AppData\Local\Microsoft\Windows\Temporary Internet Files\Content.IE5\GUDCYVI7\MC90044066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0"/>
            <a:ext cx="1339209" cy="9087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bg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95536" y="1196752"/>
            <a:ext cx="12241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čí ?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7380312" y="980728"/>
            <a:ext cx="1296144" cy="57606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komu ?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6084168" y="1700808"/>
            <a:ext cx="2664296" cy="43204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pádové otázky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323528" y="2060848"/>
            <a:ext cx="4248472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přídavné jméno přivlastňovací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68144" y="2276872"/>
            <a:ext cx="2880320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podstatné jméno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907704" y="188640"/>
            <a:ext cx="4896544" cy="64807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dědečkovy dopisy Tomášovi</a:t>
            </a:r>
            <a:endParaRPr lang="cs-CZ" sz="2800" dirty="0">
              <a:solidFill>
                <a:schemeClr val="bg1"/>
              </a:solidFill>
            </a:endParaRPr>
          </a:p>
        </p:txBody>
      </p:sp>
      <p:cxnSp>
        <p:nvCxnSpPr>
          <p:cNvPr id="20" name="Přímá spojovací šipka 19"/>
          <p:cNvCxnSpPr>
            <a:stCxn id="14" idx="1"/>
          </p:cNvCxnSpPr>
          <p:nvPr/>
        </p:nvCxnSpPr>
        <p:spPr>
          <a:xfrm flipH="1">
            <a:off x="1043608" y="512676"/>
            <a:ext cx="864096" cy="6120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4" idx="3"/>
          </p:cNvCxnSpPr>
          <p:nvPr/>
        </p:nvCxnSpPr>
        <p:spPr>
          <a:xfrm>
            <a:off x="6804248" y="512676"/>
            <a:ext cx="1224136" cy="396044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395536" y="3284984"/>
            <a:ext cx="84559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Modře</a:t>
            </a:r>
            <a:r>
              <a:rPr lang="cs-CZ" sz="2000" dirty="0" smtClean="0"/>
              <a:t> označ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přídavná jména přivlastňovací</a:t>
            </a:r>
            <a:r>
              <a:rPr lang="cs-CZ" sz="2000" dirty="0" smtClean="0"/>
              <a:t>, 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zeleně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chemeClr val="accent3">
                    <a:lumMod val="50000"/>
                  </a:schemeClr>
                </a:solidFill>
              </a:rPr>
              <a:t>podstatná jm</a:t>
            </a:r>
            <a:r>
              <a:rPr lang="cs-CZ" sz="2000" dirty="0" smtClean="0"/>
              <a:t>éna. Doplň i/y.</a:t>
            </a:r>
            <a:endParaRPr lang="cs-CZ" sz="2000" dirty="0"/>
          </a:p>
        </p:txBody>
      </p:sp>
      <p:sp>
        <p:nvSpPr>
          <p:cNvPr id="24" name="Obdélník 23"/>
          <p:cNvSpPr/>
          <p:nvPr/>
        </p:nvSpPr>
        <p:spPr>
          <a:xfrm>
            <a:off x="467544" y="3789040"/>
            <a:ext cx="8496944" cy="28803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Tomášov</a:t>
            </a:r>
            <a:r>
              <a:rPr lang="cs-CZ" sz="2000" dirty="0" smtClean="0">
                <a:solidFill>
                  <a:schemeClr val="tx1"/>
                </a:solidFill>
              </a:rPr>
              <a:t>- sny byly poslední dny stejné. Zdálo se mu, že jede k </a:t>
            </a:r>
            <a:r>
              <a:rPr lang="cs-CZ" sz="2000" dirty="0" smtClean="0">
                <a:solidFill>
                  <a:schemeClr val="tx1"/>
                </a:solidFill>
              </a:rPr>
              <a:t>dědečkov</a:t>
            </a:r>
            <a:r>
              <a:rPr lang="cs-CZ" sz="2000" dirty="0" smtClean="0">
                <a:solidFill>
                  <a:schemeClr val="tx1"/>
                </a:solidFill>
              </a:rPr>
              <a:t>-             </a:t>
            </a: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na venkov. Těší se nejen na </a:t>
            </a:r>
            <a:r>
              <a:rPr lang="cs-CZ" sz="2000" dirty="0" smtClean="0">
                <a:solidFill>
                  <a:schemeClr val="tx1"/>
                </a:solidFill>
              </a:rPr>
              <a:t>dědov</a:t>
            </a:r>
            <a:r>
              <a:rPr lang="cs-CZ" sz="2000" dirty="0" smtClean="0">
                <a:solidFill>
                  <a:schemeClr val="tx1"/>
                </a:solidFill>
              </a:rPr>
              <a:t>- psy a králíky, ale i na sladké maliny, které </a:t>
            </a: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rostou </a:t>
            </a:r>
            <a:r>
              <a:rPr lang="cs-CZ" sz="2000" dirty="0" smtClean="0">
                <a:solidFill>
                  <a:schemeClr val="tx1"/>
                </a:solidFill>
              </a:rPr>
              <a:t>sousedov</a:t>
            </a:r>
            <a:r>
              <a:rPr lang="cs-CZ" sz="2000" dirty="0" smtClean="0">
                <a:solidFill>
                  <a:schemeClr val="tx1"/>
                </a:solidFill>
              </a:rPr>
              <a:t>- za plotem. Zase bude každé ráno chodit </a:t>
            </a:r>
            <a:r>
              <a:rPr lang="cs-CZ" sz="2000" dirty="0" smtClean="0">
                <a:solidFill>
                  <a:schemeClr val="tx1"/>
                </a:solidFill>
              </a:rPr>
              <a:t>dědečkov</a:t>
            </a:r>
            <a:r>
              <a:rPr lang="cs-CZ" sz="2000" dirty="0" smtClean="0">
                <a:solidFill>
                  <a:schemeClr val="tx1"/>
                </a:solidFill>
              </a:rPr>
              <a:t>- pro noviny </a:t>
            </a: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a odpoledne budou spolu číst </a:t>
            </a:r>
            <a:r>
              <a:rPr lang="cs-CZ" sz="2000" dirty="0" smtClean="0">
                <a:solidFill>
                  <a:schemeClr val="tx1"/>
                </a:solidFill>
              </a:rPr>
              <a:t>Verneov</a:t>
            </a:r>
            <a:r>
              <a:rPr lang="cs-CZ" sz="2000" dirty="0" smtClean="0">
                <a:solidFill>
                  <a:schemeClr val="tx1"/>
                </a:solidFill>
              </a:rPr>
              <a:t>- Dva roky prázdnin. Se </a:t>
            </a:r>
            <a:r>
              <a:rPr lang="cs-CZ" sz="2000" dirty="0" smtClean="0">
                <a:solidFill>
                  <a:schemeClr val="tx1"/>
                </a:solidFill>
              </a:rPr>
              <a:t>sousedov</a:t>
            </a:r>
            <a:r>
              <a:rPr lang="cs-CZ" sz="2000" dirty="0" smtClean="0">
                <a:solidFill>
                  <a:schemeClr val="tx1"/>
                </a:solidFill>
              </a:rPr>
              <a:t>-m- </a:t>
            </a: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dětmi opraví </a:t>
            </a:r>
            <a:r>
              <a:rPr lang="cs-CZ" sz="2000" dirty="0" smtClean="0">
                <a:solidFill>
                  <a:schemeClr val="tx1"/>
                </a:solidFill>
              </a:rPr>
              <a:t>Alíkov</a:t>
            </a:r>
            <a:r>
              <a:rPr lang="cs-CZ" sz="2000" dirty="0" smtClean="0">
                <a:solidFill>
                  <a:schemeClr val="tx1"/>
                </a:solidFill>
              </a:rPr>
              <a:t>- boudu. Bez </a:t>
            </a:r>
            <a:r>
              <a:rPr lang="cs-CZ" sz="2000" dirty="0" smtClean="0">
                <a:solidFill>
                  <a:schemeClr val="tx1"/>
                </a:solidFill>
              </a:rPr>
              <a:t>dědečkov</a:t>
            </a:r>
            <a:r>
              <a:rPr lang="cs-CZ" sz="2000" dirty="0" smtClean="0">
                <a:solidFill>
                  <a:schemeClr val="tx1"/>
                </a:solidFill>
              </a:rPr>
              <a:t>- pomoci se ale asi neobejdou.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539552" y="3861048"/>
            <a:ext cx="1008112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6876256" y="3789040"/>
            <a:ext cx="1224136" cy="432048"/>
          </a:xfrm>
          <a:prstGeom prst="ellipse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3203848" y="4437112"/>
            <a:ext cx="936104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59632" y="5085184"/>
            <a:ext cx="1080120" cy="360040"/>
          </a:xfrm>
          <a:prstGeom prst="ellipse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Elipsa 28"/>
          <p:cNvSpPr/>
          <p:nvPr/>
        </p:nvSpPr>
        <p:spPr>
          <a:xfrm>
            <a:off x="6444208" y="5085184"/>
            <a:ext cx="1152128" cy="288032"/>
          </a:xfrm>
          <a:prstGeom prst="ellipse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Elipsa 29"/>
          <p:cNvSpPr/>
          <p:nvPr/>
        </p:nvSpPr>
        <p:spPr>
          <a:xfrm>
            <a:off x="3491880" y="5661248"/>
            <a:ext cx="1080120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Elipsa 30"/>
          <p:cNvSpPr/>
          <p:nvPr/>
        </p:nvSpPr>
        <p:spPr>
          <a:xfrm>
            <a:off x="6804248" y="5661248"/>
            <a:ext cx="1512168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Elipsa 31"/>
          <p:cNvSpPr/>
          <p:nvPr/>
        </p:nvSpPr>
        <p:spPr>
          <a:xfrm>
            <a:off x="1907704" y="6309320"/>
            <a:ext cx="720080" cy="360040"/>
          </a:xfrm>
          <a:prstGeom prst="ellipse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Elipsa 32"/>
          <p:cNvSpPr/>
          <p:nvPr/>
        </p:nvSpPr>
        <p:spPr>
          <a:xfrm>
            <a:off x="3851920" y="6309320"/>
            <a:ext cx="1080120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6" name="Picture 2" descr="C:\Users\ředitelka\AppData\Local\Microsoft\Windows\Temporary Internet Files\Content.IE5\NFJMQT46\MC9000244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9" y="836712"/>
            <a:ext cx="1368152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bg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88640"/>
            <a:ext cx="59097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Přídavná jména ve jmenném tvaru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95736" y="764704"/>
            <a:ext cx="4536504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Cítím se zdráv, jsem zdravý</a:t>
            </a:r>
            <a:endParaRPr lang="cs-CZ" sz="2800" b="1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2132856"/>
          <a:ext cx="8424941" cy="22537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03563"/>
                <a:gridCol w="1203563"/>
                <a:gridCol w="1203563"/>
                <a:gridCol w="1203563"/>
                <a:gridCol w="1203563"/>
                <a:gridCol w="1203563"/>
                <a:gridCol w="1203563"/>
              </a:tblGrid>
              <a:tr h="4464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otec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matka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dítě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otcové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matky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děvčata</a:t>
                      </a:r>
                      <a:endParaRPr lang="cs-CZ" sz="24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446450">
                <a:tc>
                  <a:txBody>
                    <a:bodyPr/>
                    <a:lstStyle/>
                    <a:p>
                      <a:r>
                        <a:rPr lang="cs-CZ" dirty="0" smtClean="0"/>
                        <a:t>zdravý</a:t>
                      </a:r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zdráv</a:t>
                      </a:r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zdráva</a:t>
                      </a:r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zdrávo</a:t>
                      </a:r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zdrávi</a:t>
                      </a:r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zdrávy</a:t>
                      </a:r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zdráva</a:t>
                      </a:r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</a:tr>
              <a:tr h="446450">
                <a:tc>
                  <a:txBody>
                    <a:bodyPr/>
                    <a:lstStyle/>
                    <a:p>
                      <a:r>
                        <a:rPr lang="cs-CZ" dirty="0" smtClean="0"/>
                        <a:t>zvědavý</a:t>
                      </a:r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</a:tr>
              <a:tr h="446450">
                <a:tc>
                  <a:txBody>
                    <a:bodyPr/>
                    <a:lstStyle/>
                    <a:p>
                      <a:r>
                        <a:rPr lang="cs-CZ" dirty="0" smtClean="0"/>
                        <a:t>sytý</a:t>
                      </a:r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</a:tr>
              <a:tr h="44645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rád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ráda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rádo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rádi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rády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ráda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6" name="Přímá spojovací čára 5"/>
          <p:cNvCxnSpPr/>
          <p:nvPr/>
        </p:nvCxnSpPr>
        <p:spPr>
          <a:xfrm>
            <a:off x="611560" y="4293096"/>
            <a:ext cx="792088" cy="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95536" y="1628800"/>
            <a:ext cx="85007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Přídavná jména ve jmenném tvaru mají v koncovce 1. pádu krátkou samohlásku.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5547" y="4509120"/>
            <a:ext cx="88684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Jmenný tvar přídavných jmen je často jmennou částí přísudku jmenného se sponou.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3528" y="4869160"/>
            <a:ext cx="8496944" cy="1728192"/>
          </a:xfrm>
          <a:prstGeom prst="rect">
            <a:avLst/>
          </a:prstGeom>
          <a:solidFill>
            <a:srgbClr val="FFB7B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Maminka je ze známek Tomáše   </a:t>
            </a:r>
            <a:r>
              <a:rPr lang="cs-CZ" b="1" dirty="0" smtClean="0">
                <a:solidFill>
                  <a:schemeClr val="tx1"/>
                </a:solidFill>
              </a:rPr>
              <a:t>                  </a:t>
            </a:r>
            <a:r>
              <a:rPr lang="cs-CZ" dirty="0" smtClean="0">
                <a:solidFill>
                  <a:schemeClr val="tx1"/>
                </a:solidFill>
              </a:rPr>
              <a:t>   .  Po namáhavé práci jsme byli                   .              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Po obědě byly děti</a:t>
            </a:r>
            <a:r>
              <a:rPr lang="cs-CZ" b="1" dirty="0" smtClean="0">
                <a:solidFill>
                  <a:schemeClr val="tx1"/>
                </a:solidFill>
              </a:rPr>
              <a:t>        </a:t>
            </a:r>
            <a:r>
              <a:rPr lang="cs-CZ" dirty="0" smtClean="0">
                <a:solidFill>
                  <a:schemeClr val="tx1"/>
                </a:solidFill>
              </a:rPr>
              <a:t> . Vítěz bude bohatě                    . Někteří žáci nemají přezůvky a         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jsou  </a:t>
            </a:r>
            <a:r>
              <a:rPr lang="cs-CZ" b="1" dirty="0" smtClean="0">
                <a:solidFill>
                  <a:schemeClr val="tx1"/>
                </a:solidFill>
              </a:rPr>
              <a:t>         </a:t>
            </a:r>
            <a:r>
              <a:rPr lang="cs-CZ" dirty="0" smtClean="0">
                <a:solidFill>
                  <a:schemeClr val="tx1"/>
                </a:solidFill>
              </a:rPr>
              <a:t>  .Jana je mi                 dvacet korun. Naši psi mají       </a:t>
            </a:r>
            <a:r>
              <a:rPr lang="cs-CZ" b="1" dirty="0" smtClean="0">
                <a:solidFill>
                  <a:schemeClr val="tx1"/>
                </a:solidFill>
              </a:rPr>
              <a:t>      </a:t>
            </a:r>
            <a:r>
              <a:rPr lang="cs-CZ" dirty="0" smtClean="0">
                <a:solidFill>
                  <a:schemeClr val="tx1"/>
                </a:solidFill>
              </a:rPr>
              <a:t> dlouhé procházky.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547664" y="3140968"/>
          <a:ext cx="7200798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00133"/>
                <a:gridCol w="1200133"/>
                <a:gridCol w="1200133"/>
                <a:gridCol w="1200133"/>
                <a:gridCol w="1200133"/>
                <a:gridCol w="120013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zvědav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zvědava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zvědavo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zvědavi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zvědavy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zvědava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syt</a:t>
                      </a:r>
                      <a:endParaRPr lang="cs-CZ" dirty="0"/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syta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syto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syti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syty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syta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B7B7"/>
                    </a:solidFill>
                  </a:tcPr>
                </a:tc>
              </a:tr>
            </a:tbl>
          </a:graphicData>
        </a:graphic>
      </p:graphicFrame>
      <p:sp>
        <p:nvSpPr>
          <p:cNvPr id="12" name="Elipsa 11"/>
          <p:cNvSpPr/>
          <p:nvPr/>
        </p:nvSpPr>
        <p:spPr>
          <a:xfrm>
            <a:off x="3131840" y="4941168"/>
            <a:ext cx="1584176" cy="50405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nešťastna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684568" y="2564904"/>
            <a:ext cx="72008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308304" y="5013176"/>
            <a:ext cx="108012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unaveni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051720" y="5445224"/>
            <a:ext cx="648072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syty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355976" y="5517232"/>
            <a:ext cx="1224136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odměněn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55576" y="6093296"/>
            <a:ext cx="72008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bosy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483768" y="6021288"/>
            <a:ext cx="864096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dlužna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868144" y="5949280"/>
            <a:ext cx="648072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rádi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79208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Použité materiály:</a:t>
            </a:r>
          </a:p>
          <a:p>
            <a:endParaRPr lang="cs-CZ" sz="2800" dirty="0" smtClean="0"/>
          </a:p>
          <a:p>
            <a:r>
              <a:rPr lang="cs-CZ" sz="2800" dirty="0" smtClean="0"/>
              <a:t>Ilustrace – </a:t>
            </a:r>
            <a:r>
              <a:rPr lang="cs-CZ" sz="2800" dirty="0" smtClean="0">
                <a:hlinkClick r:id="rId2"/>
              </a:rPr>
              <a:t>www.office.microsoft.com</a:t>
            </a:r>
            <a:r>
              <a:rPr lang="cs-CZ" sz="2800" dirty="0" smtClean="0"/>
              <a:t> 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Texty - vlastní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422</TotalTime>
  <Words>519</Words>
  <Application>Microsoft Office PowerPoint</Application>
  <PresentationFormat>Předvádění na obrazovce (4:3)</PresentationFormat>
  <Paragraphs>155</Paragraphs>
  <Slides>6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admin</cp:lastModifiedBy>
  <cp:revision>50</cp:revision>
  <dcterms:created xsi:type="dcterms:W3CDTF">2012-04-24T11:53:04Z</dcterms:created>
  <dcterms:modified xsi:type="dcterms:W3CDTF">2012-07-13T00:49:55Z</dcterms:modified>
</cp:coreProperties>
</file>