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1C02"/>
    <a:srgbClr val="0000FF"/>
    <a:srgbClr val="CC0099"/>
    <a:srgbClr val="800080"/>
    <a:srgbClr val="0033CC"/>
    <a:srgbClr val="00CCFF"/>
    <a:srgbClr val="F183AA"/>
    <a:srgbClr val="9EDCF8"/>
    <a:srgbClr val="BAD4E4"/>
    <a:srgbClr val="D5E5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112037-D1DA-41D2-8FED-1DE90FBC9967}" type="presOf" srcId="{27FE2D31-D344-4B63-A89A-A89AB0D9F3E3}" destId="{FE47432B-CA46-450C-8D8F-66C300A95B52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442DB50D-FECB-43B4-9B3F-4E677C968361}" type="presOf" srcId="{130831A4-0540-4EC5-8F5A-93030E89D2D9}" destId="{F69CC921-512E-49F4-824C-A648EC5F27A5}" srcOrd="0" destOrd="0" presId="urn:microsoft.com/office/officeart/2005/8/layout/target3"/>
    <dgm:cxn modelId="{DD4C7863-95E6-4BEF-BD99-EB7BA0AEF4D7}" type="presOf" srcId="{1D8420EA-BFA0-403B-80F5-647FA396CC45}" destId="{8467D0EB-87A2-4285-8ACA-0398EFBF29BC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B2D0D43C-5BC4-4FB1-9F23-59B035B1C1D1}" type="presOf" srcId="{914700B9-77B5-440A-A438-DE98B6D4894D}" destId="{BD9AF279-D483-48F2-BBBD-45F8E8923512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85141AA9-D6EA-4D30-882B-132F874CEB24}" type="presOf" srcId="{914700B9-77B5-440A-A438-DE98B6D4894D}" destId="{E73F1C26-6DCD-4001-88B9-355E01E2BCE7}" srcOrd="0" destOrd="0" presId="urn:microsoft.com/office/officeart/2005/8/layout/target3"/>
    <dgm:cxn modelId="{630E55D4-1FA4-4E8B-83B0-7822D5344C3E}" type="presOf" srcId="{100B6B2E-82E6-4C11-B19B-F2DB3A0EA64F}" destId="{DBA8199F-D892-4A8E-A352-2B7844050E09}" srcOrd="1" destOrd="0" presId="urn:microsoft.com/office/officeart/2005/8/layout/target3"/>
    <dgm:cxn modelId="{FC3BCDCE-CC5F-48E4-AD75-3A06C1AC1D08}" type="presOf" srcId="{130831A4-0540-4EC5-8F5A-93030E89D2D9}" destId="{8E23E229-92FC-49D1-B5FE-0303176B8A4E}" srcOrd="1" destOrd="0" presId="urn:microsoft.com/office/officeart/2005/8/layout/target3"/>
    <dgm:cxn modelId="{1FE82E89-C61D-498E-81C6-F8FD542726ED}" type="presOf" srcId="{100B6B2E-82E6-4C11-B19B-F2DB3A0EA64F}" destId="{645AA564-2E9E-4954-AD87-AE01782CEC59}" srcOrd="0" destOrd="0" presId="urn:microsoft.com/office/officeart/2005/8/layout/target3"/>
    <dgm:cxn modelId="{48C9DE52-9582-45B2-B73B-3C861FBE4B3E}" type="presOf" srcId="{1D8420EA-BFA0-403B-80F5-647FA396CC45}" destId="{F7B3C0B7-F0F7-4F49-B02C-3630F8C5FAE5}" srcOrd="0" destOrd="0" presId="urn:microsoft.com/office/officeart/2005/8/layout/target3"/>
    <dgm:cxn modelId="{64F1328B-B1D4-44DE-AC4A-EDBA309DA523}" type="presParOf" srcId="{FE47432B-CA46-450C-8D8F-66C300A95B52}" destId="{B522209E-30D0-49D6-A340-2D383A11C668}" srcOrd="0" destOrd="0" presId="urn:microsoft.com/office/officeart/2005/8/layout/target3"/>
    <dgm:cxn modelId="{3D504DB9-0C6B-4E0A-887C-C3553B048F50}" type="presParOf" srcId="{FE47432B-CA46-450C-8D8F-66C300A95B52}" destId="{ED5A8377-51D5-4DC5-B0E7-680166966720}" srcOrd="1" destOrd="0" presId="urn:microsoft.com/office/officeart/2005/8/layout/target3"/>
    <dgm:cxn modelId="{B0D1A9FE-9233-41A0-B54D-90563F21C85E}" type="presParOf" srcId="{FE47432B-CA46-450C-8D8F-66C300A95B52}" destId="{F69CC921-512E-49F4-824C-A648EC5F27A5}" srcOrd="2" destOrd="0" presId="urn:microsoft.com/office/officeart/2005/8/layout/target3"/>
    <dgm:cxn modelId="{19544E38-9E5C-4254-9077-B46BAA861458}" type="presParOf" srcId="{FE47432B-CA46-450C-8D8F-66C300A95B52}" destId="{61C9CE18-EDA6-4EDF-BA1C-09779D38FBBF}" srcOrd="3" destOrd="0" presId="urn:microsoft.com/office/officeart/2005/8/layout/target3"/>
    <dgm:cxn modelId="{B329709B-DF48-426D-83BE-59B0170860A1}" type="presParOf" srcId="{FE47432B-CA46-450C-8D8F-66C300A95B52}" destId="{D60DEAAB-7AFE-435A-ACF6-18851E4B0426}" srcOrd="4" destOrd="0" presId="urn:microsoft.com/office/officeart/2005/8/layout/target3"/>
    <dgm:cxn modelId="{EE2790B0-BA2A-4EB0-A8FB-14CFD42442BF}" type="presParOf" srcId="{FE47432B-CA46-450C-8D8F-66C300A95B52}" destId="{F7B3C0B7-F0F7-4F49-B02C-3630F8C5FAE5}" srcOrd="5" destOrd="0" presId="urn:microsoft.com/office/officeart/2005/8/layout/target3"/>
    <dgm:cxn modelId="{6A8BFDB3-EF24-4D17-BA95-532604DDA967}" type="presParOf" srcId="{FE47432B-CA46-450C-8D8F-66C300A95B52}" destId="{C9DA9446-E2D3-4F6A-8960-3CADFBF870B8}" srcOrd="6" destOrd="0" presId="urn:microsoft.com/office/officeart/2005/8/layout/target3"/>
    <dgm:cxn modelId="{84E92603-37B9-435D-ABFC-B67696D1B174}" type="presParOf" srcId="{FE47432B-CA46-450C-8D8F-66C300A95B52}" destId="{9726EC6F-D322-4CD3-B489-1BE3DF7CE70B}" srcOrd="7" destOrd="0" presId="urn:microsoft.com/office/officeart/2005/8/layout/target3"/>
    <dgm:cxn modelId="{2A66455A-1EC9-4A1E-A38C-9E38F3A11909}" type="presParOf" srcId="{FE47432B-CA46-450C-8D8F-66C300A95B52}" destId="{645AA564-2E9E-4954-AD87-AE01782CEC59}" srcOrd="8" destOrd="0" presId="urn:microsoft.com/office/officeart/2005/8/layout/target3"/>
    <dgm:cxn modelId="{A3280495-801A-41B3-BCF9-24C364674230}" type="presParOf" srcId="{FE47432B-CA46-450C-8D8F-66C300A95B52}" destId="{8538CAC4-6A86-42B8-B5AF-2FF155DB9D02}" srcOrd="9" destOrd="0" presId="urn:microsoft.com/office/officeart/2005/8/layout/target3"/>
    <dgm:cxn modelId="{2FB066CB-F141-4595-8E13-BE187216C68F}" type="presParOf" srcId="{FE47432B-CA46-450C-8D8F-66C300A95B52}" destId="{26FD6024-A07F-46D0-8BC0-B5E595C5673D}" srcOrd="10" destOrd="0" presId="urn:microsoft.com/office/officeart/2005/8/layout/target3"/>
    <dgm:cxn modelId="{0A1CC001-C74F-4A3E-9783-FF38EFEDAE4F}" type="presParOf" srcId="{FE47432B-CA46-450C-8D8F-66C300A95B52}" destId="{E73F1C26-6DCD-4001-88B9-355E01E2BCE7}" srcOrd="11" destOrd="0" presId="urn:microsoft.com/office/officeart/2005/8/layout/target3"/>
    <dgm:cxn modelId="{43134781-3FF8-43C5-9EBE-502A8BB36653}" type="presParOf" srcId="{FE47432B-CA46-450C-8D8F-66C300A95B52}" destId="{8E23E229-92FC-49D1-B5FE-0303176B8A4E}" srcOrd="12" destOrd="0" presId="urn:microsoft.com/office/officeart/2005/8/layout/target3"/>
    <dgm:cxn modelId="{90A8D687-E5AD-4570-8F4C-6D71982F24C4}" type="presParOf" srcId="{FE47432B-CA46-450C-8D8F-66C300A95B52}" destId="{8467D0EB-87A2-4285-8ACA-0398EFBF29BC}" srcOrd="13" destOrd="0" presId="urn:microsoft.com/office/officeart/2005/8/layout/target3"/>
    <dgm:cxn modelId="{2BA6DF05-3E0E-4FED-9278-6753A5856309}" type="presParOf" srcId="{FE47432B-CA46-450C-8D8F-66C300A95B52}" destId="{DBA8199F-D892-4A8E-A352-2B7844050E09}" srcOrd="14" destOrd="0" presId="urn:microsoft.com/office/officeart/2005/8/layout/target3"/>
    <dgm:cxn modelId="{D725220F-90B7-4792-B247-1AD7427E7B49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7C05F-A727-4242-8037-1E5BBE2E2830}" type="datetimeFigureOut">
              <a:rPr lang="cs-CZ" smtClean="0"/>
              <a:pPr/>
              <a:t>13.7.2012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47734-E2FB-461E-8773-8D30325FFA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865156"/>
              </p:ext>
            </p:extLst>
          </p:nvPr>
        </p:nvGraphicFramePr>
        <p:xfrm>
          <a:off x="1691680" y="2852936"/>
          <a:ext cx="7056784" cy="23469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35280">
                <a:tc>
                  <a:txBody>
                    <a:bodyPr/>
                    <a:lstStyle/>
                    <a:p>
                      <a:r>
                        <a:rPr lang="cs-CZ" sz="1400" b="0" dirty="0" smtClean="0"/>
                        <a:t>NÁZEV</a:t>
                      </a:r>
                      <a:r>
                        <a:rPr lang="cs-CZ" sz="1400" b="0" baseline="0" dirty="0" smtClean="0"/>
                        <a:t> A ČÍSLO MATERIÁLU:</a:t>
                      </a:r>
                      <a:endParaRPr lang="cs-CZ" sz="14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VY_32_INOVACE_17_S07-Čj-6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květen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6.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Zájmena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301208"/>
            <a:ext cx="5752465" cy="12560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799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665571"/>
              </p:ext>
            </p:extLst>
          </p:nvPr>
        </p:nvGraphicFramePr>
        <p:xfrm>
          <a:off x="539552" y="3573016"/>
          <a:ext cx="8280920" cy="2586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pro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Barevné fixy, sešity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mapu, tvoří vlastní věty do sešitů, následná kontrola využívá interaktivní tabuli.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slouží k aktivnímu zopakování slovního druhu zájmena,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 určování jeho druhů, k  aktivnímu používání zájmen ve větách.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umí vyjmenovat druhy zájmen, určuje druhy zájmen v různých tvarech, dokáže použít zájmena podle zadání ve vlastních větách.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63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1484784"/>
            <a:ext cx="6120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chemeClr val="bg2">
                    <a:lumMod val="50000"/>
                  </a:schemeClr>
                </a:solidFill>
              </a:rPr>
              <a:t>ZÁJMENA</a:t>
            </a:r>
            <a:endParaRPr lang="cs-CZ" sz="6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2996952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Kdo si nevzpomene na jména, použije zájmena.</a:t>
            </a:r>
            <a:endParaRPr lang="cs-CZ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ředitelka\AppData\Local\Microsoft\Windows\Temporary Internet Files\Content.IE5\GUDCYVI7\MC90043577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4149080"/>
            <a:ext cx="1143000" cy="2486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88640"/>
            <a:ext cx="2736304" cy="792088"/>
          </a:xfrm>
          <a:prstGeom prst="rect">
            <a:avLst/>
          </a:prstGeom>
          <a:solidFill>
            <a:schemeClr val="bg2"/>
          </a:solidFill>
          <a:ln>
            <a:solidFill>
              <a:schemeClr val="tx2">
                <a:lumMod val="25000"/>
              </a:schemeClr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Druhy zájmen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1196752"/>
            <a:ext cx="2664296" cy="648072"/>
          </a:xfrm>
          <a:prstGeom prst="rect">
            <a:avLst/>
          </a:prstGeom>
          <a:solidFill>
            <a:schemeClr val="tx1"/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osobní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23528" y="1988840"/>
            <a:ext cx="2664296" cy="648072"/>
          </a:xfrm>
          <a:prstGeom prst="rect">
            <a:avLst/>
          </a:prstGeom>
          <a:solidFill>
            <a:schemeClr val="tx1"/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přivlastňovací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2852936"/>
            <a:ext cx="2664296" cy="648072"/>
          </a:xfrm>
          <a:prstGeom prst="rect">
            <a:avLst/>
          </a:prstGeom>
          <a:solidFill>
            <a:schemeClr val="tx1"/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ukazovací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3645024"/>
            <a:ext cx="2664296" cy="648072"/>
          </a:xfrm>
          <a:prstGeom prst="rect">
            <a:avLst/>
          </a:prstGeom>
          <a:solidFill>
            <a:schemeClr val="tx1"/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tázací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8" y="4437112"/>
            <a:ext cx="2664296" cy="648072"/>
          </a:xfrm>
          <a:prstGeom prst="rect">
            <a:avLst/>
          </a:prstGeom>
          <a:solidFill>
            <a:schemeClr val="tx1"/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vztažná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3528" y="5229200"/>
            <a:ext cx="2664296" cy="648072"/>
          </a:xfrm>
          <a:prstGeom prst="rect">
            <a:avLst/>
          </a:prstGeom>
          <a:solidFill>
            <a:schemeClr val="tx1"/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neurčitá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3528" y="6021288"/>
            <a:ext cx="2664296" cy="648072"/>
          </a:xfrm>
          <a:prstGeom prst="rect">
            <a:avLst/>
          </a:prstGeom>
          <a:solidFill>
            <a:schemeClr val="tx1"/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záporná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03848" y="1196752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000" dirty="0" smtClean="0">
                <a:solidFill>
                  <a:srgbClr val="C00000"/>
                </a:solidFill>
              </a:rPr>
              <a:t> zastupují názvy osob, zvířat a věcí</a:t>
            </a:r>
          </a:p>
          <a:p>
            <a:pPr>
              <a:buFontTx/>
              <a:buChar char="-"/>
            </a:pPr>
            <a:r>
              <a:rPr lang="cs-CZ" sz="2000" dirty="0">
                <a:solidFill>
                  <a:srgbClr val="C00000"/>
                </a:solidFill>
              </a:rPr>
              <a:t> </a:t>
            </a:r>
            <a:r>
              <a:rPr lang="cs-CZ" sz="2000" dirty="0" smtClean="0">
                <a:solidFill>
                  <a:srgbClr val="C00000"/>
                </a:solidFill>
              </a:rPr>
              <a:t>označují první, druhou nebo třetí osobu 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75856" y="1196752"/>
            <a:ext cx="4824536" cy="648072"/>
          </a:xfrm>
          <a:prstGeom prst="rect">
            <a:avLst/>
          </a:prstGeom>
          <a:solidFill>
            <a:srgbClr val="BAD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já, ty, on, ona, ono, my, vy, oni, ony, ona, se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75856" y="2060848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- přivlastňujeme jimi osobě první, druhé nebo třetí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75856" y="1988840"/>
            <a:ext cx="5256584" cy="576064"/>
          </a:xfrm>
          <a:prstGeom prst="rect">
            <a:avLst/>
          </a:prstGeom>
          <a:solidFill>
            <a:srgbClr val="BAD4E4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můj, tvůj, náš, váš, jeho, její, jejich, svůj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75856" y="29969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- ukazujeme jimi na určitou osobu, zvíře nebo věc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275856" y="2852936"/>
            <a:ext cx="5256584" cy="648072"/>
          </a:xfrm>
          <a:prstGeom prst="rect">
            <a:avLst/>
          </a:prstGeom>
          <a:solidFill>
            <a:srgbClr val="BAD4E4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ten, tento, tenhle, onen, týž, tentýž, takový, sám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275856" y="3645024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dirty="0" smtClean="0">
                <a:solidFill>
                  <a:srgbClr val="C00000"/>
                </a:solidFill>
              </a:rPr>
              <a:t>tážeme se jimi po určité osobě, věci nebo vlastnosti,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abychom doplnili svou znalost něčeho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275856" y="3645024"/>
            <a:ext cx="5328592" cy="576064"/>
          </a:xfrm>
          <a:prstGeom prst="rect">
            <a:avLst/>
          </a:prstGeom>
          <a:solidFill>
            <a:srgbClr val="BAD4E4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kdo, co, jaký, který, čí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75856" y="44371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b="1" dirty="0" smtClean="0">
                <a:solidFill>
                  <a:srgbClr val="C00000"/>
                </a:solidFill>
              </a:rPr>
              <a:t>uvozují věty vedlejší, vyjadřují vztah k větnému členu 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řídící věty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275856" y="4437112"/>
            <a:ext cx="5328592" cy="576064"/>
          </a:xfrm>
          <a:prstGeom prst="rect">
            <a:avLst/>
          </a:prstGeom>
          <a:solidFill>
            <a:srgbClr val="BAD4E4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kdo, co, jaký, který, čí, jenž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275856" y="5229200"/>
            <a:ext cx="5328592" cy="576064"/>
          </a:xfrm>
          <a:prstGeom prst="rect">
            <a:avLst/>
          </a:prstGeom>
          <a:solidFill>
            <a:srgbClr val="BAD4E4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někdo, něco, nějaký, některý, něčí, každý, všechen (leckdo, ledakdo, kdokoli, kterýsi)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275856" y="6093296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- popíráme jimi existenci nějaké osoby, vlastnosti, věci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275856" y="5949280"/>
            <a:ext cx="5472608" cy="648072"/>
          </a:xfrm>
          <a:prstGeom prst="rect">
            <a:avLst/>
          </a:prstGeom>
          <a:solidFill>
            <a:srgbClr val="BAD4E4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nikdo, nic, nijaký, ničí, žádný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5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5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7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  <p:bldP spid="5" grpId="0" build="p" animBg="1"/>
      <p:bldP spid="6" grpId="0" build="p" animBg="1"/>
      <p:bldP spid="7" grpId="0" build="p" animBg="1"/>
      <p:bldP spid="8" grpId="0" build="p" animBg="1"/>
      <p:bldP spid="9" grpId="0" build="p" animBg="1"/>
      <p:bldP spid="10" grpId="0"/>
      <p:bldP spid="11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 animBg="1"/>
      <p:bldP spid="23" grpId="0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88640"/>
            <a:ext cx="8640960" cy="338437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Kdo mi o tom něco poví?</a:t>
            </a:r>
          </a:p>
          <a:p>
            <a:pPr algn="ctr"/>
            <a:endParaRPr lang="cs-CZ" sz="2000" dirty="0" smtClean="0">
              <a:solidFill>
                <a:schemeClr val="bg1"/>
              </a:solidFill>
            </a:endParaRPr>
          </a:p>
          <a:p>
            <a:r>
              <a:rPr lang="cs-CZ" sz="2000" dirty="0" smtClean="0">
                <a:solidFill>
                  <a:schemeClr val="bg1"/>
                </a:solidFill>
              </a:rPr>
              <a:t>Naše paní učitelka nás má všechny ráda. Někteří z žáků jí sice dokážou vzít její </a:t>
            </a:r>
          </a:p>
          <a:p>
            <a:endParaRPr lang="cs-CZ" sz="2000" dirty="0" smtClean="0">
              <a:solidFill>
                <a:schemeClr val="bg1"/>
              </a:solidFill>
            </a:endParaRPr>
          </a:p>
          <a:p>
            <a:r>
              <a:rPr lang="cs-CZ" sz="2000" dirty="0" smtClean="0">
                <a:solidFill>
                  <a:schemeClr val="bg1"/>
                </a:solidFill>
              </a:rPr>
              <a:t>úsměv z tváře, ale ona jim vždycky všechno odpustí. Včera kdosi v naší třídě ulomil </a:t>
            </a:r>
          </a:p>
          <a:p>
            <a:endParaRPr lang="cs-CZ" sz="2000" dirty="0" smtClean="0">
              <a:solidFill>
                <a:schemeClr val="bg1"/>
              </a:solidFill>
            </a:endParaRPr>
          </a:p>
          <a:p>
            <a:r>
              <a:rPr lang="cs-CZ" sz="2000" dirty="0" smtClean="0">
                <a:solidFill>
                  <a:schemeClr val="bg1"/>
                </a:solidFill>
              </a:rPr>
              <a:t>kliku u dveří. To by nebylo nic tak strašného, to vám řekne každý. Ale proč se nikdo </a:t>
            </a:r>
          </a:p>
          <a:p>
            <a:endParaRPr lang="cs-CZ" sz="2000" dirty="0" smtClean="0">
              <a:solidFill>
                <a:schemeClr val="bg1"/>
              </a:solidFill>
            </a:endParaRPr>
          </a:p>
          <a:p>
            <a:r>
              <a:rPr lang="cs-CZ" sz="2000" dirty="0" smtClean="0">
                <a:solidFill>
                  <a:schemeClr val="bg1"/>
                </a:solidFill>
              </a:rPr>
              <a:t>nepřizná? Leckomu se může stát taková nepříjemnost. Snad mu jeho svědomí </a:t>
            </a:r>
          </a:p>
          <a:p>
            <a:endParaRPr lang="cs-CZ" sz="2000" dirty="0" smtClean="0">
              <a:solidFill>
                <a:schemeClr val="bg1"/>
              </a:solidFill>
            </a:endParaRPr>
          </a:p>
          <a:p>
            <a:r>
              <a:rPr lang="cs-CZ" sz="2000" dirty="0" smtClean="0">
                <a:solidFill>
                  <a:schemeClr val="bg1"/>
                </a:solidFill>
              </a:rPr>
              <a:t>řekne, co má udělat.</a:t>
            </a:r>
          </a:p>
        </p:txBody>
      </p:sp>
      <p:sp>
        <p:nvSpPr>
          <p:cNvPr id="3" name="Elipsa 2"/>
          <p:cNvSpPr/>
          <p:nvPr/>
        </p:nvSpPr>
        <p:spPr>
          <a:xfrm>
            <a:off x="3275856" y="260648"/>
            <a:ext cx="432048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3707904" y="188640"/>
            <a:ext cx="360040" cy="432048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4211960" y="260648"/>
            <a:ext cx="432048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4716016" y="260648"/>
            <a:ext cx="504056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7884368" y="836712"/>
            <a:ext cx="648072" cy="360040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Elipsa 9"/>
          <p:cNvSpPr/>
          <p:nvPr/>
        </p:nvSpPr>
        <p:spPr>
          <a:xfrm>
            <a:off x="2195736" y="1412776"/>
            <a:ext cx="504056" cy="360040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4499992" y="836712"/>
            <a:ext cx="936104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3059832" y="764704"/>
            <a:ext cx="864096" cy="360040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6012160" y="764704"/>
            <a:ext cx="144016" cy="504056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Elipsa 13"/>
          <p:cNvSpPr/>
          <p:nvPr/>
        </p:nvSpPr>
        <p:spPr>
          <a:xfrm>
            <a:off x="2267744" y="836712"/>
            <a:ext cx="360040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Elipsa 14"/>
          <p:cNvSpPr/>
          <p:nvPr/>
        </p:nvSpPr>
        <p:spPr>
          <a:xfrm>
            <a:off x="7164288" y="1484784"/>
            <a:ext cx="360040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1691680" y="2060848"/>
            <a:ext cx="288032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Elipsa 16"/>
          <p:cNvSpPr/>
          <p:nvPr/>
        </p:nvSpPr>
        <p:spPr>
          <a:xfrm>
            <a:off x="3923928" y="1484784"/>
            <a:ext cx="792088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Elipsa 17"/>
          <p:cNvSpPr/>
          <p:nvPr/>
        </p:nvSpPr>
        <p:spPr>
          <a:xfrm>
            <a:off x="6300192" y="1484784"/>
            <a:ext cx="648072" cy="216024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Elipsa 18"/>
          <p:cNvSpPr/>
          <p:nvPr/>
        </p:nvSpPr>
        <p:spPr>
          <a:xfrm>
            <a:off x="2627784" y="1484784"/>
            <a:ext cx="432048" cy="216024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Elipsa 20"/>
          <p:cNvSpPr/>
          <p:nvPr/>
        </p:nvSpPr>
        <p:spPr>
          <a:xfrm>
            <a:off x="5004048" y="2060848"/>
            <a:ext cx="216024" cy="216024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Elipsa 21"/>
          <p:cNvSpPr/>
          <p:nvPr/>
        </p:nvSpPr>
        <p:spPr>
          <a:xfrm>
            <a:off x="7020272" y="2708920"/>
            <a:ext cx="288032" cy="216024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Elipsa 23"/>
          <p:cNvSpPr/>
          <p:nvPr/>
        </p:nvSpPr>
        <p:spPr>
          <a:xfrm>
            <a:off x="2987824" y="2060848"/>
            <a:ext cx="432048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Elipsa 24"/>
          <p:cNvSpPr/>
          <p:nvPr/>
        </p:nvSpPr>
        <p:spPr>
          <a:xfrm>
            <a:off x="6444208" y="2060848"/>
            <a:ext cx="504056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Elipsa 25"/>
          <p:cNvSpPr/>
          <p:nvPr/>
        </p:nvSpPr>
        <p:spPr>
          <a:xfrm>
            <a:off x="6588224" y="2636912"/>
            <a:ext cx="216024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Elipsa 26"/>
          <p:cNvSpPr/>
          <p:nvPr/>
        </p:nvSpPr>
        <p:spPr>
          <a:xfrm>
            <a:off x="5148064" y="2132856"/>
            <a:ext cx="648072" cy="216024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Elipsa 27"/>
          <p:cNvSpPr/>
          <p:nvPr/>
        </p:nvSpPr>
        <p:spPr>
          <a:xfrm>
            <a:off x="1403648" y="2636912"/>
            <a:ext cx="1008112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Elipsa 28"/>
          <p:cNvSpPr/>
          <p:nvPr/>
        </p:nvSpPr>
        <p:spPr>
          <a:xfrm>
            <a:off x="2339752" y="2636912"/>
            <a:ext cx="288032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Elipsa 29"/>
          <p:cNvSpPr/>
          <p:nvPr/>
        </p:nvSpPr>
        <p:spPr>
          <a:xfrm>
            <a:off x="3707904" y="2636912"/>
            <a:ext cx="720080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Elipsa 30"/>
          <p:cNvSpPr/>
          <p:nvPr/>
        </p:nvSpPr>
        <p:spPr>
          <a:xfrm>
            <a:off x="7884368" y="2060848"/>
            <a:ext cx="360040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Elipsa 31"/>
          <p:cNvSpPr/>
          <p:nvPr/>
        </p:nvSpPr>
        <p:spPr>
          <a:xfrm>
            <a:off x="8244408" y="2060848"/>
            <a:ext cx="504056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1043608" y="3284984"/>
            <a:ext cx="216024" cy="216024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Elipsa 34"/>
          <p:cNvSpPr/>
          <p:nvPr/>
        </p:nvSpPr>
        <p:spPr>
          <a:xfrm>
            <a:off x="323528" y="836712"/>
            <a:ext cx="504056" cy="288032"/>
          </a:xfrm>
          <a:prstGeom prst="ellipse">
            <a:avLst/>
          </a:prstGeom>
          <a:noFill/>
          <a:ln>
            <a:solidFill>
              <a:srgbClr val="F18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aphicFrame>
        <p:nvGraphicFramePr>
          <p:cNvPr id="36" name="Tabulka 35"/>
          <p:cNvGraphicFramePr>
            <a:graphicFrameLocks noGrp="1"/>
          </p:cNvGraphicFramePr>
          <p:nvPr/>
        </p:nvGraphicFramePr>
        <p:xfrm>
          <a:off x="323530" y="3717032"/>
          <a:ext cx="8568948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158"/>
                <a:gridCol w="1428158"/>
                <a:gridCol w="1428158"/>
                <a:gridCol w="1428158"/>
                <a:gridCol w="1428158"/>
                <a:gridCol w="142815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zájmeno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1. pád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druh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zájmeno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1. pád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druh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33CC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kdo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nic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mi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každý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nás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leckomu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všechny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mu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kdosi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jeho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naší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co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jim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taková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4" name="Tabulka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0851200"/>
              </p:ext>
            </p:extLst>
          </p:nvPr>
        </p:nvGraphicFramePr>
        <p:xfrm>
          <a:off x="1763688" y="4077072"/>
          <a:ext cx="288032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144016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bg1"/>
                          </a:solidFill>
                        </a:rPr>
                        <a:t>kdo</a:t>
                      </a:r>
                      <a:endParaRPr lang="cs-CZ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bg1"/>
                          </a:solidFill>
                        </a:rPr>
                        <a:t>tázací</a:t>
                      </a:r>
                      <a:endParaRPr lang="cs-CZ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já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osobní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my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osobní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všichni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neurčité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kdosi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neurčité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naše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přivlastňov.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oni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osobní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473294"/>
              </p:ext>
            </p:extLst>
          </p:nvPr>
        </p:nvGraphicFramePr>
        <p:xfrm>
          <a:off x="6084168" y="4077072"/>
          <a:ext cx="279648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8240"/>
                <a:gridCol w="13982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bg1"/>
                          </a:solidFill>
                        </a:rPr>
                        <a:t>nic</a:t>
                      </a:r>
                      <a:endParaRPr lang="cs-CZ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bg1"/>
                          </a:solidFill>
                        </a:rPr>
                        <a:t>záporné</a:t>
                      </a:r>
                      <a:endParaRPr lang="cs-CZ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každý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neurčité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leckdo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neurčité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on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osobní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jeho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přivlastňov.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co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vztažné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taková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ukazovací</a:t>
                      </a:r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188640"/>
            <a:ext cx="6838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75000"/>
                  </a:schemeClr>
                </a:solidFill>
              </a:rPr>
              <a:t>Doplň vhodné zájmeno podle daného druhu.</a:t>
            </a:r>
            <a:endParaRPr lang="cs-CZ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836712"/>
            <a:ext cx="8208912" cy="55446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0000FF"/>
                </a:solidFill>
              </a:rPr>
              <a:t>V lese jsme nenašli </a:t>
            </a:r>
            <a:r>
              <a:rPr lang="cs-CZ" sz="2400" dirty="0" smtClean="0">
                <a:solidFill>
                  <a:srgbClr val="CC0099"/>
                </a:solidFill>
              </a:rPr>
              <a:t>(záporné) </a:t>
            </a:r>
            <a:r>
              <a:rPr lang="cs-CZ" sz="2400" dirty="0" smtClean="0">
                <a:solidFill>
                  <a:srgbClr val="0000FF"/>
                </a:solidFill>
              </a:rPr>
              <a:t>houby.</a:t>
            </a:r>
          </a:p>
          <a:p>
            <a:endParaRPr lang="cs-CZ" sz="2400" dirty="0" smtClean="0">
              <a:solidFill>
                <a:srgbClr val="0000FF"/>
              </a:solidFill>
            </a:endParaRPr>
          </a:p>
          <a:p>
            <a:r>
              <a:rPr lang="cs-CZ" sz="2400" dirty="0" smtClean="0">
                <a:solidFill>
                  <a:srgbClr val="0000FF"/>
                </a:solidFill>
              </a:rPr>
              <a:t>Jak se jmenuje </a:t>
            </a:r>
            <a:r>
              <a:rPr lang="cs-CZ" sz="2400" dirty="0" smtClean="0">
                <a:solidFill>
                  <a:srgbClr val="CC0099"/>
                </a:solidFill>
              </a:rPr>
              <a:t>(přivlastňovací) </a:t>
            </a:r>
            <a:r>
              <a:rPr lang="cs-CZ" sz="2400" dirty="0" smtClean="0">
                <a:solidFill>
                  <a:srgbClr val="0000FF"/>
                </a:solidFill>
              </a:rPr>
              <a:t>pes?</a:t>
            </a:r>
          </a:p>
          <a:p>
            <a:endParaRPr lang="cs-CZ" sz="2400" dirty="0" smtClean="0">
              <a:solidFill>
                <a:srgbClr val="0000FF"/>
              </a:solidFill>
            </a:endParaRPr>
          </a:p>
          <a:p>
            <a:r>
              <a:rPr lang="cs-CZ" sz="2400" dirty="0" smtClean="0">
                <a:solidFill>
                  <a:srgbClr val="0000FF"/>
                </a:solidFill>
              </a:rPr>
              <a:t>Těšili jsme se na cirkus, </a:t>
            </a:r>
            <a:r>
              <a:rPr lang="cs-CZ" sz="2400" dirty="0" smtClean="0">
                <a:solidFill>
                  <a:srgbClr val="CC0099"/>
                </a:solidFill>
              </a:rPr>
              <a:t>(vztažné) </a:t>
            </a:r>
            <a:r>
              <a:rPr lang="cs-CZ" sz="2400" dirty="0" smtClean="0">
                <a:solidFill>
                  <a:srgbClr val="0000FF"/>
                </a:solidFill>
              </a:rPr>
              <a:t>přijel do </a:t>
            </a:r>
            <a:r>
              <a:rPr lang="cs-CZ" sz="2400" dirty="0" smtClean="0">
                <a:solidFill>
                  <a:srgbClr val="CC0099"/>
                </a:solidFill>
              </a:rPr>
              <a:t>(přivlastňovací) </a:t>
            </a:r>
            <a:r>
              <a:rPr lang="cs-CZ" sz="2400" dirty="0" smtClean="0">
                <a:solidFill>
                  <a:srgbClr val="0000FF"/>
                </a:solidFill>
              </a:rPr>
              <a:t>města.</a:t>
            </a:r>
          </a:p>
          <a:p>
            <a:endParaRPr lang="cs-CZ" sz="2400" dirty="0" smtClean="0">
              <a:solidFill>
                <a:srgbClr val="0000FF"/>
              </a:solidFill>
            </a:endParaRPr>
          </a:p>
          <a:p>
            <a:r>
              <a:rPr lang="cs-CZ" sz="2400" dirty="0" smtClean="0">
                <a:solidFill>
                  <a:srgbClr val="0000FF"/>
                </a:solidFill>
              </a:rPr>
              <a:t>Děti viděly babičku poprvé, proto si </a:t>
            </a:r>
            <a:r>
              <a:rPr lang="cs-CZ" sz="2400" dirty="0" smtClean="0">
                <a:solidFill>
                  <a:srgbClr val="CC0099"/>
                </a:solidFill>
              </a:rPr>
              <a:t>(osobní) </a:t>
            </a:r>
            <a:r>
              <a:rPr lang="cs-CZ" sz="2400" dirty="0" smtClean="0">
                <a:solidFill>
                  <a:srgbClr val="0000FF"/>
                </a:solidFill>
              </a:rPr>
              <a:t>zvědavě prohlížely.</a:t>
            </a:r>
          </a:p>
          <a:p>
            <a:endParaRPr lang="cs-CZ" sz="2400" dirty="0" smtClean="0">
              <a:solidFill>
                <a:srgbClr val="0000FF"/>
              </a:solidFill>
            </a:endParaRPr>
          </a:p>
          <a:p>
            <a:r>
              <a:rPr lang="cs-CZ" sz="2400" dirty="0" smtClean="0">
                <a:solidFill>
                  <a:srgbClr val="CC0099"/>
                </a:solidFill>
              </a:rPr>
              <a:t>(Neurčité) </a:t>
            </a:r>
            <a:r>
              <a:rPr lang="cs-CZ" sz="2400" dirty="0" smtClean="0">
                <a:solidFill>
                  <a:srgbClr val="0000FF"/>
                </a:solidFill>
              </a:rPr>
              <a:t>z </a:t>
            </a:r>
            <a:r>
              <a:rPr lang="cs-CZ" sz="2400" dirty="0" smtClean="0">
                <a:solidFill>
                  <a:srgbClr val="CC0099"/>
                </a:solidFill>
              </a:rPr>
              <a:t>(osobní) </a:t>
            </a:r>
            <a:r>
              <a:rPr lang="cs-CZ" sz="2400" dirty="0" smtClean="0">
                <a:solidFill>
                  <a:srgbClr val="0000FF"/>
                </a:solidFill>
              </a:rPr>
              <a:t>pojedou o prázdninách na vodu.</a:t>
            </a:r>
          </a:p>
          <a:p>
            <a:endParaRPr lang="cs-CZ" sz="2400" dirty="0" smtClean="0">
              <a:solidFill>
                <a:srgbClr val="0000FF"/>
              </a:solidFill>
            </a:endParaRPr>
          </a:p>
          <a:p>
            <a:r>
              <a:rPr lang="cs-CZ" sz="2400" dirty="0" smtClean="0">
                <a:solidFill>
                  <a:srgbClr val="0000FF"/>
                </a:solidFill>
              </a:rPr>
              <a:t>Líbila se </a:t>
            </a:r>
            <a:r>
              <a:rPr lang="cs-CZ" sz="2400" dirty="0" smtClean="0">
                <a:solidFill>
                  <a:srgbClr val="CC0099"/>
                </a:solidFill>
              </a:rPr>
              <a:t>(osobní) (ukazovací) </a:t>
            </a:r>
            <a:r>
              <a:rPr lang="cs-CZ" sz="2400" dirty="0" smtClean="0">
                <a:solidFill>
                  <a:srgbClr val="0000FF"/>
                </a:solidFill>
              </a:rPr>
              <a:t>kniha, </a:t>
            </a:r>
            <a:r>
              <a:rPr lang="cs-CZ" sz="2400" dirty="0" smtClean="0">
                <a:solidFill>
                  <a:srgbClr val="CC0099"/>
                </a:solidFill>
              </a:rPr>
              <a:t>(vztažné) </a:t>
            </a:r>
            <a:r>
              <a:rPr lang="cs-CZ" sz="2400" dirty="0" smtClean="0">
                <a:solidFill>
                  <a:srgbClr val="0000FF"/>
                </a:solidFill>
              </a:rPr>
              <a:t>jsem </a:t>
            </a:r>
            <a:r>
              <a:rPr lang="cs-CZ" sz="2400" dirty="0" smtClean="0">
                <a:solidFill>
                  <a:srgbClr val="CC0099"/>
                </a:solidFill>
              </a:rPr>
              <a:t>(osobní) </a:t>
            </a:r>
            <a:r>
              <a:rPr lang="cs-CZ" sz="2400" dirty="0" smtClean="0">
                <a:solidFill>
                  <a:srgbClr val="0000FF"/>
                </a:solidFill>
              </a:rPr>
              <a:t>půjčila?</a:t>
            </a:r>
          </a:p>
        </p:txBody>
      </p:sp>
      <p:pic>
        <p:nvPicPr>
          <p:cNvPr id="1027" name="Picture 3" descr="C:\Users\ředitelka\AppData\Local\Microsoft\Windows\Temporary Internet Files\Content.IE5\GUDCYVI7\MC9004261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908720"/>
            <a:ext cx="1872208" cy="1872208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987824" y="1412776"/>
            <a:ext cx="1224136" cy="360040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žádné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2483768" y="2204864"/>
            <a:ext cx="1944216" cy="288032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váš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3491880" y="2924944"/>
            <a:ext cx="1152128" cy="288032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který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5796136" y="2924944"/>
            <a:ext cx="1872208" cy="288032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našeho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5076056" y="3645024"/>
            <a:ext cx="1008112" cy="288032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ji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611560" y="4365104"/>
            <a:ext cx="1224136" cy="360040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Někteří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>
            <a:off x="2123728" y="4365104"/>
            <a:ext cx="1008112" cy="360040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nás</a:t>
            </a:r>
            <a:endParaRPr lang="cs-CZ" sz="2400" dirty="0"/>
          </a:p>
        </p:txBody>
      </p:sp>
      <p:sp>
        <p:nvSpPr>
          <p:cNvPr id="19" name="Obdélník 18"/>
          <p:cNvSpPr/>
          <p:nvPr/>
        </p:nvSpPr>
        <p:spPr>
          <a:xfrm>
            <a:off x="1691680" y="5085184"/>
            <a:ext cx="1008112" cy="360040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ti</a:t>
            </a:r>
            <a:endParaRPr lang="cs-CZ" sz="2400" dirty="0"/>
          </a:p>
        </p:txBody>
      </p:sp>
      <p:sp>
        <p:nvSpPr>
          <p:cNvPr id="20" name="Obdélník 19"/>
          <p:cNvSpPr/>
          <p:nvPr/>
        </p:nvSpPr>
        <p:spPr>
          <a:xfrm>
            <a:off x="2771800" y="5085184"/>
            <a:ext cx="1368152" cy="360040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ta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5004048" y="5085184"/>
            <a:ext cx="1080120" cy="360040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kterou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6876256" y="5157192"/>
            <a:ext cx="1080120" cy="288032"/>
          </a:xfrm>
          <a:prstGeom prst="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ti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88640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75000"/>
                  </a:schemeClr>
                </a:solidFill>
              </a:rPr>
              <a:t>Vymysli vlastní věty s těmito zájmeny  (pořadí zájmen je libovolné).</a:t>
            </a:r>
            <a:endParaRPr lang="cs-CZ" sz="2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836712"/>
            <a:ext cx="8568952" cy="576064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lphaLcParenR"/>
            </a:pPr>
            <a:r>
              <a:rPr lang="cs-CZ" sz="2000" dirty="0" smtClean="0">
                <a:solidFill>
                  <a:srgbClr val="0000FF"/>
                </a:solidFill>
              </a:rPr>
              <a:t>1 zájmeno osobní </a:t>
            </a: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r>
              <a:rPr lang="cs-CZ" sz="2000" dirty="0" smtClean="0">
                <a:solidFill>
                  <a:srgbClr val="0000FF"/>
                </a:solidFill>
              </a:rPr>
              <a:t>1 zájmeno přivlastňovací + 1 zájmeno osobní</a:t>
            </a: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r>
              <a:rPr lang="cs-CZ" sz="2000" dirty="0" smtClean="0">
                <a:solidFill>
                  <a:srgbClr val="0000FF"/>
                </a:solidFill>
              </a:rPr>
              <a:t>1 zájmeno tázací + 1 zájmeno osobní + 1 zájmeno ukazovací</a:t>
            </a: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r>
              <a:rPr lang="cs-CZ" sz="2000" dirty="0" smtClean="0">
                <a:solidFill>
                  <a:srgbClr val="0000FF"/>
                </a:solidFill>
              </a:rPr>
              <a:t>1 zájmeno záporné + 1 zájmeno vztažné + 1 zájmeno osobní</a:t>
            </a: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>
              <a:buAutoNum type="alphaLcParenR"/>
            </a:pPr>
            <a:r>
              <a:rPr lang="cs-CZ" sz="2000" dirty="0" smtClean="0">
                <a:solidFill>
                  <a:srgbClr val="C00000"/>
                </a:solidFill>
              </a:rPr>
              <a:t>Osobní</a:t>
            </a:r>
            <a:r>
              <a:rPr lang="cs-CZ" sz="2000" dirty="0" smtClean="0">
                <a:solidFill>
                  <a:srgbClr val="0000FF"/>
                </a:solidFill>
              </a:rPr>
              <a:t> a </a:t>
            </a:r>
            <a:r>
              <a:rPr lang="cs-CZ" sz="2000" dirty="0" smtClean="0">
                <a:solidFill>
                  <a:srgbClr val="C00000"/>
                </a:solidFill>
              </a:rPr>
              <a:t>osobní</a:t>
            </a:r>
            <a:r>
              <a:rPr lang="cs-CZ" sz="2000" dirty="0" smtClean="0">
                <a:solidFill>
                  <a:srgbClr val="0000FF"/>
                </a:solidFill>
              </a:rPr>
              <a:t> jsme </a:t>
            </a:r>
            <a:r>
              <a:rPr lang="cs-CZ" sz="2000" dirty="0" smtClean="0">
                <a:solidFill>
                  <a:srgbClr val="C00000"/>
                </a:solidFill>
              </a:rPr>
              <a:t>osobní</a:t>
            </a:r>
            <a:r>
              <a:rPr lang="cs-CZ" sz="2000" dirty="0" smtClean="0">
                <a:solidFill>
                  <a:srgbClr val="0000FF"/>
                </a:solidFill>
              </a:rPr>
              <a:t>.  </a:t>
            </a:r>
          </a:p>
          <a:p>
            <a:pPr marL="342900" indent="-342900">
              <a:buAutoNum type="alphaLcParenR"/>
            </a:pPr>
            <a:endParaRPr lang="cs-CZ" sz="2000" dirty="0" smtClean="0">
              <a:solidFill>
                <a:srgbClr val="0000FF"/>
              </a:solidFill>
            </a:endParaRPr>
          </a:p>
          <a:p>
            <a:pPr marL="342900" indent="-342900"/>
            <a:r>
              <a:rPr lang="cs-CZ" sz="2000" dirty="0" smtClean="0">
                <a:solidFill>
                  <a:srgbClr val="0000FF"/>
                </a:solidFill>
              </a:rPr>
              <a:t> </a:t>
            </a:r>
            <a:endParaRPr lang="cs-CZ" sz="2000" dirty="0">
              <a:solidFill>
                <a:srgbClr val="0000FF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1340768"/>
            <a:ext cx="6984776" cy="57606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/>
              <a:t>Pouze ty jsi odpověděl pokaždé správně.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467544" y="2564904"/>
            <a:ext cx="7056784" cy="50405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/>
              <a:t>Váš dopis nás velmi potěšil.</a:t>
            </a:r>
            <a:endParaRPr lang="cs-CZ" sz="2000" dirty="0"/>
          </a:p>
        </p:txBody>
      </p:sp>
      <p:sp>
        <p:nvSpPr>
          <p:cNvPr id="6" name="Obdélník 5"/>
          <p:cNvSpPr/>
          <p:nvPr/>
        </p:nvSpPr>
        <p:spPr>
          <a:xfrm>
            <a:off x="467544" y="3645024"/>
            <a:ext cx="7056784" cy="50405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/>
              <a:t>Kdo nám s tím příkladem pomůže?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467544" y="5013176"/>
            <a:ext cx="7128792" cy="50405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/>
              <a:t>Nikdo neznal muže, který nás už z dálky zdravil.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539552" y="6093296"/>
            <a:ext cx="7056784" cy="43204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/>
              <a:t>Já a ty jsme my.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340768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Pokud jsi všechny úkoly zvládl, zasloužíš si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420888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467544" y="5949280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3C1C02"/>
                </a:solidFill>
              </a:rPr>
              <a:t>Jedničku ?</a:t>
            </a:r>
            <a:endParaRPr lang="cs-CZ" sz="2000" dirty="0">
              <a:solidFill>
                <a:srgbClr val="3C1C0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63888" y="6021288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3C1C02"/>
                </a:solidFill>
              </a:rPr>
              <a:t>Pochvalu?</a:t>
            </a:r>
            <a:endParaRPr lang="cs-CZ" sz="2000" dirty="0">
              <a:solidFill>
                <a:srgbClr val="3C1C0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72200" y="6021288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3C1C02"/>
                </a:solidFill>
              </a:rPr>
              <a:t>Odměnu?</a:t>
            </a:r>
            <a:endParaRPr lang="cs-CZ" sz="2000" dirty="0">
              <a:solidFill>
                <a:srgbClr val="3C1C0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9928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3C1C02"/>
                </a:solidFill>
              </a:rPr>
              <a:t>Použité materiály:</a:t>
            </a:r>
          </a:p>
          <a:p>
            <a:endParaRPr lang="cs-CZ" sz="3200" b="1" dirty="0" smtClean="0">
              <a:solidFill>
                <a:srgbClr val="3C1C02"/>
              </a:solidFill>
            </a:endParaRPr>
          </a:p>
          <a:p>
            <a:r>
              <a:rPr lang="cs-CZ" sz="3200" b="1" dirty="0" smtClean="0">
                <a:solidFill>
                  <a:srgbClr val="3C1C02"/>
                </a:solidFill>
                <a:hlinkClick r:id="rId2"/>
              </a:rPr>
              <a:t>www.office.microsoft.com</a:t>
            </a:r>
            <a:endParaRPr lang="cs-CZ" sz="3200" b="1" dirty="0" smtClean="0">
              <a:solidFill>
                <a:srgbClr val="3C1C02"/>
              </a:solidFill>
            </a:endParaRPr>
          </a:p>
          <a:p>
            <a:endParaRPr lang="cs-CZ" sz="3200" b="1" dirty="0" smtClean="0">
              <a:solidFill>
                <a:srgbClr val="3C1C02"/>
              </a:solidFill>
            </a:endParaRPr>
          </a:p>
          <a:p>
            <a:r>
              <a:rPr lang="cs-CZ" sz="3200" b="1" dirty="0" smtClean="0">
                <a:solidFill>
                  <a:srgbClr val="3C1C02"/>
                </a:solidFill>
              </a:rPr>
              <a:t>Texty vlastní</a:t>
            </a:r>
          </a:p>
          <a:p>
            <a:endParaRPr lang="cs-CZ" sz="3200" b="1" dirty="0" smtClean="0">
              <a:solidFill>
                <a:srgbClr val="3C1C02"/>
              </a:solidFill>
            </a:endParaRPr>
          </a:p>
          <a:p>
            <a:endParaRPr lang="cs-CZ" sz="3200" b="1" dirty="0">
              <a:solidFill>
                <a:srgbClr val="3C1C0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2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5FF2C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645</TotalTime>
  <Words>693</Words>
  <Application>Microsoft Office PowerPoint</Application>
  <PresentationFormat>Předvádění na obrazovce (4:3)</PresentationFormat>
  <Paragraphs>177</Paragraphs>
  <Slides>9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admin</cp:lastModifiedBy>
  <cp:revision>64</cp:revision>
  <dcterms:created xsi:type="dcterms:W3CDTF">2012-05-10T09:38:49Z</dcterms:created>
  <dcterms:modified xsi:type="dcterms:W3CDTF">2012-07-13T00:54:31Z</dcterms:modified>
</cp:coreProperties>
</file>