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62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1C02"/>
    <a:srgbClr val="F57913"/>
    <a:srgbClr val="602E04"/>
    <a:srgbClr val="F7974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D5095D-5914-456E-B4A2-83DED1C942DA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F52CE28-890A-4B28-92D4-63A1786D1090}" type="presOf" srcId="{914700B9-77B5-440A-A438-DE98B6D4894D}" destId="{BD9AF279-D483-48F2-BBBD-45F8E8923512}" srcOrd="1" destOrd="0" presId="urn:microsoft.com/office/officeart/2005/8/layout/target3"/>
    <dgm:cxn modelId="{3565609F-E92A-4AA0-A6AA-58A944486C3E}" type="presOf" srcId="{100B6B2E-82E6-4C11-B19B-F2DB3A0EA64F}" destId="{DBA8199F-D892-4A8E-A352-2B7844050E09}" srcOrd="1" destOrd="0" presId="urn:microsoft.com/office/officeart/2005/8/layout/target3"/>
    <dgm:cxn modelId="{161702BB-7E84-4F2A-8E39-8993368A047F}" type="presOf" srcId="{1D8420EA-BFA0-403B-80F5-647FA396CC45}" destId="{8467D0EB-87A2-4285-8ACA-0398EFBF29BC}" srcOrd="1" destOrd="0" presId="urn:microsoft.com/office/officeart/2005/8/layout/target3"/>
    <dgm:cxn modelId="{A7B5BD6E-813E-4CF2-A4B4-D58DEFF7BA02}" type="presOf" srcId="{130831A4-0540-4EC5-8F5A-93030E89D2D9}" destId="{F69CC921-512E-49F4-824C-A648EC5F27A5}" srcOrd="0" destOrd="0" presId="urn:microsoft.com/office/officeart/2005/8/layout/target3"/>
    <dgm:cxn modelId="{CC8E5F5C-5C1D-44C1-98DB-15191831595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DFEF6CE-A7C3-4C29-BE2A-18E44A785774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A26C93A-E5E0-48FB-948B-1A85AC83944D}" type="presOf" srcId="{914700B9-77B5-440A-A438-DE98B6D4894D}" destId="{E73F1C26-6DCD-4001-88B9-355E01E2BCE7}" srcOrd="0" destOrd="0" presId="urn:microsoft.com/office/officeart/2005/8/layout/target3"/>
    <dgm:cxn modelId="{3152C39F-51F1-4BDD-94D9-A43F4DB2CD14}" type="presOf" srcId="{130831A4-0540-4EC5-8F5A-93030E89D2D9}" destId="{8E23E229-92FC-49D1-B5FE-0303176B8A4E}" srcOrd="1" destOrd="0" presId="urn:microsoft.com/office/officeart/2005/8/layout/target3"/>
    <dgm:cxn modelId="{E882E2BA-846D-40EA-8873-545BD0C05B4C}" type="presParOf" srcId="{FE47432B-CA46-450C-8D8F-66C300A95B52}" destId="{B522209E-30D0-49D6-A340-2D383A11C668}" srcOrd="0" destOrd="0" presId="urn:microsoft.com/office/officeart/2005/8/layout/target3"/>
    <dgm:cxn modelId="{1B349B27-915E-420E-B962-CFD6ED4D526E}" type="presParOf" srcId="{FE47432B-CA46-450C-8D8F-66C300A95B52}" destId="{ED5A8377-51D5-4DC5-B0E7-680166966720}" srcOrd="1" destOrd="0" presId="urn:microsoft.com/office/officeart/2005/8/layout/target3"/>
    <dgm:cxn modelId="{17023AC3-8DE5-4666-8959-D356FDB62850}" type="presParOf" srcId="{FE47432B-CA46-450C-8D8F-66C300A95B52}" destId="{F69CC921-512E-49F4-824C-A648EC5F27A5}" srcOrd="2" destOrd="0" presId="urn:microsoft.com/office/officeart/2005/8/layout/target3"/>
    <dgm:cxn modelId="{DA4657F0-5F97-4B0A-8909-45F08F7768EC}" type="presParOf" srcId="{FE47432B-CA46-450C-8D8F-66C300A95B52}" destId="{61C9CE18-EDA6-4EDF-BA1C-09779D38FBBF}" srcOrd="3" destOrd="0" presId="urn:microsoft.com/office/officeart/2005/8/layout/target3"/>
    <dgm:cxn modelId="{52D72ED0-45BF-4BEF-8544-7BC846D76B72}" type="presParOf" srcId="{FE47432B-CA46-450C-8D8F-66C300A95B52}" destId="{D60DEAAB-7AFE-435A-ACF6-18851E4B0426}" srcOrd="4" destOrd="0" presId="urn:microsoft.com/office/officeart/2005/8/layout/target3"/>
    <dgm:cxn modelId="{14EA13D9-5BFC-4222-929E-937E82DA729B}" type="presParOf" srcId="{FE47432B-CA46-450C-8D8F-66C300A95B52}" destId="{F7B3C0B7-F0F7-4F49-B02C-3630F8C5FAE5}" srcOrd="5" destOrd="0" presId="urn:microsoft.com/office/officeart/2005/8/layout/target3"/>
    <dgm:cxn modelId="{26826D92-39C1-4EF8-B604-EA6D2FD3C881}" type="presParOf" srcId="{FE47432B-CA46-450C-8D8F-66C300A95B52}" destId="{C9DA9446-E2D3-4F6A-8960-3CADFBF870B8}" srcOrd="6" destOrd="0" presId="urn:microsoft.com/office/officeart/2005/8/layout/target3"/>
    <dgm:cxn modelId="{7DDE0EE2-5A54-434D-B666-D97D71678A2A}" type="presParOf" srcId="{FE47432B-CA46-450C-8D8F-66C300A95B52}" destId="{9726EC6F-D322-4CD3-B489-1BE3DF7CE70B}" srcOrd="7" destOrd="0" presId="urn:microsoft.com/office/officeart/2005/8/layout/target3"/>
    <dgm:cxn modelId="{A10DCDB9-A0A8-4DF3-B1C3-B644E30B2A36}" type="presParOf" srcId="{FE47432B-CA46-450C-8D8F-66C300A95B52}" destId="{645AA564-2E9E-4954-AD87-AE01782CEC59}" srcOrd="8" destOrd="0" presId="urn:microsoft.com/office/officeart/2005/8/layout/target3"/>
    <dgm:cxn modelId="{2577FBD8-5615-4BB9-9D18-0676DDC4B1DA}" type="presParOf" srcId="{FE47432B-CA46-450C-8D8F-66C300A95B52}" destId="{8538CAC4-6A86-42B8-B5AF-2FF155DB9D02}" srcOrd="9" destOrd="0" presId="urn:microsoft.com/office/officeart/2005/8/layout/target3"/>
    <dgm:cxn modelId="{A339BDE7-3E4C-4105-9C05-94E2C0F769A3}" type="presParOf" srcId="{FE47432B-CA46-450C-8D8F-66C300A95B52}" destId="{26FD6024-A07F-46D0-8BC0-B5E595C5673D}" srcOrd="10" destOrd="0" presId="urn:microsoft.com/office/officeart/2005/8/layout/target3"/>
    <dgm:cxn modelId="{B8D7DEDF-E8E6-4061-A3A0-90A09C5FD562}" type="presParOf" srcId="{FE47432B-CA46-450C-8D8F-66C300A95B52}" destId="{E73F1C26-6DCD-4001-88B9-355E01E2BCE7}" srcOrd="11" destOrd="0" presId="urn:microsoft.com/office/officeart/2005/8/layout/target3"/>
    <dgm:cxn modelId="{B3E805E4-883F-4E55-888C-573E7861C111}" type="presParOf" srcId="{FE47432B-CA46-450C-8D8F-66C300A95B52}" destId="{8E23E229-92FC-49D1-B5FE-0303176B8A4E}" srcOrd="12" destOrd="0" presId="urn:microsoft.com/office/officeart/2005/8/layout/target3"/>
    <dgm:cxn modelId="{95F4FB14-FDE7-43EC-AB8C-B03F1B1EE750}" type="presParOf" srcId="{FE47432B-CA46-450C-8D8F-66C300A95B52}" destId="{8467D0EB-87A2-4285-8ACA-0398EFBF29BC}" srcOrd="13" destOrd="0" presId="urn:microsoft.com/office/officeart/2005/8/layout/target3"/>
    <dgm:cxn modelId="{B8B7618A-3A2B-4CBA-8A7F-60B8D9B9BC52}" type="presParOf" srcId="{FE47432B-CA46-450C-8D8F-66C300A95B52}" destId="{DBA8199F-D892-4A8E-A352-2B7844050E09}" srcOrd="14" destOrd="0" presId="urn:microsoft.com/office/officeart/2005/8/layout/target3"/>
    <dgm:cxn modelId="{4DCC13C3-679E-4369-BC58-C9E5BDFCD34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DA843-FDE6-46C3-BF2E-12C2502A0935}" type="datetimeFigureOut">
              <a:rPr lang="cs-CZ" smtClean="0"/>
              <a:pPr/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0644A-7647-4915-857D-652DE405818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373636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Zájmena pravopis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6478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22892367"/>
              </p:ext>
            </p:extLst>
          </p:nvPr>
        </p:nvGraphicFramePr>
        <p:xfrm>
          <a:off x="539552" y="3573016"/>
          <a:ext cx="8280920" cy="253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Sešity,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barevné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505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mapu,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samostatně vypracovávají úkoly do sešitů, kontrolu provádějí společně pomocí interaktivní tabule.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aktivnímu procvičení pravopisu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zájmena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já a správnému použití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zájmena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sebou.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 správně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používá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tvar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zájmena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já, ovládá jeho pravopis. Uvědomuje si  významový rozdíl mezi užitím zájmena sebou a s sebou.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64704"/>
            <a:ext cx="599427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Zájmena</a:t>
            </a:r>
          </a:p>
          <a:p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</a:rPr>
              <a:t>                pravopis</a:t>
            </a:r>
            <a:endParaRPr lang="cs-CZ" sz="60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4371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771800" y="472514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C1C02"/>
                </a:solidFill>
              </a:rPr>
              <a:t>Kdo?</a:t>
            </a:r>
            <a:endParaRPr lang="cs-CZ" sz="2400" b="1" dirty="0">
              <a:solidFill>
                <a:srgbClr val="3C1C0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558924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C1C02"/>
                </a:solidFill>
              </a:rPr>
              <a:t>Někdo?</a:t>
            </a:r>
            <a:endParaRPr lang="cs-CZ" sz="2400" b="1" dirty="0">
              <a:solidFill>
                <a:srgbClr val="3C1C0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52292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C1C02"/>
                </a:solidFill>
              </a:rPr>
              <a:t>Nikdo?</a:t>
            </a:r>
            <a:endParaRPr lang="cs-CZ" sz="2400" b="1" dirty="0">
              <a:solidFill>
                <a:srgbClr val="3C1C0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59492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3C1C02"/>
                </a:solidFill>
              </a:rPr>
              <a:t>Všichni?</a:t>
            </a:r>
            <a:endParaRPr lang="cs-CZ" sz="2400" b="1" dirty="0">
              <a:solidFill>
                <a:srgbClr val="3C1C0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5517232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C1C02"/>
                </a:solidFill>
              </a:rPr>
              <a:t>Já!</a:t>
            </a:r>
            <a:endParaRPr lang="cs-CZ" sz="2800" b="1" dirty="0">
              <a:solidFill>
                <a:srgbClr val="3C1C0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0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Skloňování a pravopis zájmena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já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620688"/>
            <a:ext cx="2952328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-pomáháme si zájmenem ty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1340768"/>
            <a:ext cx="2952328" cy="1152128"/>
          </a:xfrm>
          <a:prstGeom prst="rect">
            <a:avLst/>
          </a:prstGeom>
          <a:solidFill>
            <a:srgbClr val="602E04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 = mě</a:t>
            </a:r>
          </a:p>
          <a:p>
            <a:pPr algn="ctr"/>
            <a:r>
              <a:rPr lang="cs-CZ" dirty="0" smtClean="0"/>
              <a:t>tobě  = mně</a:t>
            </a:r>
          </a:p>
          <a:p>
            <a:pPr algn="ctr"/>
            <a:r>
              <a:rPr lang="cs-CZ" dirty="0" smtClean="0"/>
              <a:t>tebe = mne</a:t>
            </a:r>
          </a:p>
          <a:p>
            <a:pPr algn="ctr"/>
            <a:r>
              <a:rPr lang="cs-CZ" dirty="0" smtClean="0"/>
              <a:t>ti  = mi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4008" y="692696"/>
            <a:ext cx="3672408" cy="43204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- pomáháme si pády 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644008" y="1412776"/>
            <a:ext cx="3672408" cy="936104"/>
          </a:xfrm>
          <a:prstGeom prst="rect">
            <a:avLst/>
          </a:prstGeom>
          <a:solidFill>
            <a:srgbClr val="602E04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pád, 4. pád = mě</a:t>
            </a:r>
          </a:p>
          <a:p>
            <a:pPr algn="ctr"/>
            <a:r>
              <a:rPr lang="cs-CZ" dirty="0" smtClean="0"/>
              <a:t>3. pád, 6. pád = mně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2708920"/>
            <a:ext cx="8712968" cy="3933056"/>
          </a:xfrm>
          <a:prstGeom prst="rect">
            <a:avLst/>
          </a:prstGeom>
          <a:solidFill>
            <a:srgbClr val="F79747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602E04"/>
                </a:solidFill>
              </a:rPr>
              <a:t>Co zajímá (já)  ?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Včera ke (já)  přišel Honza. Přemlouval (já)  , abychom spolu hráli na počítači </a:t>
            </a:r>
          </a:p>
          <a:p>
            <a:endParaRPr lang="cs-CZ" sz="2000" dirty="0">
              <a:solidFill>
                <a:srgbClr val="3C1C02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novou hru. Ale (já)   takové hraní moc nebaví. (Já)   se líbí víc venku. Maminka má </a:t>
            </a:r>
          </a:p>
          <a:p>
            <a:endParaRPr lang="cs-CZ" sz="2000" dirty="0">
              <a:solidFill>
                <a:srgbClr val="3C1C02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sice o (já)   větší  strach, ale říká, že je to pro (já)   lepší, než kdyby  (já)  viděla celý </a:t>
            </a:r>
          </a:p>
          <a:p>
            <a:endParaRPr lang="cs-CZ" sz="2000" dirty="0">
              <a:solidFill>
                <a:srgbClr val="3C1C02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u počítače. Honza se na (já)  naštval a vyčetl (já)   , že nejsem dobrý kamarád. Ale </a:t>
            </a:r>
          </a:p>
          <a:p>
            <a:endParaRPr lang="cs-CZ" sz="2000" dirty="0">
              <a:solidFill>
                <a:srgbClr val="3C1C02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já věřím, že se se (já)    brzy usmíří. Je teď na (já)   , abych ho přesvědčil, že pohyb </a:t>
            </a:r>
          </a:p>
          <a:p>
            <a:endParaRPr lang="cs-CZ" sz="2000" dirty="0">
              <a:solidFill>
                <a:srgbClr val="3C1C02"/>
              </a:solidFill>
            </a:endParaRPr>
          </a:p>
          <a:p>
            <a:r>
              <a:rPr lang="cs-CZ" sz="2000" dirty="0" smtClean="0">
                <a:solidFill>
                  <a:srgbClr val="3C1C02"/>
                </a:solidFill>
              </a:rPr>
              <a:t>potřebuje i on.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043608" y="3212976"/>
            <a:ext cx="864096" cy="432048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mně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4211960" y="3212976"/>
            <a:ext cx="792088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3861048"/>
            <a:ext cx="50405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932040" y="3861048"/>
            <a:ext cx="72008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Mně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99592" y="4509120"/>
            <a:ext cx="57606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60032" y="4509120"/>
            <a:ext cx="57606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92280" y="4581128"/>
            <a:ext cx="504056" cy="216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71800" y="5157192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860032" y="5157192"/>
            <a:ext cx="504056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979712" y="5661248"/>
            <a:ext cx="864096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mnou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860032" y="5661248"/>
            <a:ext cx="72008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mně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331640" y="2636912"/>
            <a:ext cx="50405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3C1C02"/>
                </a:solidFill>
              </a:rPr>
              <a:t>SEBOU – S SEBOU</a:t>
            </a:r>
            <a:endParaRPr lang="cs-CZ" sz="3600" dirty="0">
              <a:solidFill>
                <a:srgbClr val="3C1C0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548680"/>
            <a:ext cx="5832648" cy="576064"/>
          </a:xfrm>
          <a:prstGeom prst="rect">
            <a:avLst/>
          </a:prstGeom>
          <a:solidFill>
            <a:srgbClr val="F79747"/>
          </a:solidFill>
          <a:ln>
            <a:solidFill>
              <a:srgbClr val="F797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-pomůžeme si jiným vyjádřením v 7. pádě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1196752"/>
            <a:ext cx="8280920" cy="1368152"/>
          </a:xfrm>
          <a:prstGeom prst="rect">
            <a:avLst/>
          </a:prstGeom>
          <a:solidFill>
            <a:srgbClr val="602E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Vezmeme </a:t>
            </a:r>
            <a:r>
              <a:rPr lang="cs-CZ" dirty="0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 sebou Jirku.</a:t>
            </a:r>
          </a:p>
          <a:p>
            <a:endParaRPr lang="cs-CZ" dirty="0" smtClean="0"/>
          </a:p>
          <a:p>
            <a:r>
              <a:rPr lang="cs-CZ" dirty="0" smtClean="0"/>
              <a:t>Celou noc jsem sebou házela.</a:t>
            </a:r>
          </a:p>
          <a:p>
            <a:endParaRPr lang="cs-CZ" dirty="0" smtClean="0"/>
          </a:p>
          <a:p>
            <a:r>
              <a:rPr lang="cs-CZ" dirty="0" smtClean="0"/>
              <a:t>Je si jistý sám sebou.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4088" y="1196752"/>
            <a:ext cx="32403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Půjdeme </a:t>
            </a:r>
            <a:r>
              <a:rPr lang="cs-CZ" dirty="0" smtClean="0">
                <a:solidFill>
                  <a:srgbClr val="FFC000"/>
                </a:solidFill>
              </a:rPr>
              <a:t>s</a:t>
            </a:r>
            <a:r>
              <a:rPr lang="cs-CZ" dirty="0" smtClean="0"/>
              <a:t> Jirkou.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64088" y="1628800"/>
            <a:ext cx="331236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Házela jsem svým tělem.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64088" y="2276872"/>
            <a:ext cx="3312368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 si jistý svou osobou.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068960"/>
            <a:ext cx="8712968" cy="3789040"/>
          </a:xfrm>
          <a:prstGeom prst="rect">
            <a:avLst/>
          </a:prstGeom>
          <a:solidFill>
            <a:srgbClr val="F7974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Všude musím chodit se svým mladším bratrem.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Šli jsme na výlet bez svačiny.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Ulovený kapr mrskal celým tělem.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Zapomněl doma přezůvky.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Má velké sebevědomí.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Leknutím jsme se rychle otočili.</a:t>
            </a:r>
          </a:p>
          <a:p>
            <a:endParaRPr lang="cs-CZ" sz="2000" dirty="0" smtClean="0">
              <a:solidFill>
                <a:srgbClr val="602E04"/>
              </a:solidFill>
            </a:endParaRPr>
          </a:p>
          <a:p>
            <a:r>
              <a:rPr lang="cs-CZ" sz="2000" dirty="0" smtClean="0">
                <a:solidFill>
                  <a:srgbClr val="602E04"/>
                </a:solidFill>
              </a:rPr>
              <a:t> </a:t>
            </a:r>
            <a:endParaRPr lang="cs-CZ" sz="2000" dirty="0">
              <a:solidFill>
                <a:srgbClr val="602E0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6369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C1C02"/>
                </a:solidFill>
              </a:rPr>
              <a:t>Vyjádři význam dané věty pomocí výrazu sebou / s sebou.</a:t>
            </a:r>
            <a:endParaRPr lang="cs-CZ" dirty="0">
              <a:solidFill>
                <a:srgbClr val="3C1C0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3429000"/>
            <a:ext cx="4320480" cy="360040"/>
          </a:xfrm>
          <a:prstGeom prst="rect">
            <a:avLst/>
          </a:prstGeom>
          <a:solidFill>
            <a:srgbClr val="602E04"/>
          </a:solidFill>
          <a:ln>
            <a:solidFill>
              <a:srgbClr val="F797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Svého bratra musím brát všude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347864" y="3429000"/>
            <a:ext cx="129614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 sebou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4077072"/>
            <a:ext cx="4104456" cy="288032"/>
          </a:xfrm>
          <a:prstGeom prst="rect">
            <a:avLst/>
          </a:prstGeom>
          <a:solidFill>
            <a:srgbClr val="602E04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Neměli jsme                   žádnou svačinu.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691680" y="4077072"/>
            <a:ext cx="93610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 sebou</a:t>
            </a:r>
            <a:endParaRPr lang="cs-CZ" dirty="0">
              <a:solidFill>
                <a:srgbClr val="F57913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653136"/>
            <a:ext cx="2160240" cy="360040"/>
          </a:xfrm>
          <a:prstGeom prst="rect">
            <a:avLst/>
          </a:prstGeom>
          <a:solidFill>
            <a:srgbClr val="602E04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Kapr                házel.            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899592" y="4725144"/>
            <a:ext cx="864096" cy="216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sebou</a:t>
            </a:r>
            <a:endParaRPr lang="cs-CZ" dirty="0">
              <a:solidFill>
                <a:srgbClr val="F57913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5229200"/>
            <a:ext cx="3168352" cy="360040"/>
          </a:xfrm>
          <a:prstGeom prst="rect">
            <a:avLst/>
          </a:prstGeom>
          <a:solidFill>
            <a:srgbClr val="602E04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Nevzal si                      přezůvky.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331640" y="5157192"/>
            <a:ext cx="1008112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 sebou</a:t>
            </a:r>
            <a:endParaRPr lang="cs-CZ" dirty="0">
              <a:solidFill>
                <a:srgbClr val="F57913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5536" y="5877272"/>
            <a:ext cx="2304256" cy="360040"/>
          </a:xfrm>
          <a:prstGeom prst="rect">
            <a:avLst/>
          </a:prstGeom>
          <a:solidFill>
            <a:srgbClr val="602E04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Je si jist sám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475656" y="5877272"/>
            <a:ext cx="1152128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sebou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95536" y="6525344"/>
            <a:ext cx="3384376" cy="332656"/>
          </a:xfrm>
          <a:prstGeom prst="rect">
            <a:avLst/>
          </a:prstGeom>
          <a:solidFill>
            <a:srgbClr val="602E04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Leknutím jsme                    trhli.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907704" y="6597352"/>
            <a:ext cx="914400" cy="2606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57913"/>
                </a:solidFill>
              </a:rPr>
              <a:t>sebou</a:t>
            </a:r>
            <a:endParaRPr lang="cs-CZ" dirty="0">
              <a:solidFill>
                <a:srgbClr val="F57913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5508104" y="3789040"/>
            <a:ext cx="3384376" cy="1440160"/>
          </a:xfrm>
          <a:prstGeom prst="cloud">
            <a:avLst/>
          </a:prstGeom>
          <a:solidFill>
            <a:srgbClr val="FFC000"/>
          </a:solidFill>
          <a:ln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414908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jsi zvládl vytvořit věty </a:t>
            </a:r>
          </a:p>
          <a:p>
            <a:r>
              <a:rPr lang="cs-CZ" dirty="0" smtClean="0"/>
              <a:t>bez nápovědy, jsi výborný žák.</a:t>
            </a:r>
            <a:endParaRPr lang="cs-CZ" dirty="0"/>
          </a:p>
        </p:txBody>
      </p:sp>
      <p:pic>
        <p:nvPicPr>
          <p:cNvPr id="1026" name="Picture 2" descr="C:\Users\ředitelka\AppData\Local\Microsoft\Windows\Temporary Internet Files\Content.IE5\XGWX22YM\MC9003559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011826"/>
            <a:ext cx="1735531" cy="18461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/>
      <p:bldP spid="8" grpId="0" animBg="1"/>
      <p:bldP spid="9" grpId="0"/>
      <p:bldP spid="10" grpId="0" animBg="1"/>
      <p:bldP spid="11" grpId="0"/>
      <p:bldP spid="13" grpId="0" animBg="1"/>
      <p:bldP spid="14" grpId="0"/>
      <p:bldP spid="15" grpId="0" animBg="1"/>
      <p:bldP spid="16" grpId="0"/>
      <p:bldP spid="17" grpId="0" animBg="1"/>
      <p:bldP spid="18" grpId="0"/>
      <p:bldP spid="19" grpId="0" animBg="1"/>
      <p:bldP spid="20" grpId="0"/>
      <p:bldP spid="21" grpId="0" animBg="1"/>
      <p:bldP spid="22" grpId="0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364240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materiály: </a:t>
            </a:r>
          </a:p>
          <a:p>
            <a:endParaRPr lang="cs-CZ" dirty="0"/>
          </a:p>
          <a:p>
            <a:r>
              <a:rPr lang="cs-CZ" dirty="0" smtClean="0"/>
              <a:t>Obrázky –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Texty -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3993617"/>
      </p:ext>
    </p:extLst>
  </p:cSld>
  <p:clrMapOvr>
    <a:masterClrMapping/>
  </p:clrMapOvr>
</p:sld>
</file>

<file path=ppt/theme/theme1.xml><?xml version="1.0" encoding="utf-8"?>
<a:theme xmlns:a="http://schemas.openxmlformats.org/drawingml/2006/main" name="moř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moře</Template>
  <TotalTime>279</TotalTime>
  <Words>520</Words>
  <Application>Microsoft Office PowerPoint</Application>
  <PresentationFormat>Předvádění na obrazovce (4:3)</PresentationFormat>
  <Paragraphs>123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moře</vt:lpstr>
      <vt:lpstr>Snímek 1</vt:lpstr>
      <vt:lpstr>ANOTACE: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35</cp:revision>
  <dcterms:created xsi:type="dcterms:W3CDTF">2012-05-16T10:48:56Z</dcterms:created>
  <dcterms:modified xsi:type="dcterms:W3CDTF">2012-10-01T12:55:46Z</dcterms:modified>
</cp:coreProperties>
</file>