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7ADCAC2-72E9-4A4C-948C-F989B4F5FB4E}" type="presOf" srcId="{914700B9-77B5-440A-A438-DE98B6D4894D}" destId="{E73F1C26-6DCD-4001-88B9-355E01E2BCE7}" srcOrd="0" destOrd="0" presId="urn:microsoft.com/office/officeart/2005/8/layout/target3"/>
    <dgm:cxn modelId="{7D21A277-34E8-4E55-A45F-40794B62100B}" type="presOf" srcId="{100B6B2E-82E6-4C11-B19B-F2DB3A0EA64F}" destId="{645AA564-2E9E-4954-AD87-AE01782CEC59}" srcOrd="0" destOrd="0" presId="urn:microsoft.com/office/officeart/2005/8/layout/target3"/>
    <dgm:cxn modelId="{3B66E207-DC08-4627-B749-F883B6B1C247}" type="presOf" srcId="{100B6B2E-82E6-4C11-B19B-F2DB3A0EA64F}" destId="{DBA8199F-D892-4A8E-A352-2B7844050E09}" srcOrd="1" destOrd="0" presId="urn:microsoft.com/office/officeart/2005/8/layout/target3"/>
    <dgm:cxn modelId="{1974F4E8-C541-4867-BAD5-EF44796A26AB}" type="presOf" srcId="{130831A4-0540-4EC5-8F5A-93030E89D2D9}" destId="{8E23E229-92FC-49D1-B5FE-0303176B8A4E}" srcOrd="1" destOrd="0" presId="urn:microsoft.com/office/officeart/2005/8/layout/target3"/>
    <dgm:cxn modelId="{EC570F1F-6865-44C4-9BCA-E5A6107DC6DC}" type="presOf" srcId="{27FE2D31-D344-4B63-A89A-A89AB0D9F3E3}" destId="{FE47432B-CA46-450C-8D8F-66C300A95B52}" srcOrd="0" destOrd="0" presId="urn:microsoft.com/office/officeart/2005/8/layout/target3"/>
    <dgm:cxn modelId="{CCE9FE3E-F325-4516-91F4-F9324753DC7A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3B1219B3-3EFC-416B-AF1B-7FB7EC2F2D1F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16012F6-8CE6-41C9-B917-C16BF5C373A6}" type="presOf" srcId="{1D8420EA-BFA0-403B-80F5-647FA396CC45}" destId="{F7B3C0B7-F0F7-4F49-B02C-3630F8C5FAE5}" srcOrd="0" destOrd="0" presId="urn:microsoft.com/office/officeart/2005/8/layout/target3"/>
    <dgm:cxn modelId="{2A896DA7-F0AF-47FD-9483-0AED5890C0B5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4FEBA83-51FC-4BE6-9D49-9A93D21F8BF4}" type="presParOf" srcId="{FE47432B-CA46-450C-8D8F-66C300A95B52}" destId="{B522209E-30D0-49D6-A340-2D383A11C668}" srcOrd="0" destOrd="0" presId="urn:microsoft.com/office/officeart/2005/8/layout/target3"/>
    <dgm:cxn modelId="{BC92AB30-200A-49CB-AFCE-1A990C1AD06F}" type="presParOf" srcId="{FE47432B-CA46-450C-8D8F-66C300A95B52}" destId="{ED5A8377-51D5-4DC5-B0E7-680166966720}" srcOrd="1" destOrd="0" presId="urn:microsoft.com/office/officeart/2005/8/layout/target3"/>
    <dgm:cxn modelId="{4C7DFB6B-CA4F-47FE-8074-5CBF0450D7B1}" type="presParOf" srcId="{FE47432B-CA46-450C-8D8F-66C300A95B52}" destId="{F69CC921-512E-49F4-824C-A648EC5F27A5}" srcOrd="2" destOrd="0" presId="urn:microsoft.com/office/officeart/2005/8/layout/target3"/>
    <dgm:cxn modelId="{C988F627-7AF4-4D1D-9B2E-CDBDCD844DEF}" type="presParOf" srcId="{FE47432B-CA46-450C-8D8F-66C300A95B52}" destId="{61C9CE18-EDA6-4EDF-BA1C-09779D38FBBF}" srcOrd="3" destOrd="0" presId="urn:microsoft.com/office/officeart/2005/8/layout/target3"/>
    <dgm:cxn modelId="{9FF155A3-24EA-4100-B7A6-21EE2924B151}" type="presParOf" srcId="{FE47432B-CA46-450C-8D8F-66C300A95B52}" destId="{D60DEAAB-7AFE-435A-ACF6-18851E4B0426}" srcOrd="4" destOrd="0" presId="urn:microsoft.com/office/officeart/2005/8/layout/target3"/>
    <dgm:cxn modelId="{F7BA2309-DEE7-43A7-8CD2-DE98CECD2BAE}" type="presParOf" srcId="{FE47432B-CA46-450C-8D8F-66C300A95B52}" destId="{F7B3C0B7-F0F7-4F49-B02C-3630F8C5FAE5}" srcOrd="5" destOrd="0" presId="urn:microsoft.com/office/officeart/2005/8/layout/target3"/>
    <dgm:cxn modelId="{ABDFB1B3-73EF-4E0E-BE74-B7595B8DA50C}" type="presParOf" srcId="{FE47432B-CA46-450C-8D8F-66C300A95B52}" destId="{C9DA9446-E2D3-4F6A-8960-3CADFBF870B8}" srcOrd="6" destOrd="0" presId="urn:microsoft.com/office/officeart/2005/8/layout/target3"/>
    <dgm:cxn modelId="{88AB0234-985A-458E-9C88-1D9C26F434B1}" type="presParOf" srcId="{FE47432B-CA46-450C-8D8F-66C300A95B52}" destId="{9726EC6F-D322-4CD3-B489-1BE3DF7CE70B}" srcOrd="7" destOrd="0" presId="urn:microsoft.com/office/officeart/2005/8/layout/target3"/>
    <dgm:cxn modelId="{3027BDB2-4AA7-4013-AF00-24B7C6B790A6}" type="presParOf" srcId="{FE47432B-CA46-450C-8D8F-66C300A95B52}" destId="{645AA564-2E9E-4954-AD87-AE01782CEC59}" srcOrd="8" destOrd="0" presId="urn:microsoft.com/office/officeart/2005/8/layout/target3"/>
    <dgm:cxn modelId="{7DF06870-BAA7-4AC4-B6F0-25E59FE18E26}" type="presParOf" srcId="{FE47432B-CA46-450C-8D8F-66C300A95B52}" destId="{8538CAC4-6A86-42B8-B5AF-2FF155DB9D02}" srcOrd="9" destOrd="0" presId="urn:microsoft.com/office/officeart/2005/8/layout/target3"/>
    <dgm:cxn modelId="{C8EFD642-73E9-41C8-BAB2-864C36CB37FD}" type="presParOf" srcId="{FE47432B-CA46-450C-8D8F-66C300A95B52}" destId="{26FD6024-A07F-46D0-8BC0-B5E595C5673D}" srcOrd="10" destOrd="0" presId="urn:microsoft.com/office/officeart/2005/8/layout/target3"/>
    <dgm:cxn modelId="{84566F46-6546-432B-99B3-9870AF8FADC8}" type="presParOf" srcId="{FE47432B-CA46-450C-8D8F-66C300A95B52}" destId="{E73F1C26-6DCD-4001-88B9-355E01E2BCE7}" srcOrd="11" destOrd="0" presId="urn:microsoft.com/office/officeart/2005/8/layout/target3"/>
    <dgm:cxn modelId="{C191ECC3-EC74-4EDC-8A5D-7841A3F29D04}" type="presParOf" srcId="{FE47432B-CA46-450C-8D8F-66C300A95B52}" destId="{8E23E229-92FC-49D1-B5FE-0303176B8A4E}" srcOrd="12" destOrd="0" presId="urn:microsoft.com/office/officeart/2005/8/layout/target3"/>
    <dgm:cxn modelId="{0CF187EF-89C2-4F9E-9B6B-83361C9923D2}" type="presParOf" srcId="{FE47432B-CA46-450C-8D8F-66C300A95B52}" destId="{8467D0EB-87A2-4285-8ACA-0398EFBF29BC}" srcOrd="13" destOrd="0" presId="urn:microsoft.com/office/officeart/2005/8/layout/target3"/>
    <dgm:cxn modelId="{84000738-8BC2-46C8-8626-0B263A012E2F}" type="presParOf" srcId="{FE47432B-CA46-450C-8D8F-66C300A95B52}" destId="{DBA8199F-D892-4A8E-A352-2B7844050E09}" srcOrd="14" destOrd="0" presId="urn:microsoft.com/office/officeart/2005/8/layout/target3"/>
    <dgm:cxn modelId="{668171FB-A821-42C3-8DD0-CD894B1DFFCD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0CBBB-9FC6-4AF3-BD86-B45ADC7D0EC7}" type="datetimeFigureOut">
              <a:rPr lang="cs-CZ" smtClean="0"/>
              <a:pPr/>
              <a:t>13.7.2012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76A56-0F7E-472F-AB52-1D7005EE41A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ocationBotswana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cs.wikipedia.org/wiki/Soubor:Botswana_051.jpg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%C5%99ov%C3%A1ci" TargetMode="External"/><Relationship Id="rId2" Type="http://schemas.openxmlformats.org/officeDocument/2006/relationships/hyperlink" Target="http://cs.wikipedia.org/wiki/Botswana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320988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VY_32_INOVACE_20_S07-Čj-6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6.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Komplexní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větný rozbor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54601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3713856"/>
              </p:ext>
            </p:extLst>
          </p:nvPr>
        </p:nvGraphicFramePr>
        <p:xfrm>
          <a:off x="539552" y="3573016"/>
          <a:ext cx="8280920" cy="2586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1361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3613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 a pracovní list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3613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3613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listy, barevné fixy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3613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může být použit jako prezentace při kontrole rozboru, který žáci samostatně vypracovávají na pracovní listy.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souhrnnému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procvičení látky 6. ročníku. Žáci si ověří znalosti  zejména ze skladby a tvarosloví.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samostatně ověřuje vědomosti, které získal v hodinách českého jazyk v průběhu školního roku.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Křováci odmítají válku. V jejich mýtech se nevyskytuje hrdina, který by byl oslavován jako bojovník, jejich historie nezná války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s </a:t>
            </a:r>
            <a:r>
              <a:rPr lang="cs-CZ" sz="2400" dirty="0" smtClean="0"/>
              <a:t>jinými kmeny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204864"/>
            <a:ext cx="3384376" cy="369332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tint val="66000"/>
                  <a:satMod val="160000"/>
                </a:schemeClr>
              </a:gs>
              <a:gs pos="50000">
                <a:schemeClr val="tx1">
                  <a:lumMod val="50000"/>
                  <a:lumOff val="50000"/>
                  <a:tint val="44500"/>
                  <a:satMod val="160000"/>
                </a:schemeClr>
              </a:gs>
              <a:gs pos="100000">
                <a:schemeClr val="tx1">
                  <a:lumMod val="50000"/>
                  <a:lumOff val="50000"/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Víš kdo to jsou Křováci a kde žijí?</a:t>
            </a:r>
            <a:endParaRPr lang="cs-CZ" dirty="0"/>
          </a:p>
        </p:txBody>
      </p:sp>
      <p:pic>
        <p:nvPicPr>
          <p:cNvPr id="1030" name="Picture 6" descr="C:\Users\ředitelka\AppData\Local\Microsoft\Windows\Temporary Internet Files\Content.IE5\O6QWF2JL\MC90043806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628800"/>
            <a:ext cx="3600400" cy="34563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2996952"/>
            <a:ext cx="4248472" cy="1200329"/>
          </a:xfrm>
          <a:prstGeom prst="rect">
            <a:avLst/>
          </a:prstGeom>
          <a:gradFill flip="none" rotWithShape="1">
            <a:gsLst>
              <a:gs pos="0">
                <a:schemeClr val="tx1">
                  <a:lumMod val="50000"/>
                  <a:lumOff val="50000"/>
                  <a:tint val="66000"/>
                  <a:satMod val="160000"/>
                </a:schemeClr>
              </a:gs>
              <a:gs pos="50000">
                <a:schemeClr val="tx1">
                  <a:lumMod val="50000"/>
                  <a:lumOff val="50000"/>
                  <a:tint val="44500"/>
                  <a:satMod val="160000"/>
                </a:schemeClr>
              </a:gs>
              <a:gs pos="100000">
                <a:schemeClr val="tx1">
                  <a:lumMod val="50000"/>
                  <a:lumOff val="50000"/>
                  <a:tint val="23500"/>
                  <a:satMod val="160000"/>
                </a:schemeClr>
              </a:gs>
            </a:gsLst>
            <a:lin ang="108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dirty="0" smtClean="0"/>
              <a:t>Křováci jsou původní obyvatelé jižní Afriky. Dnes žijí hlavně v nejpustších oblastech Namibie a Botswany. Jsou malého vzrůstu, jen okolo 145 cm. </a:t>
            </a:r>
            <a:endParaRPr lang="cs-CZ" dirty="0"/>
          </a:p>
        </p:txBody>
      </p:sp>
      <p:pic>
        <p:nvPicPr>
          <p:cNvPr id="7" name="Obrázek 6" descr="Poloha Botswany">
            <a:hlinkClick r:id="rId3" tooltip="&quot;Poloha Botswany&quot;"/>
          </p:cNvPr>
          <p:cNvPicPr/>
          <p:nvPr/>
        </p:nvPicPr>
        <p:blipFill>
          <a:blip r:embed="rId4" cstate="print"/>
          <a:srcRect l="38966"/>
          <a:stretch>
            <a:fillRect/>
          </a:stretch>
        </p:blipFill>
        <p:spPr bwMode="auto">
          <a:xfrm>
            <a:off x="755576" y="4437112"/>
            <a:ext cx="1685925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upload.wikimedia.org/wikipedia/commons/thumb/7/7e/Botswana_051.jpg/220px-Botswana_05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07904" y="4149080"/>
            <a:ext cx="1728192" cy="24951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8640"/>
            <a:ext cx="8280920" cy="6463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Křováci odmítají válku. V jejich mýtech se nevyskytuje hrdina, který by byl oslavován jako bojovník, jejich historie nezná války s jinými kmeny.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908720"/>
            <a:ext cx="25922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Urči počet vět v textu: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90872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340768"/>
            <a:ext cx="352839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Naznač grafickou stavbu souvětí: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1268760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1H1                        3H2</a:t>
            </a:r>
          </a:p>
          <a:p>
            <a:endParaRPr lang="cs-CZ" dirty="0" smtClean="0"/>
          </a:p>
          <a:p>
            <a:r>
              <a:rPr lang="cs-CZ" dirty="0" smtClean="0"/>
              <a:t>       </a:t>
            </a:r>
          </a:p>
          <a:p>
            <a:r>
              <a:rPr lang="cs-CZ" dirty="0" smtClean="0"/>
              <a:t>       ,který 2V1,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flipH="1" flipV="1">
            <a:off x="4355976" y="1556792"/>
            <a:ext cx="86409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 flipH="1">
            <a:off x="539552" y="2420888"/>
            <a:ext cx="576064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Vypiš základní skladebné dvojce, u přísudků urči druh: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2780928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Křováci = odmítají  (slovesný)                       který = by byl oslavován   (slovesný)                                    </a:t>
            </a:r>
          </a:p>
          <a:p>
            <a:r>
              <a:rPr lang="cs-CZ" dirty="0" smtClean="0"/>
              <a:t>Hrdina = se nevyskytuje  (slovesný)             historie = nezná  (slovesný)   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3645024"/>
            <a:ext cx="590465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4. Urči všechny větné členy v poslední větě textu (do grafu) : 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1115616" y="4077072"/>
            <a:ext cx="1800200" cy="504056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historie Po</a:t>
            </a:r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3275856" y="4077072"/>
            <a:ext cx="1728192" cy="576064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nezná </a:t>
            </a:r>
            <a:r>
              <a:rPr lang="cs-CZ" dirty="0" smtClean="0"/>
              <a:t>Př</a:t>
            </a:r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611560" y="4797152"/>
            <a:ext cx="1656184" cy="432048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Jejich </a:t>
            </a:r>
            <a:r>
              <a:rPr lang="cs-CZ" dirty="0" smtClean="0"/>
              <a:t>Pk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4139952" y="4797152"/>
            <a:ext cx="2304256" cy="432048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války </a:t>
            </a:r>
            <a:r>
              <a:rPr lang="cs-CZ" dirty="0" smtClean="0"/>
              <a:t>Pt</a:t>
            </a:r>
            <a:r>
              <a:rPr lang="cs-CZ" dirty="0" smtClean="0"/>
              <a:t> (4.p.)</a:t>
            </a:r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6804248" y="5373216"/>
            <a:ext cx="1728192" cy="504056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 kmeny </a:t>
            </a:r>
            <a:r>
              <a:rPr lang="cs-CZ" dirty="0" smtClean="0"/>
              <a:t>Pk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5220072" y="6021288"/>
            <a:ext cx="1728192" cy="620688"/>
          </a:xfrm>
          <a:prstGeom prst="ellipse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jinými </a:t>
            </a:r>
            <a:r>
              <a:rPr lang="cs-CZ" dirty="0" smtClean="0"/>
              <a:t>Pk</a:t>
            </a:r>
            <a:endParaRPr lang="cs-CZ" dirty="0"/>
          </a:p>
        </p:txBody>
      </p:sp>
      <p:cxnSp>
        <p:nvCxnSpPr>
          <p:cNvPr id="22" name="Přímá spojovací šipka 21"/>
          <p:cNvCxnSpPr>
            <a:stCxn id="17" idx="0"/>
          </p:cNvCxnSpPr>
          <p:nvPr/>
        </p:nvCxnSpPr>
        <p:spPr>
          <a:xfrm flipV="1">
            <a:off x="1439652" y="4581128"/>
            <a:ext cx="396044" cy="216024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endCxn id="16" idx="5"/>
          </p:cNvCxnSpPr>
          <p:nvPr/>
        </p:nvCxnSpPr>
        <p:spPr>
          <a:xfrm flipH="1" flipV="1">
            <a:off x="4750960" y="4568773"/>
            <a:ext cx="181080" cy="156371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 flipV="1">
            <a:off x="6300192" y="5085184"/>
            <a:ext cx="936104" cy="288032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6300192" y="5733256"/>
            <a:ext cx="576064" cy="288032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endCxn id="16" idx="2"/>
          </p:cNvCxnSpPr>
          <p:nvPr/>
        </p:nvCxnSpPr>
        <p:spPr>
          <a:xfrm>
            <a:off x="2843808" y="4365104"/>
            <a:ext cx="432048" cy="0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>
            <a:stCxn id="15" idx="7"/>
            <a:endCxn id="16" idx="1"/>
          </p:cNvCxnSpPr>
          <p:nvPr/>
        </p:nvCxnSpPr>
        <p:spPr>
          <a:xfrm>
            <a:off x="2652183" y="4150889"/>
            <a:ext cx="876761" cy="10546"/>
          </a:xfrm>
          <a:prstGeom prst="line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2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590465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5. Vypiš jedno podstatné jméno </a:t>
            </a:r>
            <a:r>
              <a:rPr lang="cs-CZ" b="1" dirty="0" smtClean="0"/>
              <a:t>konkrétní</a:t>
            </a:r>
            <a:r>
              <a:rPr lang="cs-CZ" dirty="0" smtClean="0"/>
              <a:t> a jedno </a:t>
            </a:r>
            <a:r>
              <a:rPr lang="cs-CZ" b="1" dirty="0" smtClean="0"/>
              <a:t>abstraktní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764704"/>
            <a:ext cx="5832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Konkrétní: Křováci, hrdina, bojovník kmen</a:t>
            </a:r>
          </a:p>
          <a:p>
            <a:r>
              <a:rPr lang="cs-CZ" dirty="0" smtClean="0"/>
              <a:t>Abstraktní: válka, mýtus, historie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628800"/>
            <a:ext cx="705678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6. U slovesného tvaru </a:t>
            </a:r>
            <a:r>
              <a:rPr lang="cs-CZ" b="1" i="1" dirty="0" smtClean="0"/>
              <a:t>by</a:t>
            </a:r>
            <a:r>
              <a:rPr lang="cs-CZ" dirty="0" smtClean="0"/>
              <a:t> </a:t>
            </a:r>
            <a:r>
              <a:rPr lang="cs-CZ" b="1" i="1" dirty="0" smtClean="0"/>
              <a:t>byl oslavován </a:t>
            </a:r>
            <a:r>
              <a:rPr lang="cs-CZ" dirty="0" smtClean="0"/>
              <a:t>urči všechny mluvnické významy: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2060848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osoba, číslo jednotné, způsob podmiňovací minulý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2564904"/>
            <a:ext cx="446449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7. Vypiš všechna </a:t>
            </a:r>
            <a:r>
              <a:rPr lang="cs-CZ" b="1" dirty="0" smtClean="0"/>
              <a:t>zájmena</a:t>
            </a:r>
            <a:r>
              <a:rPr lang="cs-CZ" dirty="0" smtClean="0"/>
              <a:t> a urči jejich </a:t>
            </a:r>
            <a:r>
              <a:rPr lang="cs-CZ" b="1" dirty="0" smtClean="0"/>
              <a:t>druh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2924944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jejich – přivlastňovací        se – osobní, zvratné            který - vztažné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573016"/>
            <a:ext cx="6624736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8. K daným slovům vytvoř </a:t>
            </a:r>
            <a:r>
              <a:rPr lang="cs-CZ" b="1" dirty="0" smtClean="0"/>
              <a:t>slova opačného významu (antonyma):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93305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odmítat –</a:t>
            </a:r>
          </a:p>
          <a:p>
            <a:r>
              <a:rPr lang="cs-CZ" dirty="0" smtClean="0"/>
              <a:t>hrdina -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393305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přijímat</a:t>
            </a:r>
          </a:p>
          <a:p>
            <a:r>
              <a:rPr lang="cs-CZ" dirty="0" smtClean="0"/>
              <a:t>zbabělec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3933056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válka –</a:t>
            </a:r>
          </a:p>
          <a:p>
            <a:r>
              <a:rPr lang="cs-CZ" dirty="0" smtClean="0"/>
              <a:t>jiný -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393305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mír</a:t>
            </a:r>
          </a:p>
          <a:p>
            <a:r>
              <a:rPr lang="cs-CZ" dirty="0" smtClean="0"/>
              <a:t>stejný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4869160"/>
            <a:ext cx="568863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9. Dokážeš </a:t>
            </a:r>
            <a:r>
              <a:rPr lang="cs-CZ" b="1" dirty="0" smtClean="0"/>
              <a:t>slova cizího původu </a:t>
            </a:r>
            <a:r>
              <a:rPr lang="cs-CZ" dirty="0" smtClean="0"/>
              <a:t>nahradit českými slovy?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7584" y="5373216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mýty – báje                                 historie - dějiny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6021288"/>
            <a:ext cx="4896544" cy="369332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10. Urči všechny </a:t>
            </a:r>
            <a:r>
              <a:rPr lang="cs-CZ" b="1" dirty="0" smtClean="0"/>
              <a:t>slovní druhy </a:t>
            </a:r>
            <a:r>
              <a:rPr lang="cs-CZ" dirty="0" smtClean="0"/>
              <a:t>v úvodním textu.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0" grpId="0"/>
      <p:bldP spid="13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Použité materiály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07976" y="1925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cs.wikipedia.org/wiki/Botswana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636912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cs.wikipedia.org/wiki/K%C5%99ov%C3%A1ci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350100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Texty - vlastní</a:t>
            </a:r>
            <a:endParaRPr lang="cs-CZ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93602924"/>
              </p:ext>
            </p:extLst>
          </p:nvPr>
        </p:nvGraphicFramePr>
        <p:xfrm>
          <a:off x="2555776" y="54000"/>
          <a:ext cx="4260460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759285" imgH="9200050" progId="Word.Document.12">
                  <p:embed/>
                </p:oleObj>
              </mc:Choice>
              <mc:Fallback>
                <p:oleObj name="Dokument" r:id="rId3" imgW="5759285" imgH="920005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54000"/>
                        <a:ext cx="4260460" cy="6804000"/>
                      </a:xfrm>
                      <a:prstGeom prst="rect">
                        <a:avLst/>
                      </a:prstGeom>
                      <a:solidFill>
                        <a:schemeClr val="bg1"/>
                      </a:solidFill>
                      <a:ln>
                        <a:solidFill>
                          <a:schemeClr val="bg1">
                            <a:lumMod val="85000"/>
                          </a:schemeClr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96078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490</Words>
  <Application>Microsoft Office PowerPoint</Application>
  <PresentationFormat>Předvádění na obrazovce (4:3)</PresentationFormat>
  <Paragraphs>79</Paragraphs>
  <Slides>7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Word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admin</cp:lastModifiedBy>
  <cp:revision>29</cp:revision>
  <dcterms:created xsi:type="dcterms:W3CDTF">2012-02-06T10:23:18Z</dcterms:created>
  <dcterms:modified xsi:type="dcterms:W3CDTF">2012-07-13T01:08:26Z</dcterms:modified>
</cp:coreProperties>
</file>