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</a:t>
          </a:r>
          <a:r>
            <a:rPr lang="cs-CZ" dirty="0" smtClean="0"/>
            <a:t>Základní škola a Mateřská škola Studená, okres Jindřichův Hradec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Monika </a:t>
          </a:r>
          <a:r>
            <a:rPr lang="cs-CZ" dirty="0" err="1" smtClean="0"/>
            <a:t>Hřavová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VY_32_INOVACE_2A07Čj4_Skloňování podstatných jmen rodu středního 2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Skloňování podstatných jmen rodu středního 2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763AB120-27CC-4F03-B7CC-545D4EF7B571}" type="presOf" srcId="{EBC41103-E2E5-4D48-9B4B-425520D3D098}" destId="{A27B6496-BF1B-4384-9217-9659064D5D6A}" srcOrd="1" destOrd="0" presId="urn:microsoft.com/office/officeart/2005/8/layout/target3"/>
    <dgm:cxn modelId="{2CC6FD27-292F-494A-9CB7-370ED513F5EF}" type="presOf" srcId="{EBC41103-E2E5-4D48-9B4B-425520D3D098}" destId="{3BA01B75-849B-4716-8BCD-084A86FF328F}" srcOrd="0" destOrd="0" presId="urn:microsoft.com/office/officeart/2005/8/layout/target3"/>
    <dgm:cxn modelId="{4C1C57F1-6B0B-4BD5-AFD4-6567901C3E3E}" type="presOf" srcId="{C73C7642-F245-4585-8F88-243F9FAEF6CA}" destId="{59F530CB-4999-43B3-A00D-6AB53886BD77}" srcOrd="1" destOrd="0" presId="urn:microsoft.com/office/officeart/2005/8/layout/target3"/>
    <dgm:cxn modelId="{8B3A029B-BB03-4778-B69B-47887C01E95F}" type="presOf" srcId="{445C7998-7549-48B0-BD68-D4F0167F02E5}" destId="{4D19AB04-24FA-40C2-B203-52AE3D15E171}" srcOrd="1" destOrd="0" presId="urn:microsoft.com/office/officeart/2005/8/layout/target3"/>
    <dgm:cxn modelId="{EE6258DB-448B-44E6-AB16-95DACAC065F3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3C8456C0-4F7E-48F7-B84D-7B12B630E23A}" type="presOf" srcId="{FBBFC3EA-9D9D-4F3A-BEA6-9C2C0E46BF20}" destId="{832BF48F-0145-4429-9E02-8FCA946CCE9E}" srcOrd="1" destOrd="0" presId="urn:microsoft.com/office/officeart/2005/8/layout/target3"/>
    <dgm:cxn modelId="{C8801F04-B016-405D-934F-658D3D66C08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FF45E088-9E1F-4067-B496-367F95398E86}" type="presOf" srcId="{FBBFC3EA-9D9D-4F3A-BEA6-9C2C0E46BF20}" destId="{643EA938-EDE0-4533-ACCC-D2BD6F3A527C}" srcOrd="0" destOrd="0" presId="urn:microsoft.com/office/officeart/2005/8/layout/target3"/>
    <dgm:cxn modelId="{6EED3548-8DB5-45FF-BF06-A6D6937ADF74}" type="presOf" srcId="{445C7998-7549-48B0-BD68-D4F0167F02E5}" destId="{BC35EE03-4121-4EF9-923D-7CB6D30D358D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FDE36F-7AD8-4A31-9DE0-57FC5A275D07}" type="presOf" srcId="{39F8B381-5807-488E-AC22-73DD4140ED4A}" destId="{71045F8C-00FA-488E-A7BD-E2E6753D979D}" srcOrd="0" destOrd="0" presId="urn:microsoft.com/office/officeart/2005/8/layout/target3"/>
    <dgm:cxn modelId="{5E432840-FCF4-497A-9C16-112A5B99D26A}" type="presOf" srcId="{019433A1-1324-4DE1-9E6F-32B851095F74}" destId="{E7297F21-D4FD-4A41-AE58-814D01A6B5E7}" srcOrd="1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45E6C045-C83F-45A8-9ED5-F9BF7598EC89}" type="presParOf" srcId="{71045F8C-00FA-488E-A7BD-E2E6753D979D}" destId="{3577EC6B-C980-4F34-8C69-4365E7B8FC8C}" srcOrd="0" destOrd="0" presId="urn:microsoft.com/office/officeart/2005/8/layout/target3"/>
    <dgm:cxn modelId="{920024F7-0416-4C93-B029-E130A93CAF35}" type="presParOf" srcId="{71045F8C-00FA-488E-A7BD-E2E6753D979D}" destId="{6940EB87-DC1D-4BC3-9408-9AC2E1FFC039}" srcOrd="1" destOrd="0" presId="urn:microsoft.com/office/officeart/2005/8/layout/target3"/>
    <dgm:cxn modelId="{78D47935-7E41-49B8-955D-6BBC8851ECC3}" type="presParOf" srcId="{71045F8C-00FA-488E-A7BD-E2E6753D979D}" destId="{BC35EE03-4121-4EF9-923D-7CB6D30D358D}" srcOrd="2" destOrd="0" presId="urn:microsoft.com/office/officeart/2005/8/layout/target3"/>
    <dgm:cxn modelId="{F713C610-6106-4B99-99B0-93941BAD9306}" type="presParOf" srcId="{71045F8C-00FA-488E-A7BD-E2E6753D979D}" destId="{C95EEA27-3CBF-4645-A92D-9D8AF5C1CBFC}" srcOrd="3" destOrd="0" presId="urn:microsoft.com/office/officeart/2005/8/layout/target3"/>
    <dgm:cxn modelId="{9A652BB9-0882-4000-BEC7-C174788043C6}" type="presParOf" srcId="{71045F8C-00FA-488E-A7BD-E2E6753D979D}" destId="{851BB866-B6AE-4566-893F-4C635BA974FC}" srcOrd="4" destOrd="0" presId="urn:microsoft.com/office/officeart/2005/8/layout/target3"/>
    <dgm:cxn modelId="{F1A67F2A-C0EF-47B4-A8D7-6C404D1718E5}" type="presParOf" srcId="{71045F8C-00FA-488E-A7BD-E2E6753D979D}" destId="{643EA938-EDE0-4533-ACCC-D2BD6F3A527C}" srcOrd="5" destOrd="0" presId="urn:microsoft.com/office/officeart/2005/8/layout/target3"/>
    <dgm:cxn modelId="{128965ED-AE13-45FE-B682-A3A7CB6D65E7}" type="presParOf" srcId="{71045F8C-00FA-488E-A7BD-E2E6753D979D}" destId="{92F31B18-D66D-4CC7-89B9-378928DE877D}" srcOrd="6" destOrd="0" presId="urn:microsoft.com/office/officeart/2005/8/layout/target3"/>
    <dgm:cxn modelId="{3BDEC1C1-38AA-4286-B694-DDF502F81381}" type="presParOf" srcId="{71045F8C-00FA-488E-A7BD-E2E6753D979D}" destId="{902074E1-B931-4618-97F1-FADBE82E9C3C}" srcOrd="7" destOrd="0" presId="urn:microsoft.com/office/officeart/2005/8/layout/target3"/>
    <dgm:cxn modelId="{4E40E4E4-6F0F-462E-BD1F-407CE0E21B6D}" type="presParOf" srcId="{71045F8C-00FA-488E-A7BD-E2E6753D979D}" destId="{A3817367-F2BC-482F-8832-FA00B51DCCF3}" srcOrd="8" destOrd="0" presId="urn:microsoft.com/office/officeart/2005/8/layout/target3"/>
    <dgm:cxn modelId="{0E2F861A-D313-4C23-BD08-AA1221B733A6}" type="presParOf" srcId="{71045F8C-00FA-488E-A7BD-E2E6753D979D}" destId="{2DD79E57-A63E-47D4-A1AB-6DF333476AD4}" srcOrd="9" destOrd="0" presId="urn:microsoft.com/office/officeart/2005/8/layout/target3"/>
    <dgm:cxn modelId="{B8FBECA6-1296-4E7B-A939-92BEE7F2BE60}" type="presParOf" srcId="{71045F8C-00FA-488E-A7BD-E2E6753D979D}" destId="{648967D3-ED80-4214-8D87-4E7012561E4A}" srcOrd="10" destOrd="0" presId="urn:microsoft.com/office/officeart/2005/8/layout/target3"/>
    <dgm:cxn modelId="{E38712AC-383C-4B5B-9BD4-6B88518A8497}" type="presParOf" srcId="{71045F8C-00FA-488E-A7BD-E2E6753D979D}" destId="{9A9B6F4F-B6FF-4F2D-B640-A8473E589523}" srcOrd="11" destOrd="0" presId="urn:microsoft.com/office/officeart/2005/8/layout/target3"/>
    <dgm:cxn modelId="{C50227E2-985F-4C02-B422-1EE8D51831C6}" type="presParOf" srcId="{71045F8C-00FA-488E-A7BD-E2E6753D979D}" destId="{13BD0FAF-9F2C-4708-9E63-A8E8E5252943}" srcOrd="12" destOrd="0" presId="urn:microsoft.com/office/officeart/2005/8/layout/target3"/>
    <dgm:cxn modelId="{D0D92D68-9542-4436-9ED7-8744FEDAB765}" type="presParOf" srcId="{71045F8C-00FA-488E-A7BD-E2E6753D979D}" destId="{6821E7C9-5E4B-45FA-8F82-01E6F26FAA25}" srcOrd="13" destOrd="0" presId="urn:microsoft.com/office/officeart/2005/8/layout/target3"/>
    <dgm:cxn modelId="{50B21322-F50F-4D86-BC15-F8942BFC84BB}" type="presParOf" srcId="{71045F8C-00FA-488E-A7BD-E2E6753D979D}" destId="{3BA01B75-849B-4716-8BCD-084A86FF328F}" srcOrd="14" destOrd="0" presId="urn:microsoft.com/office/officeart/2005/8/layout/target3"/>
    <dgm:cxn modelId="{48B32BD2-F923-4E2F-9BCB-B8CBA420EFCC}" type="presParOf" srcId="{71045F8C-00FA-488E-A7BD-E2E6753D979D}" destId="{4D19AB04-24FA-40C2-B203-52AE3D15E171}" srcOrd="15" destOrd="0" presId="urn:microsoft.com/office/officeart/2005/8/layout/target3"/>
    <dgm:cxn modelId="{9D51AD83-B911-45B5-B66D-4FD5B75D791F}" type="presParOf" srcId="{71045F8C-00FA-488E-A7BD-E2E6753D979D}" destId="{832BF48F-0145-4429-9E02-8FCA946CCE9E}" srcOrd="16" destOrd="0" presId="urn:microsoft.com/office/officeart/2005/8/layout/target3"/>
    <dgm:cxn modelId="{CEA5B4CE-6553-47D1-AD48-6B581AE54500}" type="presParOf" srcId="{71045F8C-00FA-488E-A7BD-E2E6753D979D}" destId="{E7297F21-D4FD-4A41-AE58-814D01A6B5E7}" srcOrd="17" destOrd="0" presId="urn:microsoft.com/office/officeart/2005/8/layout/target3"/>
    <dgm:cxn modelId="{B0B85017-62B6-4821-90CA-B3B62FF11673}" type="presParOf" srcId="{71045F8C-00FA-488E-A7BD-E2E6753D979D}" destId="{59F530CB-4999-43B3-A00D-6AB53886BD77}" srcOrd="18" destOrd="0" presId="urn:microsoft.com/office/officeart/2005/8/layout/target3"/>
    <dgm:cxn modelId="{67D5C6FD-DC12-4C73-B4C0-8C98D74A7FE6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</a:t>
          </a:r>
          <a:r>
            <a:rPr lang="cs-CZ" sz="1800" kern="1200" dirty="0" smtClean="0"/>
            <a:t>Základní škola a Mateřská škola Studená, okres Jindřichův Hradec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Monika </a:t>
          </a:r>
          <a:r>
            <a:rPr lang="cs-CZ" sz="1800" kern="1200" dirty="0" err="1" smtClean="0"/>
            <a:t>Hřavová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VY_32_INOVACE_2A07Čj4_Skloňování podstatných jmen rodu středního 2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Skloňování podstatných jmen rodu středního 2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2C8EC-B9DA-4B89-B657-A27B0FF6D0C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D4B5-B27A-4651-992C-B7DF72D65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1814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2C8EC-B9DA-4B89-B657-A27B0FF6D0C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D4B5-B27A-4651-992C-B7DF72D65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5051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2C8EC-B9DA-4B89-B657-A27B0FF6D0C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D4B5-B27A-4651-992C-B7DF72D65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4491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2C8EC-B9DA-4B89-B657-A27B0FF6D0C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D4B5-B27A-4651-992C-B7DF72D65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315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2C8EC-B9DA-4B89-B657-A27B0FF6D0C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D4B5-B27A-4651-992C-B7DF72D65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1482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2C8EC-B9DA-4B89-B657-A27B0FF6D0C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D4B5-B27A-4651-992C-B7DF72D65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565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2C8EC-B9DA-4B89-B657-A27B0FF6D0C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D4B5-B27A-4651-992C-B7DF72D65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720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2C8EC-B9DA-4B89-B657-A27B0FF6D0C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D4B5-B27A-4651-992C-B7DF72D65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7725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2C8EC-B9DA-4B89-B657-A27B0FF6D0C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D4B5-B27A-4651-992C-B7DF72D65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7138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2C8EC-B9DA-4B89-B657-A27B0FF6D0C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D4B5-B27A-4651-992C-B7DF72D65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7976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2C8EC-B9DA-4B89-B657-A27B0FF6D0C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D4B5-B27A-4651-992C-B7DF72D65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99083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2C8EC-B9DA-4B89-B657-A27B0FF6D0C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D4B5-B27A-4651-992C-B7DF72D65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5769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E2C8EC-B9DA-4B89-B657-A27B0FF6D0C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ED4B5-B27A-4651-992C-B7DF72D653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3563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51813385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6012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</a:t>
            </a:r>
            <a:r>
              <a:rPr lang="cs-CZ" dirty="0" smtClean="0"/>
              <a:t>čivo </a:t>
            </a:r>
            <a:r>
              <a:rPr lang="cs-CZ" dirty="0" smtClean="0"/>
              <a:t>je určeno žákům 4. </a:t>
            </a:r>
            <a:r>
              <a:rPr lang="cs-CZ" dirty="0" smtClean="0"/>
              <a:t>ročníku.</a:t>
            </a:r>
            <a:endParaRPr lang="cs-CZ" dirty="0" smtClean="0"/>
          </a:p>
          <a:p>
            <a:r>
              <a:rPr lang="cs-CZ" dirty="0" smtClean="0"/>
              <a:t>Materiál </a:t>
            </a:r>
            <a:r>
              <a:rPr lang="cs-CZ" dirty="0" smtClean="0"/>
              <a:t>je určen pro prezentaci na interaktivní tabuli, kde si žáci aktivně procvičí probírané </a:t>
            </a:r>
            <a:r>
              <a:rPr lang="cs-CZ" dirty="0" smtClean="0"/>
              <a:t>učivo.</a:t>
            </a:r>
            <a:endParaRPr lang="cs-CZ" dirty="0" smtClean="0"/>
          </a:p>
          <a:p>
            <a:r>
              <a:rPr lang="cs-CZ" dirty="0" smtClean="0"/>
              <a:t>Pomůcky</a:t>
            </a:r>
            <a:r>
              <a:rPr lang="cs-CZ" dirty="0" smtClean="0"/>
              <a:t>: karty s přehledem vzorů podstatných jmen rodu středního, mazací tabulky, </a:t>
            </a:r>
            <a:r>
              <a:rPr lang="cs-CZ" dirty="0" smtClean="0"/>
              <a:t>fixy.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194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Spoj slova se správným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obrázkem.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lvíče		stavidlo		plavání	pití 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žihadlo	nebe	    zelí		tykadlo</a:t>
            </a:r>
          </a:p>
          <a:p>
            <a:pPr marL="0" indent="0">
              <a:buNone/>
            </a:pP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Labe							poupě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 dříví							  tempo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vejce							štěně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 léto		svědomí	hříbě		těsto	   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kachně  		bohatství	švihadlo	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2419" y="2918551"/>
            <a:ext cx="1398587" cy="781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708921"/>
            <a:ext cx="1091184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571750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537013"/>
            <a:ext cx="923925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435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Znáš správné tvary?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koště         7. p. č. mn.  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vejce	         2. p. č. j. </a:t>
            </a: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  </a:t>
            </a:r>
            <a:r>
              <a:rPr lang="cs-CZ" dirty="0">
                <a:solidFill>
                  <a:srgbClr val="0070C0"/>
                </a:solidFill>
              </a:rPr>
              <a:t> </a:t>
            </a:r>
            <a:endParaRPr lang="cs-CZ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párátko     7. p. č. j.      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poupě       3. p. č. mn. </a:t>
            </a:r>
            <a:r>
              <a:rPr lang="cs-CZ" dirty="0">
                <a:solidFill>
                  <a:srgbClr val="0070C0"/>
                </a:solidFill>
              </a:rPr>
              <a:t> </a:t>
            </a:r>
            <a:endParaRPr lang="cs-CZ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schodiště  4. p. č. j.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jeviště	3. p. č.mn.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strniště	7. p. č. j.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kolo		2. p. č. j.</a:t>
            </a:r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119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Doplň i/y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(i/y).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>
                <a:solidFill>
                  <a:schemeClr val="accent6"/>
                </a:solidFill>
              </a:rPr>
              <a:t>P</a:t>
            </a:r>
            <a:r>
              <a:rPr lang="cs-CZ" dirty="0" err="1" smtClean="0">
                <a:solidFill>
                  <a:schemeClr val="accent6"/>
                </a:solidFill>
              </a:rPr>
              <a:t>očas</a:t>
            </a:r>
            <a:r>
              <a:rPr lang="cs-CZ" dirty="0" smtClean="0">
                <a:solidFill>
                  <a:schemeClr val="accent6"/>
                </a:solidFill>
              </a:rPr>
              <a:t>_</a:t>
            </a:r>
            <a:r>
              <a:rPr lang="cs-CZ" dirty="0" smtClean="0"/>
              <a:t>,</a:t>
            </a:r>
            <a:r>
              <a:rPr lang="cs-CZ" dirty="0" smtClean="0">
                <a:solidFill>
                  <a:schemeClr val="accent6"/>
                </a:solidFill>
              </a:rPr>
              <a:t> po neb_</a:t>
            </a:r>
            <a:r>
              <a:rPr lang="cs-CZ" dirty="0" smtClean="0"/>
              <a:t>,</a:t>
            </a:r>
            <a:r>
              <a:rPr lang="cs-CZ" dirty="0" smtClean="0">
                <a:solidFill>
                  <a:schemeClr val="accent6"/>
                </a:solidFill>
              </a:rPr>
              <a:t> mezi kol_</a:t>
            </a:r>
            <a:r>
              <a:rPr lang="cs-CZ" dirty="0" smtClean="0"/>
              <a:t>,</a:t>
            </a:r>
            <a:r>
              <a:rPr lang="cs-CZ" dirty="0" smtClean="0">
                <a:solidFill>
                  <a:schemeClr val="accent6"/>
                </a:solidFill>
              </a:rPr>
              <a:t> s </a:t>
            </a:r>
            <a:r>
              <a:rPr lang="cs-CZ" dirty="0" err="1" smtClean="0">
                <a:solidFill>
                  <a:schemeClr val="accent6"/>
                </a:solidFill>
              </a:rPr>
              <a:t>mýdl</a:t>
            </a:r>
            <a:r>
              <a:rPr lang="cs-CZ" dirty="0" smtClean="0">
                <a:solidFill>
                  <a:schemeClr val="accent6"/>
                </a:solidFill>
              </a:rPr>
              <a:t>_</a:t>
            </a:r>
            <a:r>
              <a:rPr lang="cs-CZ" dirty="0" smtClean="0"/>
              <a:t>,</a:t>
            </a:r>
            <a:r>
              <a:rPr lang="cs-CZ" dirty="0" smtClean="0">
                <a:solidFill>
                  <a:schemeClr val="accent6"/>
                </a:solidFill>
              </a:rPr>
              <a:t> sklizeň obil_</a:t>
            </a:r>
            <a:r>
              <a:rPr lang="cs-CZ" dirty="0" smtClean="0"/>
              <a:t>,</a:t>
            </a:r>
            <a:r>
              <a:rPr lang="cs-CZ" dirty="0" smtClean="0">
                <a:solidFill>
                  <a:schemeClr val="accent6"/>
                </a:solidFill>
              </a:rPr>
              <a:t> na </a:t>
            </a:r>
            <a:r>
              <a:rPr lang="cs-CZ" dirty="0" err="1" smtClean="0">
                <a:solidFill>
                  <a:schemeClr val="accent6"/>
                </a:solidFill>
              </a:rPr>
              <a:t>pol_ch</a:t>
            </a:r>
            <a:r>
              <a:rPr lang="cs-CZ" dirty="0" smtClean="0"/>
              <a:t>,</a:t>
            </a:r>
            <a:r>
              <a:rPr lang="cs-CZ" dirty="0" smtClean="0">
                <a:solidFill>
                  <a:schemeClr val="accent6"/>
                </a:solidFill>
              </a:rPr>
              <a:t> mávat </a:t>
            </a:r>
            <a:r>
              <a:rPr lang="cs-CZ" dirty="0" err="1" smtClean="0">
                <a:solidFill>
                  <a:schemeClr val="accent6"/>
                </a:solidFill>
              </a:rPr>
              <a:t>křídl</a:t>
            </a:r>
            <a:r>
              <a:rPr lang="cs-CZ" dirty="0" smtClean="0">
                <a:solidFill>
                  <a:schemeClr val="accent6"/>
                </a:solidFill>
              </a:rPr>
              <a:t>_</a:t>
            </a:r>
            <a:r>
              <a:rPr lang="cs-CZ" dirty="0" smtClean="0"/>
              <a:t>, </a:t>
            </a:r>
            <a:r>
              <a:rPr lang="cs-CZ" dirty="0" smtClean="0">
                <a:solidFill>
                  <a:schemeClr val="accent6"/>
                </a:solidFill>
              </a:rPr>
              <a:t>v </a:t>
            </a:r>
            <a:r>
              <a:rPr lang="cs-CZ" dirty="0" err="1" smtClean="0">
                <a:solidFill>
                  <a:schemeClr val="accent6"/>
                </a:solidFill>
              </a:rPr>
              <a:t>ponděl</a:t>
            </a:r>
            <a:r>
              <a:rPr lang="cs-CZ" dirty="0" smtClean="0">
                <a:solidFill>
                  <a:schemeClr val="accent6"/>
                </a:solidFill>
              </a:rPr>
              <a:t>_</a:t>
            </a:r>
            <a:r>
              <a:rPr lang="cs-CZ" dirty="0" smtClean="0"/>
              <a:t>, </a:t>
            </a:r>
            <a:r>
              <a:rPr lang="cs-CZ" dirty="0" smtClean="0">
                <a:solidFill>
                  <a:schemeClr val="accent6"/>
                </a:solidFill>
              </a:rPr>
              <a:t>na neb_</a:t>
            </a:r>
            <a:r>
              <a:rPr lang="cs-CZ" dirty="0" smtClean="0"/>
              <a:t>, </a:t>
            </a:r>
            <a:r>
              <a:rPr lang="cs-CZ" dirty="0" smtClean="0">
                <a:solidFill>
                  <a:schemeClr val="accent6"/>
                </a:solidFill>
              </a:rPr>
              <a:t>bušit kladiv_</a:t>
            </a:r>
            <a:r>
              <a:rPr lang="cs-CZ" dirty="0" smtClean="0"/>
              <a:t>, </a:t>
            </a:r>
            <a:r>
              <a:rPr lang="cs-CZ" dirty="0" smtClean="0">
                <a:solidFill>
                  <a:schemeClr val="accent6"/>
                </a:solidFill>
              </a:rPr>
              <a:t>v </a:t>
            </a:r>
            <a:r>
              <a:rPr lang="cs-CZ" dirty="0" err="1" smtClean="0">
                <a:solidFill>
                  <a:schemeClr val="accent6"/>
                </a:solidFill>
              </a:rPr>
              <a:t>údol_ch</a:t>
            </a:r>
            <a:r>
              <a:rPr lang="cs-CZ" dirty="0" smtClean="0"/>
              <a:t>, </a:t>
            </a:r>
            <a:r>
              <a:rPr lang="cs-CZ" dirty="0" err="1" smtClean="0">
                <a:solidFill>
                  <a:schemeClr val="accent6"/>
                </a:solidFill>
              </a:rPr>
              <a:t>Polab</a:t>
            </a:r>
            <a:r>
              <a:rPr lang="cs-CZ" dirty="0" smtClean="0">
                <a:solidFill>
                  <a:schemeClr val="accent6"/>
                </a:solidFill>
              </a:rPr>
              <a:t>_</a:t>
            </a:r>
            <a:r>
              <a:rPr lang="cs-CZ" dirty="0" smtClean="0"/>
              <a:t>, </a:t>
            </a:r>
            <a:r>
              <a:rPr lang="cs-CZ" dirty="0" smtClean="0">
                <a:solidFill>
                  <a:schemeClr val="accent6"/>
                </a:solidFill>
              </a:rPr>
              <a:t>se slov_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6"/>
                </a:solidFill>
              </a:rPr>
              <a:t>doprava </a:t>
            </a:r>
            <a:r>
              <a:rPr lang="cs-CZ" dirty="0" err="1" smtClean="0">
                <a:solidFill>
                  <a:schemeClr val="accent6"/>
                </a:solidFill>
              </a:rPr>
              <a:t>letadl</a:t>
            </a:r>
            <a:r>
              <a:rPr lang="cs-CZ" dirty="0" smtClean="0">
                <a:solidFill>
                  <a:schemeClr val="accent6"/>
                </a:solidFill>
              </a:rPr>
              <a:t>_</a:t>
            </a:r>
            <a:r>
              <a:rPr lang="cs-CZ" dirty="0" smtClean="0"/>
              <a:t>, </a:t>
            </a:r>
            <a:r>
              <a:rPr lang="cs-CZ" dirty="0" smtClean="0">
                <a:solidFill>
                  <a:schemeClr val="accent6"/>
                </a:solidFill>
              </a:rPr>
              <a:t>po </a:t>
            </a:r>
            <a:r>
              <a:rPr lang="cs-CZ" dirty="0" err="1" smtClean="0">
                <a:solidFill>
                  <a:schemeClr val="accent6"/>
                </a:solidFill>
              </a:rPr>
              <a:t>Lab</a:t>
            </a:r>
            <a:r>
              <a:rPr lang="cs-CZ" dirty="0" smtClean="0">
                <a:solidFill>
                  <a:schemeClr val="accent6"/>
                </a:solidFill>
              </a:rPr>
              <a:t>_</a:t>
            </a:r>
            <a:r>
              <a:rPr lang="cs-CZ" dirty="0" smtClean="0"/>
              <a:t>, </a:t>
            </a:r>
            <a:r>
              <a:rPr lang="cs-CZ" dirty="0" smtClean="0">
                <a:solidFill>
                  <a:schemeClr val="accent6"/>
                </a:solidFill>
              </a:rPr>
              <a:t>naštípal dřív_</a:t>
            </a:r>
            <a:r>
              <a:rPr lang="cs-CZ" dirty="0" smtClean="0"/>
              <a:t>, </a:t>
            </a:r>
            <a:r>
              <a:rPr lang="cs-CZ" dirty="0" smtClean="0">
                <a:solidFill>
                  <a:schemeClr val="accent6"/>
                </a:solidFill>
              </a:rPr>
              <a:t>lívance s </a:t>
            </a:r>
            <a:r>
              <a:rPr lang="cs-CZ" dirty="0" err="1" smtClean="0">
                <a:solidFill>
                  <a:schemeClr val="accent6"/>
                </a:solidFill>
              </a:rPr>
              <a:t>povidl</a:t>
            </a:r>
            <a:r>
              <a:rPr lang="cs-CZ" dirty="0" smtClean="0">
                <a:solidFill>
                  <a:schemeClr val="accent6"/>
                </a:solidFill>
              </a:rPr>
              <a:t>_</a:t>
            </a:r>
            <a:r>
              <a:rPr lang="cs-CZ" dirty="0" smtClean="0"/>
              <a:t>, </a:t>
            </a:r>
            <a:r>
              <a:rPr lang="cs-CZ" dirty="0" smtClean="0">
                <a:solidFill>
                  <a:schemeClr val="accent6"/>
                </a:solidFill>
              </a:rPr>
              <a:t>na žitném </a:t>
            </a:r>
            <a:r>
              <a:rPr lang="cs-CZ" dirty="0" err="1" smtClean="0">
                <a:solidFill>
                  <a:schemeClr val="accent6"/>
                </a:solidFill>
              </a:rPr>
              <a:t>pol</a:t>
            </a:r>
            <a:r>
              <a:rPr lang="cs-CZ" dirty="0" smtClean="0">
                <a:solidFill>
                  <a:schemeClr val="accent6"/>
                </a:solidFill>
              </a:rPr>
              <a:t>_</a:t>
            </a:r>
            <a:r>
              <a:rPr lang="cs-CZ" dirty="0" smtClean="0"/>
              <a:t>, </a:t>
            </a:r>
            <a:r>
              <a:rPr lang="cs-CZ" dirty="0" smtClean="0">
                <a:solidFill>
                  <a:schemeClr val="accent6"/>
                </a:solidFill>
              </a:rPr>
              <a:t>se </a:t>
            </a:r>
            <a:r>
              <a:rPr lang="cs-CZ" dirty="0" err="1" smtClean="0">
                <a:solidFill>
                  <a:schemeClr val="accent6"/>
                </a:solidFill>
              </a:rPr>
              <a:t>zel_m</a:t>
            </a:r>
            <a:r>
              <a:rPr lang="cs-CZ" dirty="0" smtClean="0"/>
              <a:t>, </a:t>
            </a:r>
            <a:r>
              <a:rPr lang="cs-CZ" dirty="0" smtClean="0">
                <a:solidFill>
                  <a:schemeClr val="accent6"/>
                </a:solidFill>
              </a:rPr>
              <a:t>v neb_ </a:t>
            </a:r>
            <a:r>
              <a:rPr lang="cs-CZ" dirty="0" smtClean="0">
                <a:solidFill>
                  <a:schemeClr val="accent6"/>
                </a:solidFill>
              </a:rPr>
              <a:t>.</a:t>
            </a:r>
            <a:endParaRPr lang="cs-CZ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756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4414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172</Words>
  <Application>Microsoft Office PowerPoint</Application>
  <PresentationFormat>Předvádění na obrazovce (4:3)</PresentationFormat>
  <Paragraphs>32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Spoj slova se správným obrázkem.</vt:lpstr>
      <vt:lpstr>Znáš správné tvary?</vt:lpstr>
      <vt:lpstr>Doplň i/y (i/y).</vt:lpstr>
      <vt:lpstr>Citace</vt:lpstr>
    </vt:vector>
  </TitlesOfParts>
  <Company>ZŠ Studená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Hřavová Monika</dc:creator>
  <cp:lastModifiedBy>Martin Králík</cp:lastModifiedBy>
  <cp:revision>39</cp:revision>
  <dcterms:created xsi:type="dcterms:W3CDTF">2011-11-28T18:08:25Z</dcterms:created>
  <dcterms:modified xsi:type="dcterms:W3CDTF">2012-03-08T14:35:08Z</dcterms:modified>
</cp:coreProperties>
</file>