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2" r:id="rId4"/>
    <p:sldId id="257" r:id="rId5"/>
    <p:sldId id="259" r:id="rId6"/>
    <p:sldId id="265" r:id="rId7"/>
    <p:sldId id="260" r:id="rId8"/>
    <p:sldId id="263" r:id="rId9"/>
    <p:sldId id="266" r:id="rId10"/>
    <p:sldId id="258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3F8F3-DD23-4735-A8AA-76F839AD6C7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BE35B-0992-40B1-986E-63863BAF5A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959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3F8F3-DD23-4735-A8AA-76F839AD6C7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BE35B-0992-40B1-986E-63863BAF5A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4334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3F8F3-DD23-4735-A8AA-76F839AD6C7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BE35B-0992-40B1-986E-63863BAF5A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426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3F8F3-DD23-4735-A8AA-76F839AD6C7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BE35B-0992-40B1-986E-63863BAF5A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778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3F8F3-DD23-4735-A8AA-76F839AD6C7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BE35B-0992-40B1-986E-63863BAF5A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99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3F8F3-DD23-4735-A8AA-76F839AD6C7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BE35B-0992-40B1-986E-63863BAF5A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624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3F8F3-DD23-4735-A8AA-76F839AD6C7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BE35B-0992-40B1-986E-63863BAF5A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305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3F8F3-DD23-4735-A8AA-76F839AD6C7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BE35B-0992-40B1-986E-63863BAF5A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486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3F8F3-DD23-4735-A8AA-76F839AD6C7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BE35B-0992-40B1-986E-63863BAF5A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459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3F8F3-DD23-4735-A8AA-76F839AD6C7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BE35B-0992-40B1-986E-63863BAF5A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79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3F8F3-DD23-4735-A8AA-76F839AD6C7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BE35B-0992-40B1-986E-63863BAF5A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088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C3F8F3-DD23-4735-A8AA-76F839AD6C71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BE35B-0992-40B1-986E-63863BAF5A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662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//upload.wikimedia.org/wikipedia/commons/5/55/Sofia_E232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7/75/Faculty_of_Chemistry_Sofia_University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4/4b/Sofia-vitosha-kempinski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1.png"/><Relationship Id="rId2" Type="http://schemas.openxmlformats.org/officeDocument/2006/relationships/hyperlink" Target="//upload.wikimedia.org/wikipedia/commons/5/5b/100_3056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a/ac/Sofia_Airport_model.jpg" TargetMode="Externa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hyperlink" Target="//upload.wikimedia.org/wikipedia/commons/a/a5/Ikarus_280.92T.jpg" TargetMode="External"/><Relationship Id="rId7" Type="http://schemas.openxmlformats.org/officeDocument/2006/relationships/hyperlink" Target="//upload.wikimedia.org/wikipedia/commons/5/59/Trams_Tramway_in_Sofia_20090406_002.JP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hyperlink" Target="//upload.wikimedia.org/wikipedia/commons/1/13/Sofia-traffic-01.jpg" TargetMode="Externa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6.png"/><Relationship Id="rId7" Type="http://schemas.openxmlformats.org/officeDocument/2006/relationships/hyperlink" Target="//upload.wikimedia.org/wikipedia/commons/d/db/Port_of_Varna_East.jpg" TargetMode="External"/><Relationship Id="rId2" Type="http://schemas.openxmlformats.org/officeDocument/2006/relationships/hyperlink" Target="//upload.wikimedia.org/wikipedia/commons/9/94/Mapa_Bulharsk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1.wmf"/><Relationship Id="rId5" Type="http://schemas.openxmlformats.org/officeDocument/2006/relationships/hyperlink" Target="//upload.wikimedia.org/wikipedia/commons/3/3a/IS_Burgas3.PNG" TargetMode="External"/><Relationship Id="rId10" Type="http://schemas.openxmlformats.org/officeDocument/2006/relationships/image" Target="../media/image19.jpeg"/><Relationship Id="rId4" Type="http://schemas.microsoft.com/office/2007/relationships/hdphoto" Target="../media/hdphoto1.wdp"/><Relationship Id="rId9" Type="http://schemas.openxmlformats.org/officeDocument/2006/relationships/hyperlink" Target="//upload.wikimedia.org/wikipedia/commons/c/c3/Roman_Theatre_Plovdiv_3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1/1a/Selo_Kostenets_rain.jpg" TargetMode="External"/><Relationship Id="rId3" Type="http://schemas.openxmlformats.org/officeDocument/2006/relationships/image" Target="../media/image20.jpeg"/><Relationship Id="rId7" Type="http://schemas.openxmlformats.org/officeDocument/2006/relationships/image" Target="../media/image22.jpeg"/><Relationship Id="rId12" Type="http://schemas.openxmlformats.org/officeDocument/2006/relationships/image" Target="../media/image1.wmf"/><Relationship Id="rId2" Type="http://schemas.openxmlformats.org/officeDocument/2006/relationships/hyperlink" Target="//upload.wikimedia.org/wikipedia/commons/e/e7/Pogled_kum_ezerata_ot_biloto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f/f0/Maritsaorigin.JPG" TargetMode="External"/><Relationship Id="rId11" Type="http://schemas.openxmlformats.org/officeDocument/2006/relationships/image" Target="../media/image24.jpeg"/><Relationship Id="rId5" Type="http://schemas.openxmlformats.org/officeDocument/2006/relationships/image" Target="../media/image21.jpeg"/><Relationship Id="rId10" Type="http://schemas.openxmlformats.org/officeDocument/2006/relationships/hyperlink" Target="//upload.wikimedia.org/wikipedia/commons/5/54/Musala-celek.JPG" TargetMode="External"/><Relationship Id="rId4" Type="http://schemas.openxmlformats.org/officeDocument/2006/relationships/hyperlink" Target="//upload.wikimedia.org/wikipedia/commons/8/89/Blick_auf_das_Kloster_Rila_vom_Goljam_Mramorec.jpg" TargetMode="External"/><Relationship Id="rId9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c/cd/Bulgaria-Primorsko.jpg" TargetMode="External"/><Relationship Id="rId3" Type="http://schemas.openxmlformats.org/officeDocument/2006/relationships/image" Target="../media/image25.jpeg"/><Relationship Id="rId7" Type="http://schemas.openxmlformats.org/officeDocument/2006/relationships/image" Target="../media/image27.jpeg"/><Relationship Id="rId2" Type="http://schemas.openxmlformats.org/officeDocument/2006/relationships/hyperlink" Target="//upload.wikimedia.org/wikipedia/commons/7/75/Sonnenstrand_Bulgarien_PD_2011_20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6/6c/Sozopol2.jpg" TargetMode="External"/><Relationship Id="rId5" Type="http://schemas.openxmlformats.org/officeDocument/2006/relationships/image" Target="../media/image26.jpeg"/><Relationship Id="rId4" Type="http://schemas.openxmlformats.org/officeDocument/2006/relationships/hyperlink" Target="//upload.wikimedia.org/wikipedia/commons/9/93/Nesebar-oldtown-imagesfrombulgaria.jpg" TargetMode="External"/><Relationship Id="rId9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64681" y="1519536"/>
            <a:ext cx="21325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Státní zřízení: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437129" y="2537387"/>
            <a:ext cx="12202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Měna: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3617" y="1965812"/>
            <a:ext cx="1542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republika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65350" y="2598942"/>
            <a:ext cx="804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 smtClean="0">
                <a:solidFill>
                  <a:srgbClr val="C00000"/>
                </a:solidFill>
              </a:rPr>
              <a:t>lev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4042" y="4310342"/>
            <a:ext cx="232261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Náboženství: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596" y="4837995"/>
            <a:ext cx="18259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pravoslavní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0396" y="3192007"/>
            <a:ext cx="2073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Úřední jazyk: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2699" y="3758993"/>
            <a:ext cx="1823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bulharština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046962" y="78018"/>
            <a:ext cx="5061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Střední škola, Základní škola a Mateřská škola, Karviná, příspěvková organizace</a:t>
            </a:r>
          </a:p>
          <a:p>
            <a:pPr algn="ctr"/>
            <a:r>
              <a:rPr lang="cs-CZ" sz="1200" dirty="0" smtClean="0"/>
              <a:t>Jana </a:t>
            </a:r>
            <a:r>
              <a:rPr lang="cs-CZ" sz="1200" dirty="0" err="1" smtClean="0"/>
              <a:t>Karkošková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70107" y="5556799"/>
            <a:ext cx="74168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Na mapě vyhledej Bulharskou republiku. Jak se jmenuje poloostrov, na kterém se nachází?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Podle mapy vyjmenuj sousední státy.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52520" y="20427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Karkošková\AppData\Local\Microsoft\Windows\Temporary Internet Files\Content.IE5\HDDVKIEA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29" y="5814964"/>
            <a:ext cx="1006288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3"/>
          <a:stretch/>
        </p:blipFill>
        <p:spPr bwMode="auto">
          <a:xfrm>
            <a:off x="2915816" y="906007"/>
            <a:ext cx="5645888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835694" y="700381"/>
            <a:ext cx="4824803" cy="10801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Bulharsko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833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5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7936" y="779671"/>
            <a:ext cx="796448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Vodstvo: nejdelší řeka - </a:t>
            </a:r>
            <a:r>
              <a:rPr lang="cs-CZ" sz="3200" dirty="0" smtClean="0">
                <a:solidFill>
                  <a:srgbClr val="C00000"/>
                </a:solidFill>
              </a:rPr>
              <a:t>Dunaj</a:t>
            </a:r>
            <a:r>
              <a:rPr lang="cs-CZ" sz="3200" dirty="0" smtClean="0"/>
              <a:t> (2 850 km)       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314232" y="1556792"/>
            <a:ext cx="788982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Reliéf: nejvyšší bod - </a:t>
            </a:r>
            <a:r>
              <a:rPr lang="cs-CZ" sz="3200" dirty="0" err="1" smtClean="0">
                <a:solidFill>
                  <a:srgbClr val="C00000"/>
                </a:solidFill>
              </a:rPr>
              <a:t>Musala</a:t>
            </a:r>
            <a:r>
              <a:rPr lang="cs-CZ" sz="3200" dirty="0" smtClean="0"/>
              <a:t> (2 925 m), </a:t>
            </a:r>
          </a:p>
          <a:p>
            <a:r>
              <a:rPr lang="cs-CZ" sz="3200" dirty="0" smtClean="0"/>
              <a:t>            nejnižší bod - </a:t>
            </a:r>
            <a:r>
              <a:rPr lang="cs-CZ" sz="3200" dirty="0" smtClean="0">
                <a:solidFill>
                  <a:srgbClr val="C00000"/>
                </a:solidFill>
              </a:rPr>
              <a:t>Černé moře </a:t>
            </a:r>
            <a:r>
              <a:rPr lang="cs-CZ" sz="3200" dirty="0" smtClean="0"/>
              <a:t>(0 m) 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259384" y="4509120"/>
            <a:ext cx="647285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- chov dobytka</a:t>
            </a:r>
            <a:r>
              <a:rPr lang="cs-CZ" sz="2400" dirty="0" smtClean="0"/>
              <a:t>: ovce, kozy, prasata, drůbež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15836" y="5517232"/>
            <a:ext cx="837405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Průmysl - těžba</a:t>
            </a:r>
            <a:r>
              <a:rPr lang="cs-CZ" sz="2400" dirty="0" smtClean="0"/>
              <a:t>: hnědé uhlí, ropa, zemní plyn, uran,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železná  ruda, olovo, zinek, měď, stříbro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78353" y="3382010"/>
            <a:ext cx="875392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- pěstování</a:t>
            </a:r>
            <a:r>
              <a:rPr lang="cs-CZ" sz="2400" dirty="0" smtClean="0"/>
              <a:t>:  obilí, kukuřice, brambory, cukrová řepa,</a:t>
            </a:r>
          </a:p>
          <a:p>
            <a:r>
              <a:rPr lang="cs-CZ" sz="2400" dirty="0" smtClean="0"/>
              <a:t>                       luštěniny, slunečnice, vinná réva, zelenina, ovoce, tabák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7936" y="2809706"/>
            <a:ext cx="23058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Zemědělství:</a:t>
            </a:r>
            <a:endParaRPr lang="cs-CZ" sz="3200" dirty="0"/>
          </a:p>
        </p:txBody>
      </p:sp>
      <p:pic>
        <p:nvPicPr>
          <p:cNvPr id="3081" name="Picture 9" descr="C:\Users\Karkošková\AppData\Local\Microsoft\Windows\Temporary Internet Files\Content.IE5\31X777BV\MP900433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365104"/>
            <a:ext cx="1891671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Karkošková\AppData\Local\Microsoft\Windows\Temporary Internet Files\Content.IE5\32LB03BG\MP9002898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219255"/>
            <a:ext cx="1899499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5178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37752" y="216085"/>
            <a:ext cx="2023414" cy="1143000"/>
          </a:xfrm>
        </p:spPr>
        <p:txBody>
          <a:bodyPr/>
          <a:lstStyle/>
          <a:p>
            <a:r>
              <a:rPr lang="cs-CZ" dirty="0" smtClean="0"/>
              <a:t>Sofie</a:t>
            </a:r>
            <a:endParaRPr lang="cs-CZ" dirty="0"/>
          </a:p>
        </p:txBody>
      </p:sp>
      <p:pic>
        <p:nvPicPr>
          <p:cNvPr id="4098" name="Picture 2" descr="File:Sofia E23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226" y="1858661"/>
            <a:ext cx="5760000" cy="43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Sofia-vitosha-kempinski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197" y="1885911"/>
            <a:ext cx="7080818" cy="429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748494" y="1429658"/>
            <a:ext cx="363022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eží na úpatí pohoří </a:t>
            </a:r>
            <a:r>
              <a:rPr lang="cs-CZ" sz="2400" dirty="0" err="1" smtClean="0"/>
              <a:t>Vitoša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102" name="Picture 6" descr="File:Faculty of Chemistry Sofia University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0226" y="1993388"/>
            <a:ext cx="5279999" cy="31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548680"/>
            <a:ext cx="24647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Hlavní město: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1680226" y="5517232"/>
            <a:ext cx="634032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Je nejdůležitějším univerzitním městem v zemi, sídlí zde 9 univerzit.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69107" y="2218710"/>
            <a:ext cx="1781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Chemická fakulta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857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400"/>
                            </p:stCondLst>
                            <p:childTnLst>
                              <p:par>
                                <p:cTn id="12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  <p:bldP spid="7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100 3056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88065"/>
            <a:ext cx="4416000" cy="33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94450"/>
            <a:ext cx="3648000" cy="273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Soubor:Sofia Airport model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198892"/>
            <a:ext cx="3408000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72490" y="332656"/>
            <a:ext cx="53446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Mezinárodní letiště Sofie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84414" y="5410432"/>
            <a:ext cx="12604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Logo </a:t>
            </a:r>
            <a:r>
              <a:rPr lang="cs-CZ" dirty="0">
                <a:solidFill>
                  <a:schemeClr val="bg1"/>
                </a:solidFill>
              </a:rPr>
              <a:t>l</a:t>
            </a:r>
            <a:r>
              <a:rPr lang="cs-CZ" dirty="0" smtClean="0">
                <a:solidFill>
                  <a:schemeClr val="bg1"/>
                </a:solidFill>
              </a:rPr>
              <a:t>etiště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64088" y="4057399"/>
            <a:ext cx="880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Interiér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10474" y="3244391"/>
            <a:ext cx="2517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Model nového terminálu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Karkošková\AppData\Local\Microsoft\Windows\Temporary Internet Files\Content.IE5\31X777BV\MC90044038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7876">
            <a:off x="126868" y="140542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3973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" presetClass="exit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3000"/>
                            </p:stCondLst>
                            <p:childTnLst>
                              <p:par>
                                <p:cTn id="3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621194"/>
            <a:ext cx="3552000" cy="26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File:Ikarus 280.92T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32203"/>
            <a:ext cx="3779999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File:Sofia-traffic-0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62970"/>
            <a:ext cx="3552000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File:Trams Tramway in Sofia 20090406 002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62985"/>
            <a:ext cx="378236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328806"/>
            <a:ext cx="43891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Doprava v hlavním městě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93183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apa Bulharsk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097" y="1726327"/>
            <a:ext cx="4208259" cy="45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2014" y="2683748"/>
            <a:ext cx="16810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Plovdiv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11484" y="591360"/>
            <a:ext cx="1265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Varna</a:t>
            </a:r>
            <a:endParaRPr lang="cs-CZ" sz="3600" dirty="0"/>
          </a:p>
        </p:txBody>
      </p:sp>
      <p:pic>
        <p:nvPicPr>
          <p:cNvPr id="1028" name="Picture 4" descr="File:IS Burgas3.PN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652" y="3986765"/>
            <a:ext cx="19740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13175" y="3391634"/>
            <a:ext cx="14441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Burgas</a:t>
            </a:r>
            <a:endParaRPr lang="cs-CZ" sz="3600" dirty="0"/>
          </a:p>
        </p:txBody>
      </p:sp>
      <p:pic>
        <p:nvPicPr>
          <p:cNvPr id="1032" name="Picture 8" descr="File:Port of Varna East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357" y="1237691"/>
            <a:ext cx="2495668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ile:Roman Theatre Plovdiv 3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71" y="3392023"/>
            <a:ext cx="2494916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91356" y="168107"/>
            <a:ext cx="6644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Najdi a označ další největší města Bulharska.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12" name="Picture 2" descr="C:\Users\Karkošková\AppData\Local\Microsoft\Windows\Temporary Internet Files\Content.IE5\HDDVKIEA\MC90043800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502" y="844019"/>
            <a:ext cx="1006288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592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Soubor:Pogled kum ezerata ot bilot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906" y="2764495"/>
            <a:ext cx="4272000" cy="32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283" y="188640"/>
            <a:ext cx="8229600" cy="1224136"/>
          </a:xfrm>
        </p:spPr>
        <p:txBody>
          <a:bodyPr>
            <a:normAutofit/>
          </a:bodyPr>
          <a:lstStyle/>
          <a:p>
            <a:r>
              <a:rPr lang="cs-CZ" dirty="0" smtClean="0"/>
              <a:t>Pohoří </a:t>
            </a:r>
            <a:r>
              <a:rPr lang="cs-CZ" dirty="0" err="1" smtClean="0"/>
              <a:t>Rila</a:t>
            </a:r>
            <a:r>
              <a:rPr lang="cs-CZ" dirty="0" smtClean="0"/>
              <a:t> </a:t>
            </a:r>
            <a:r>
              <a:rPr lang="cs-CZ" sz="4000" dirty="0" smtClean="0"/>
              <a:t> </a:t>
            </a:r>
            <a:br>
              <a:rPr lang="cs-CZ" sz="4000" dirty="0" smtClean="0"/>
            </a:br>
            <a:endParaRPr lang="cs-CZ" sz="2800" dirty="0"/>
          </a:p>
        </p:txBody>
      </p:sp>
      <p:pic>
        <p:nvPicPr>
          <p:cNvPr id="3084" name="Picture 12" descr="File:Blick auf das Kloster Rila vom Goljam Mramorec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60" y="2236831"/>
            <a:ext cx="4176000" cy="31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oubor:Maritsaorigin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869" y="2236831"/>
            <a:ext cx="5004428" cy="36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Selo Kostenets rain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869" y="2078755"/>
            <a:ext cx="4992000" cy="37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File:Musala-celek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500" y="2150755"/>
            <a:ext cx="5274811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33680" y="5453423"/>
            <a:ext cx="2011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Sedm Rilských jezer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" name="Picture 2" descr="C:\Users\Karkošková\AppData\Local\Microsoft\Windows\Temporary Internet Files\Content.IE5\HDDVKIEA\MC90043800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96" y="5194496"/>
            <a:ext cx="1006288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06216" y="5892382"/>
            <a:ext cx="2571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Vyhledej na mapě.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9607" y="993886"/>
            <a:ext cx="848439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solidFill>
                  <a:prstClr val="black"/>
                </a:solidFill>
                <a:ea typeface="+mj-ea"/>
                <a:cs typeface="+mj-cs"/>
              </a:rPr>
              <a:t>jeho </a:t>
            </a:r>
            <a:r>
              <a:rPr lang="cs-CZ" sz="2800" dirty="0">
                <a:solidFill>
                  <a:prstClr val="black"/>
                </a:solidFill>
                <a:ea typeface="+mj-ea"/>
                <a:cs typeface="+mj-cs"/>
              </a:rPr>
              <a:t>nejvyšší vrchol </a:t>
            </a:r>
            <a:r>
              <a:rPr lang="cs-CZ" sz="2800" dirty="0" err="1">
                <a:solidFill>
                  <a:prstClr val="black"/>
                </a:solidFill>
                <a:ea typeface="+mj-ea"/>
                <a:cs typeface="+mj-cs"/>
              </a:rPr>
              <a:t>Musala</a:t>
            </a:r>
            <a:r>
              <a:rPr lang="cs-CZ" sz="2800" dirty="0">
                <a:solidFill>
                  <a:prstClr val="black"/>
                </a:solidFill>
                <a:ea typeface="+mj-ea"/>
                <a:cs typeface="+mj-cs"/>
              </a:rPr>
              <a:t> je </a:t>
            </a:r>
            <a:r>
              <a:rPr lang="cs-CZ" sz="2800" dirty="0" smtClean="0">
                <a:solidFill>
                  <a:prstClr val="black"/>
                </a:solidFill>
                <a:ea typeface="+mj-ea"/>
                <a:cs typeface="+mj-cs"/>
              </a:rPr>
              <a:t>zároveň</a:t>
            </a:r>
          </a:p>
          <a:p>
            <a:r>
              <a:rPr lang="cs-CZ" sz="2800" dirty="0" smtClean="0">
                <a:solidFill>
                  <a:prstClr val="black"/>
                </a:solidFill>
                <a:ea typeface="+mj-ea"/>
                <a:cs typeface="+mj-cs"/>
              </a:rPr>
              <a:t>     nejvyšší horou celého </a:t>
            </a:r>
            <a:r>
              <a:rPr lang="cs-CZ" sz="2800" dirty="0">
                <a:solidFill>
                  <a:prstClr val="black"/>
                </a:solidFill>
                <a:ea typeface="+mj-ea"/>
                <a:cs typeface="+mj-cs"/>
              </a:rPr>
              <a:t>Balkánského poloostrova.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605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4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5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8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0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6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5" grpId="0"/>
      <p:bldP spid="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636" y="27997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Přímořská letoviska u Černého moře</a:t>
            </a:r>
            <a:endParaRPr lang="cs-CZ" dirty="0"/>
          </a:p>
        </p:txBody>
      </p:sp>
      <p:pic>
        <p:nvPicPr>
          <p:cNvPr id="6146" name="Picture 2" descr="File:Sonnenstrand Bulgarien PD 2011 2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93" y="1542105"/>
            <a:ext cx="3255652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Nesebar-oldtown-imagesfrombulgari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724" y="3479074"/>
            <a:ext cx="4104456" cy="307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327056" y="3606765"/>
            <a:ext cx="12961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Nesebar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612074"/>
            <a:ext cx="22374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Sluneční pobřeží</a:t>
            </a:r>
            <a:endParaRPr lang="cs-CZ" sz="2400" dirty="0"/>
          </a:p>
        </p:txBody>
      </p:sp>
      <p:pic>
        <p:nvPicPr>
          <p:cNvPr id="6150" name="Picture 6" descr="Soubor:Sozopol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93" y="4087299"/>
            <a:ext cx="3264000" cy="24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306360" y="4234705"/>
            <a:ext cx="11549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Sozopol</a:t>
            </a:r>
            <a:endParaRPr lang="cs-CZ" sz="2400" dirty="0"/>
          </a:p>
        </p:txBody>
      </p:sp>
      <p:pic>
        <p:nvPicPr>
          <p:cNvPr id="6152" name="Picture 8" descr="Soubor:Bulgaria-Primorsko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542105"/>
            <a:ext cx="4996260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235473" y="1603166"/>
            <a:ext cx="14418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Primorsko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85961" y="6157306"/>
            <a:ext cx="10715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UNESCO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071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800"/>
                            </p:stCondLst>
                            <p:childTnLst>
                              <p:par>
                                <p:cTn id="34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0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2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8889" y="290813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Pamatuješ si?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73800" y="1396622"/>
            <a:ext cx="44739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Hlavní město:    _______________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0706" y="3203625"/>
            <a:ext cx="56423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Přítokem Černého moře </a:t>
            </a:r>
          </a:p>
          <a:p>
            <a:r>
              <a:rPr lang="cs-CZ" sz="2400" dirty="0" smtClean="0"/>
              <a:t>je nejdelší řeka Bulharska: ______________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82364" y="1958471"/>
            <a:ext cx="4523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Nejvyšší hora:   _______________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3943" y="4077500"/>
            <a:ext cx="81976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Středověké město, které je součástí světového dědictví UNESCO: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__________________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3943" y="2679718"/>
            <a:ext cx="5993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Velká část povrchu země je:  ______________</a:t>
            </a:r>
            <a:endParaRPr lang="cs-CZ" sz="2400" dirty="0"/>
          </a:p>
        </p:txBody>
      </p:sp>
      <p:pic>
        <p:nvPicPr>
          <p:cNvPr id="8" name="Picture 2" descr="C:\Users\Karkošková\AppData\Local\Microsoft\Windows\Temporary Internet Files\Content.IE5\HDDVKIEA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06" y="520313"/>
            <a:ext cx="1006288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5536" y="5355117"/>
            <a:ext cx="58374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Největší námořní přístav:  _______________</a:t>
            </a:r>
            <a:endParaRPr lang="cs-CZ" sz="24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6711786" y="1304671"/>
            <a:ext cx="1368210" cy="523220"/>
            <a:chOff x="6966984" y="2311708"/>
            <a:chExt cx="1368210" cy="523220"/>
          </a:xfrm>
        </p:grpSpPr>
        <p:sp>
          <p:nvSpPr>
            <p:cNvPr id="12" name="Obdélník 11"/>
            <p:cNvSpPr/>
            <p:nvPr/>
          </p:nvSpPr>
          <p:spPr>
            <a:xfrm>
              <a:off x="6966984" y="2342485"/>
              <a:ext cx="1368210" cy="430201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197278" y="2311708"/>
              <a:ext cx="90762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Sofie</a:t>
              </a:r>
              <a:endParaRPr lang="cs-CZ" sz="28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703353" y="3474720"/>
            <a:ext cx="1368210" cy="523220"/>
            <a:chOff x="6966984" y="2311708"/>
            <a:chExt cx="1368210" cy="523220"/>
          </a:xfrm>
        </p:grpSpPr>
        <p:sp>
          <p:nvSpPr>
            <p:cNvPr id="15" name="Obdélník 14"/>
            <p:cNvSpPr/>
            <p:nvPr/>
          </p:nvSpPr>
          <p:spPr>
            <a:xfrm>
              <a:off x="6966984" y="2342485"/>
              <a:ext cx="1368210" cy="430201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197278" y="2311708"/>
              <a:ext cx="104227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Dunaj</a:t>
              </a:r>
              <a:endParaRPr lang="cs-CZ" sz="28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713385" y="2680405"/>
            <a:ext cx="1368210" cy="523220"/>
            <a:chOff x="6966984" y="2311708"/>
            <a:chExt cx="1368210" cy="523220"/>
          </a:xfrm>
        </p:grpSpPr>
        <p:sp>
          <p:nvSpPr>
            <p:cNvPr id="18" name="Obdélník 17"/>
            <p:cNvSpPr/>
            <p:nvPr/>
          </p:nvSpPr>
          <p:spPr>
            <a:xfrm>
              <a:off x="6966984" y="2342485"/>
              <a:ext cx="1368210" cy="430201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002457" y="2311708"/>
              <a:ext cx="133273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hornatá</a:t>
              </a:r>
              <a:endParaRPr lang="cs-CZ" sz="28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6703353" y="4639435"/>
            <a:ext cx="1423746" cy="523220"/>
            <a:chOff x="6966984" y="2342485"/>
            <a:chExt cx="1423746" cy="523220"/>
          </a:xfrm>
        </p:grpSpPr>
        <p:sp>
          <p:nvSpPr>
            <p:cNvPr id="21" name="Obdélník 20"/>
            <p:cNvSpPr/>
            <p:nvPr/>
          </p:nvSpPr>
          <p:spPr>
            <a:xfrm>
              <a:off x="6966984" y="2342485"/>
              <a:ext cx="1368210" cy="430201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990988" y="2342485"/>
              <a:ext cx="13997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Nesebar</a:t>
              </a:r>
              <a:endParaRPr lang="cs-CZ" sz="28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711785" y="5277829"/>
            <a:ext cx="1368210" cy="523220"/>
            <a:chOff x="6966984" y="2311708"/>
            <a:chExt cx="1368210" cy="523220"/>
          </a:xfrm>
        </p:grpSpPr>
        <p:sp>
          <p:nvSpPr>
            <p:cNvPr id="24" name="Obdélník 23"/>
            <p:cNvSpPr/>
            <p:nvPr/>
          </p:nvSpPr>
          <p:spPr>
            <a:xfrm>
              <a:off x="6966984" y="2342485"/>
              <a:ext cx="1368210" cy="430201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7197278" y="2311708"/>
              <a:ext cx="102547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Varna</a:t>
              </a:r>
              <a:endParaRPr lang="cs-CZ" sz="28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6711785" y="1991160"/>
            <a:ext cx="1368210" cy="523220"/>
            <a:chOff x="6966984" y="2311708"/>
            <a:chExt cx="1368210" cy="523220"/>
          </a:xfrm>
        </p:grpSpPr>
        <p:sp>
          <p:nvSpPr>
            <p:cNvPr id="27" name="Obdélník 26"/>
            <p:cNvSpPr/>
            <p:nvPr/>
          </p:nvSpPr>
          <p:spPr>
            <a:xfrm>
              <a:off x="6966984" y="2342485"/>
              <a:ext cx="1368210" cy="430201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7032635" y="2311708"/>
              <a:ext cx="124745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Musala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362184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315416"/>
            <a:ext cx="9036496" cy="6912768"/>
          </a:xfrm>
        </p:spPr>
        <p:txBody>
          <a:bodyPr>
            <a:normAutofit/>
          </a:bodyPr>
          <a:lstStyle/>
          <a:p>
            <a:pPr marL="265176" lvl="0" indent="-265176" algn="l">
              <a:spcBef>
                <a:spcPts val="250"/>
              </a:spcBef>
              <a:defRPr/>
            </a:pPr>
            <a:r>
              <a:rPr lang="cs-CZ" sz="14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    Použité zdroje:</a:t>
            </a:r>
            <a:br>
              <a:rPr lang="cs-CZ" sz="14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cs-CZ" sz="14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/>
            </a:r>
            <a:br>
              <a:rPr lang="cs-CZ" sz="14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cs-CZ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LIUZZO David :</a:t>
            </a:r>
            <a:r>
              <a:rPr lang="cs-CZ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 EU </a:t>
            </a:r>
            <a:r>
              <a:rPr lang="cs-CZ" sz="1200" dirty="0" err="1">
                <a:solidFill>
                  <a:prstClr val="black"/>
                </a:solidFill>
                <a:latin typeface="Verdana"/>
                <a:ea typeface="+mn-ea"/>
                <a:cs typeface="+mn-cs"/>
              </a:rPr>
              <a:t>location</a:t>
            </a:r>
            <a:r>
              <a:rPr lang="cs-CZ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 BUL.png</a:t>
            </a:r>
            <a:r>
              <a:rPr lang="cs-CZ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, [online</a:t>
            </a:r>
            <a:r>
              <a:rPr lang="cs-CZ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]. </a:t>
            </a:r>
            <a:r>
              <a:rPr lang="cs-CZ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31.12.2006 </a:t>
            </a:r>
            <a:r>
              <a:rPr lang="cs-CZ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14:43:54 [cit. </a:t>
            </a:r>
            <a:r>
              <a:rPr lang="cs-CZ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2012-05-06]. </a:t>
            </a:r>
            <a:r>
              <a:rPr lang="cs-CZ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Dostupný z WWW: </a:t>
            </a:r>
            <a:br>
              <a:rPr lang="cs-CZ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cs-CZ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http://upload.wikimedia.org/wikipedia/commons/9/90/EU_location_BUL.png</a:t>
            </a:r>
            <a:br>
              <a:rPr lang="cs-CZ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cs-CZ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A MAGIC:100 </a:t>
            </a:r>
            <a:r>
              <a:rPr lang="cs-CZ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3056.JPG,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[online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].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11.4.2007 21:35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[cit.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2012-05-06].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Dostupný z WWW: http://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upload.wikimedia.org/wikipedia/commons/thumb/5/5b/100_3056.JPG/800px-100_3056.JPG - letiště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/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A MAGIC:100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2904.JPG, [online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]. 11.4.2007 21:35 [cit.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2012-05-06].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Dostupný z WWW: </a:t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http://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upload.wikimedia.org/wikipedia/commons/thumb/4/40/100_2904.JPG/800px-100_2904.JPG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/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ReuschP:Sofia Airport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model.jpg, [online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].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29.9.2008 23:38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[cit.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2012-05-06].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Dostupný z WWW: http://upload.wikimedia.org/wikipedia/commons/thumb/a/ac/Sofia_Airport_model.jpg/800px-Sofia_Airport_model.jpg</a:t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ArielR:EstacionLiulinMetroSofia.jpg, [online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].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12.4.2006 00:10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[cit.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2012-05-06].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Dostupný z WWW:</a:t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http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://upload.wikimedia.org/wikipedia/commons/thumb/5/56/EstacionLiulinMetroSofia.jpg/120px-EstacionLiulinMetroSofia.jpg</a:t>
            </a:r>
            <a:r>
              <a:rPr lang="pl-PL" sz="14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/>
            </a:r>
            <a:br>
              <a:rPr lang="pl-PL" sz="14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Ivelin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Minkov:Pogled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kum ezerata ot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biloto.JPG, [online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].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9.9.2009 01:44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[cit.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2012-05-05].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Dostupný z WWW: http://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upload.wikimedia.org/wikipedia/commons/thumb/e/e7/Pogled_kum_ezerata_ot_biloto.JPG/800px-Pogled_kum_ezerata_ot_biloto.JPG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/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Cassini83:Selo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Kostenets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rain.jpg, [online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].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29.6.2006 22:20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[cit.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2012-05-07].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Dostupný z WWW: </a:t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http://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upload.wikimedia.org/wikipedia/commons/thumb/1/1a/Selo_Kostenets_rain.jpg/800px-Selo_Kostenets_rain.jpg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/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Cassini83:Selo Kostenets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rain.jpg, [online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].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23.5.2006 18:52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[cit.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2012-05-06].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Dostupný z WWW: </a:t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http://upload.wikimedia.org/wikipedia/commons/thumb/f/f0/Maritsaorigin.JPG/800px-Maritsaorigin.JPG</a:t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Rochovaf:Musala-celek.JPG, [online]. 1.8.2009 09:26 [cit. 2012-05-06]. Dostupný z WWW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: </a:t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http://upload.wikimedia.org/wikipedia/commons/thumb/5/54/Musala-celek.JPG/800px-Musala-celek.JPG</a:t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Ondra Jakšik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: </a:t>
            </a:r>
            <a:r>
              <a:rPr lang="de-DE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Blick auf das Kloster </a:t>
            </a:r>
            <a:r>
              <a:rPr lang="de-DE" sz="1200" dirty="0" err="1">
                <a:solidFill>
                  <a:prstClr val="black"/>
                </a:solidFill>
                <a:latin typeface="Verdana"/>
                <a:ea typeface="+mn-ea"/>
                <a:cs typeface="+mn-cs"/>
              </a:rPr>
              <a:t>Rila</a:t>
            </a:r>
            <a:r>
              <a:rPr lang="de-DE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 vom </a:t>
            </a:r>
            <a:r>
              <a:rPr lang="de-DE" sz="1200" dirty="0" err="1">
                <a:solidFill>
                  <a:prstClr val="black"/>
                </a:solidFill>
                <a:latin typeface="Verdana"/>
                <a:ea typeface="+mn-ea"/>
                <a:cs typeface="+mn-cs"/>
              </a:rPr>
              <a:t>Goljam</a:t>
            </a:r>
            <a:r>
              <a:rPr lang="de-DE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 </a:t>
            </a:r>
            <a:r>
              <a:rPr lang="de-DE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Mramorec.jpg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, [online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].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8.8.2006 18:19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[cit.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2012-05-06].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Dostupný z WWW: </a:t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http://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upload.wikimedia.org/wikipedia/commons/thumb/8/89/Blick_auf_das_Kloster_Rila_vom_Goljam_Mramorec.jpg/800px-Blick_auf_das_Kloster_Rila_vom_Goljam_Mramorec.jpg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/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Ivanistudio: IS Burgas3.PNG, [online]. 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7. 1.2012 20:57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[cit. 2012-05-06]. Dostupný z WWW: http://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upload.wikimedia.org/wikipedia/commons/3/3a/IS_Burgas3.PNG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/>
            </a:r>
            <a:b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</a:b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Kosi Gramatikoff : Port of Varna East.jpg, [online</a:t>
            </a:r>
            <a:r>
              <a:rPr lang="pl-PL" sz="1200" dirty="0" smtClean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].30. 8. 2011 03:02 </a:t>
            </a:r>
            <a:r>
              <a:rPr lang="pl-PL" sz="1200" dirty="0">
                <a:solidFill>
                  <a:prstClr val="black"/>
                </a:solidFill>
                <a:latin typeface="Verdana"/>
                <a:ea typeface="+mn-ea"/>
                <a:cs typeface="+mn-cs"/>
              </a:rPr>
              <a:t>[cit. 2012-05-06]. Dostupný z WWW: http://upload.wikimedia.org/wikipedia/commons/d/db/Port_of_Varna_East.jpg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2894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6394722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Elena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Chochkova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: Sofia E232.jpg, [online]. 24.6.2008 15:32 [cit. 2012-05-06]. Dostupný z WWW: </a:t>
            </a:r>
            <a:b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http://upload.wikimedia.org/wikipedia/commons/thumb/5/55/Sofia_E232.jpg/800px-Sofia_E232.jpg</a:t>
            </a:r>
            <a:b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Kokalian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: Ikarus 280.92T.jpg, [online]. 16.7.2008 14:17 [cit. 2012-05-05]. Dostupný z WWW: </a:t>
            </a:r>
            <a:b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http://upload.wikimedia.org/wikipedia/commons/a/a5/Ikarus_280.92T.jpg</a:t>
            </a:r>
            <a:b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az-Cyrl-A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Делян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Sofia-traffic-01.jpg, [online]. 16.9.2005 18:04 [cit. 2012-05-05]. Dostupný z WWW: http://upload.wikimedia.org/wikipedia/commons/thumb/1/13/Sofia-traffic-01.jpg/800px-Sofia-traffic-01.jpg</a:t>
            </a:r>
            <a:b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Apostoloff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: </a:t>
            </a:r>
            <a:r>
              <a:rPr lang="en-US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Trams Tramway in Sofia 20090406 002.JPG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[online]. 6.4.2009 12:52 [cit. 2012-05-09]. Dostupný z WWW: http://upload.wikimedia.org/wikipedia/commons/thumb/5/59/Trams_Tramway_in_Sofia_20090406_002.JPG/800px-Trams_Tramway_in_Sofia_20090406_002.JPG</a:t>
            </a:r>
            <a:b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Bin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im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Garten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: </a:t>
            </a:r>
            <a:r>
              <a:rPr lang="de-DE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Sonnenstrand Bulgarien PD 2011 20.JPG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</a:t>
            </a: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[online]. 3.10.2011 12:15 [cit. 2012-05-06]. Dostupný z WWW: http://upload.wikimedia.org/wikipedia/commons/thumb/7/75/Sonnenstrand_Bulgarien_PD_2011_20.JPG/800px-Sonnenstrand_Bulgarien_PD_2011_20.JPG</a:t>
            </a:r>
            <a:b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Elena Georgieva: Nesebar-oldtown-imagesfrombulgaria.jpg, [online]. 6.8.2006 20:45 [cit. 2012-05-06]. Dostupný z WWW: http://upload.wikimedia.org/wikipedia/commons/thumb/9/93/Nesebar-oldtown-imagesfrombulgaria.jpg/800px-Nesebar-oldtown-imagesfrombulgaria.jpg</a:t>
            </a:r>
            <a:b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Nenko Lazarov: Sozopol2.jpg  [online]. 31.8.2006 15:19 [cit. 2012-05-06]. Dostupný z WWW: http://upload.wikimedia.org/wikipedia/commons/6/6c/Sozopol2.jpg</a:t>
            </a:r>
            <a:b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Infobgv: Bulgaria-Primorsko.jpg, [online]. 6.10.2009 13:415[cit. 2012-05-06]. Dostupný z WWW: </a:t>
            </a:r>
            <a:b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http://upload.wikimedia.org/wikipedia/commons/c/cd/Bulgaria-Primorsko.jpg</a:t>
            </a:r>
            <a:b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Podoboq: Sofia-vitosha-kempinski.jpg, [online]. 19.12.2006 08:07 [cit. 2012-05-06]. Dostupný z WWW: </a:t>
            </a:r>
            <a:b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http://upload.wikimedia.org/wikipedia/commons/4/4b/Sofia-vitosha-kempinski.jpg</a:t>
            </a:r>
            <a:b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MrPanyGoff: </a:t>
            </a:r>
            <a:r>
              <a:rPr lang="en-US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Faculty of Chemistry Sofia University.jpg</a:t>
            </a:r>
            <a:r>
              <a:rPr lang="cs-CZ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, </a:t>
            </a: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[online]. 26.03.2011 09:01 [cit. 2012-05-06]. Dostupný z WWW: </a:t>
            </a:r>
            <a:b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http://upload.wikimedia.org/wikipedia/commons/7/75/Faculty_of_Chemistry_Sofia_University.jpg</a:t>
            </a:r>
            <a: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  <a:t>STS </a:t>
            </a: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Chvojkovice-Brod:Mapa </a:t>
            </a:r>
            <a: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  <a:t>Bulharska.jpg, [online]. </a:t>
            </a: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28.04.2009 15:00 </a:t>
            </a:r>
            <a: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  <a:t>[cit. 2012-05-06]. Dostupný z WWW: </a:t>
            </a:r>
            <a:b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</a:t>
            </a: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upload.wikimedia.org/wikipedia/commons/9/94/Mapa_Bulharska.jpg</a:t>
            </a:r>
            <a: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  <a:t>MrPanyGoff : Roman divadlo Plovdiv 3. </a:t>
            </a: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  <a:t>, [online]. </a:t>
            </a:r>
            <a:r>
              <a:rPr lang="pl-PL" sz="1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6.02.2011 19:39 </a:t>
            </a:r>
            <a: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  <a:t>[cit. 2012-05-06]. Dostupný z WWW: </a:t>
            </a:r>
            <a:b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pl-PL" sz="1200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http://upload.wikimedia.org/wikipedia/commons/c/c3/Roman_Theatre_Plovdiv_3.jpg</a:t>
            </a:r>
            <a:endParaRPr lang="cs-CZ" sz="1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2159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682</TotalTime>
  <Words>300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Sofie</vt:lpstr>
      <vt:lpstr>Prezentace aplikace PowerPoint</vt:lpstr>
      <vt:lpstr>Prezentace aplikace PowerPoint</vt:lpstr>
      <vt:lpstr>Prezentace aplikace PowerPoint</vt:lpstr>
      <vt:lpstr>Pohoří Rila   </vt:lpstr>
      <vt:lpstr>Přímořská letoviska u Černého moře</vt:lpstr>
      <vt:lpstr>Pamatuješ si?</vt:lpstr>
      <vt:lpstr>    Použité zdroje:  LIUZZO David : EU location BUL.png, [online]. 31.12.2006 14:43:54 [cit. 2012-05-06]. Dostupný z WWW:  http://upload.wikimedia.org/wikipedia/commons/9/90/EU_location_BUL.png A MAGIC:100 3056.JPG, [online]. 11.4.2007 21:35 [cit. 2012-05-06]. Dostupný z WWW: http://upload.wikimedia.org/wikipedia/commons/thumb/5/5b/100_3056.JPG/800px-100_3056.JPG - letiště A MAGIC:100 2904.JPG, [online]. 11.4.2007 21:35 [cit. 2012-05-06]. Dostupný z WWW:  http://upload.wikimedia.org/wikipedia/commons/thumb/4/40/100_2904.JPG/800px-100_2904.JPG ReuschP:Sofia Airport model.jpg, [online]. 29.9.2008 23:38 [cit. 2012-05-06]. Dostupný z WWW: http://upload.wikimedia.org/wikipedia/commons/thumb/a/ac/Sofia_Airport_model.jpg/800px-Sofia_Airport_model.jpg ArielR:EstacionLiulinMetroSofia.jpg, [online]. 12.4.2006 00:10 [cit. 2012-05-06]. Dostupný z WWW: http://upload.wikimedia.org/wikipedia/commons/thumb/5/56/EstacionLiulinMetroSofia.jpg/120px-EstacionLiulinMetroSofia.jpg Ivelin Minkov:Pogled kum ezerata ot biloto.JPG, [online]. 9.9.2009 01:44 [cit. 2012-05-05]. Dostupný z WWW: http://upload.wikimedia.org/wikipedia/commons/thumb/e/e7/Pogled_kum_ezerata_ot_biloto.JPG/800px-Pogled_kum_ezerata_ot_biloto.JPG Cassini83:Selo Kostenets rain.jpg, [online]. 29.6.2006 22:20 [cit. 2012-05-07]. Dostupný z WWW:  http://upload.wikimedia.org/wikipedia/commons/thumb/1/1a/Selo_Kostenets_rain.jpg/800px-Selo_Kostenets_rain.jpg Cassini83:Selo Kostenets rain.jpg, [online]. 23.5.2006 18:52 [cit. 2012-05-06]. Dostupný z WWW:  http://upload.wikimedia.org/wikipedia/commons/thumb/f/f0/Maritsaorigin.JPG/800px-Maritsaorigin.JPG Rochovaf:Musala-celek.JPG, [online]. 1.8.2009 09:26 [cit. 2012-05-06]. Dostupný z WWW:  http://upload.wikimedia.org/wikipedia/commons/thumb/5/54/Musala-celek.JPG/800px-Musala-celek.JPG Ondra Jakšik: Blick auf das Kloster Rila vom Goljam Mramorec.jpg, [online]. 8.8.2006 18:19 [cit. 2012-05-06]. Dostupný z WWW:  http://upload.wikimedia.org/wikipedia/commons/thumb/8/89/Blick_auf_das_Kloster_Rila_vom_Goljam_Mramorec.jpg/800px-Blick_auf_das_Kloster_Rila_vom_Goljam_Mramorec.jpg Ivanistudio: IS Burgas3.PNG, [online]. 7. 1.2012 20:57 [cit. 2012-05-06]. Dostupný z WWW: http://upload.wikimedia.org/wikipedia/commons/3/3a/IS_Burgas3.PNG Kosi Gramatikoff : Port of Varna East.jpg, [online].30. 8. 2011 03:02 [cit. 2012-05-06]. Dostupný z WWW: http://upload.wikimedia.org/wikipedia/commons/d/db/Port_of_Varna_East.jpg</vt:lpstr>
      <vt:lpstr>Elena Chochkova : Sofia E232.jpg, [online]. 24.6.2008 15:32 [cit. 2012-05-06]. Dostupný z WWW:  http://upload.wikimedia.org/wikipedia/commons/thumb/5/55/Sofia_E232.jpg/800px-Sofia_E232.jpg Kokalian : Ikarus 280.92T.jpg, [online]. 16.7.2008 14:17 [cit. 2012-05-05]. Dostupný z WWW:  http://upload.wikimedia.org/wikipedia/commons/a/a5/Ikarus_280.92T.jpg Делян: Sofia-traffic-01.jpg, [online]. 16.9.2005 18:04 [cit. 2012-05-05]. Dostupný z WWW: http://upload.wikimedia.org/wikipedia/commons/thumb/1/13/Sofia-traffic-01.jpg/800px-Sofia-traffic-01.jpg Apostoloff : Trams Tramway in Sofia 20090406 002.JPG, [online]. 6.4.2009 12:52 [cit. 2012-05-09]. Dostupný z WWW: http://upload.wikimedia.org/wikipedia/commons/thumb/5/59/Trams_Tramway_in_Sofia_20090406_002.JPG/800px-Trams_Tramway_in_Sofia_20090406_002.JPG Bin im Garten : Sonnenstrand Bulgarien PD 2011 20.JPG, [online]. 3.10.2011 12:15 [cit. 2012-05-06]. Dostupný z WWW: http://upload.wikimedia.org/wikipedia/commons/thumb/7/75/Sonnenstrand_Bulgarien_PD_2011_20.JPG/800px-Sonnenstrand_Bulgarien_PD_2011_20.JPG Elena Georgieva: Nesebar-oldtown-imagesfrombulgaria.jpg, [online]. 6.8.2006 20:45 [cit. 2012-05-06]. Dostupný z WWW: http://upload.wikimedia.org/wikipedia/commons/thumb/9/93/Nesebar-oldtown-imagesfrombulgaria.jpg/800px-Nesebar-oldtown-imagesfrombulgaria.jpg Nenko Lazarov: Sozopol2.jpg  [online]. 31.8.2006 15:19 [cit. 2012-05-06]. Dostupný z WWW: http://upload.wikimedia.org/wikipedia/commons/6/6c/Sozopol2.jpg Infobgv: Bulgaria-Primorsko.jpg, [online]. 6.10.2009 13:415[cit. 2012-05-06]. Dostupný z WWW:  http://upload.wikimedia.org/wikipedia/commons/c/cd/Bulgaria-Primorsko.jpg Podoboq: Sofia-vitosha-kempinski.jpg, [online]. 19.12.2006 08:07 [cit. 2012-05-06]. Dostupný z WWW:  http://upload.wikimedia.org/wikipedia/commons/4/4b/Sofia-vitosha-kempinski.jpg MrPanyGoff: Faculty of Chemistry Sofia University.jpg , [online]. 26.03.2011 09:01 [cit. 2012-05-06]. Dostupný z WWW:  http://upload.wikimedia.org/wikipedia/commons/7/75/Faculty_of_Chemistry_Sofia_University.jpg STS Chvojkovice-Brod:Mapa Bulharska.jpg, [online]. 28.04.2009 15:00 [cit. 2012-05-06]. Dostupný z WWW:  http://upload.wikimedia.org/wikipedia/commons/9/94/Mapa_Bulharska.jpg MrPanyGoff : Roman divadlo Plovdiv 3. jpg, [online]. 6.02.2011 19:39 [cit. 2012-05-06]. Dostupný z WWW:  http://upload.wikimedia.org/wikipedia/commons/c/c3/Roman_Theatre_Plovdiv_3.jpg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Bulharsko</dc:title>
  <dc:creator>Karkošková</dc:creator>
  <cp:lastModifiedBy>Karkošková</cp:lastModifiedBy>
  <cp:revision>60</cp:revision>
  <dcterms:created xsi:type="dcterms:W3CDTF">2012-05-06T18:45:42Z</dcterms:created>
  <dcterms:modified xsi:type="dcterms:W3CDTF">2012-05-29T16:32:59Z</dcterms:modified>
</cp:coreProperties>
</file>